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49" r:id="rId1"/>
    <p:sldMasterId id="2147483658" r:id="rId2"/>
    <p:sldMasterId id="2147483948" r:id="rId3"/>
    <p:sldMasterId id="2147483679" r:id="rId4"/>
    <p:sldMasterId id="2147483677" r:id="rId5"/>
    <p:sldMasterId id="2147483662" r:id="rId6"/>
    <p:sldMasterId id="2147483686" r:id="rId7"/>
    <p:sldMasterId id="2147483868" r:id="rId8"/>
    <p:sldMasterId id="2147483648" r:id="rId9"/>
  </p:sldMasterIdLst>
  <p:notesMasterIdLst>
    <p:notesMasterId r:id="rId35"/>
  </p:notesMasterIdLst>
  <p:handoutMasterIdLst>
    <p:handoutMasterId r:id="rId36"/>
  </p:handoutMasterIdLst>
  <p:sldIdLst>
    <p:sldId id="423" r:id="rId10"/>
    <p:sldId id="426" r:id="rId11"/>
    <p:sldId id="428" r:id="rId12"/>
    <p:sldId id="427" r:id="rId13"/>
    <p:sldId id="257" r:id="rId14"/>
    <p:sldId id="325" r:id="rId15"/>
    <p:sldId id="326" r:id="rId16"/>
    <p:sldId id="346" r:id="rId17"/>
    <p:sldId id="371" r:id="rId18"/>
    <p:sldId id="372" r:id="rId19"/>
    <p:sldId id="373" r:id="rId20"/>
    <p:sldId id="374" r:id="rId21"/>
    <p:sldId id="352" r:id="rId22"/>
    <p:sldId id="353" r:id="rId23"/>
    <p:sldId id="354" r:id="rId24"/>
    <p:sldId id="356" r:id="rId25"/>
    <p:sldId id="357" r:id="rId26"/>
    <p:sldId id="376" r:id="rId27"/>
    <p:sldId id="360" r:id="rId28"/>
    <p:sldId id="361" r:id="rId29"/>
    <p:sldId id="362" r:id="rId30"/>
    <p:sldId id="375" r:id="rId31"/>
    <p:sldId id="365" r:id="rId32"/>
    <p:sldId id="367" r:id="rId33"/>
    <p:sldId id="364" r:id="rId3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87"/>
    <a:srgbClr val="393D40"/>
    <a:srgbClr val="DBDBDB"/>
    <a:srgbClr val="555659"/>
    <a:srgbClr val="FDCD05"/>
    <a:srgbClr val="0E3B5E"/>
    <a:srgbClr val="F5F2F2"/>
    <a:srgbClr val="CCD7E8"/>
    <a:srgbClr val="809DCB"/>
    <a:srgbClr val="0B5F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5799" autoAdjust="0"/>
  </p:normalViewPr>
  <p:slideViewPr>
    <p:cSldViewPr snapToGrid="0" snapToObjects="1" showGuides="1">
      <p:cViewPr varScale="1">
        <p:scale>
          <a:sx n="139" d="100"/>
          <a:sy n="139" d="100"/>
        </p:scale>
        <p:origin x="488" y="168"/>
      </p:cViewPr>
      <p:guideLst/>
    </p:cSldViewPr>
  </p:slideViewPr>
  <p:notesTextViewPr>
    <p:cViewPr>
      <p:scale>
        <a:sx n="100" d="100"/>
        <a:sy n="100" d="100"/>
      </p:scale>
      <p:origin x="0" y="0"/>
    </p:cViewPr>
  </p:notesTextViewPr>
  <p:sorterViewPr>
    <p:cViewPr>
      <p:scale>
        <a:sx n="160" d="100"/>
        <a:sy n="160" d="100"/>
      </p:scale>
      <p:origin x="0" y="-9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Children</c:v>
                </c:pt>
              </c:strCache>
            </c:strRef>
          </c:tx>
          <c:spPr>
            <a:solidFill>
              <a:schemeClr val="accent1"/>
            </a:solidFill>
            <a:ln w="12700">
              <a:solidFill>
                <a:schemeClr val="tx1"/>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Sheet1!$B$1:$C$1</c:f>
              <c:strCache>
                <c:ptCount val="2"/>
                <c:pt idx="0">
                  <c:v>Enrollees
Total = 80.7 Million</c:v>
                </c:pt>
                <c:pt idx="1">
                  <c:v>Expenditures
Total = $462.8 Billion</c:v>
                </c:pt>
              </c:strCache>
            </c:strRef>
          </c:cat>
          <c:val>
            <c:numRef>
              <c:f>Sheet1!$B$2:$C$2</c:f>
              <c:numCache>
                <c:formatCode>0%</c:formatCode>
                <c:ptCount val="2"/>
                <c:pt idx="0">
                  <c:v>0.43</c:v>
                </c:pt>
                <c:pt idx="1">
                  <c:v>0.19</c:v>
                </c:pt>
              </c:numCache>
            </c:numRef>
          </c:val>
          <c:extLst>
            <c:ext xmlns:c16="http://schemas.microsoft.com/office/drawing/2014/chart" uri="{C3380CC4-5D6E-409C-BE32-E72D297353CC}">
              <c16:uniqueId val="{00000000-FED1-4216-826C-8F8FBDCEBF9B}"/>
            </c:ext>
          </c:extLst>
        </c:ser>
        <c:ser>
          <c:idx val="1"/>
          <c:order val="1"/>
          <c:tx>
            <c:strRef>
              <c:f>Sheet1!$A$3</c:f>
              <c:strCache>
                <c:ptCount val="1"/>
                <c:pt idx="0">
                  <c:v>Adults</c:v>
                </c:pt>
              </c:strCache>
            </c:strRef>
          </c:tx>
          <c:spPr>
            <a:solidFill>
              <a:schemeClr val="accent3"/>
            </a:solidFill>
            <a:ln w="12700">
              <a:solidFill>
                <a:schemeClr val="tx1"/>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Sheet1!$B$1:$C$1</c:f>
              <c:strCache>
                <c:ptCount val="2"/>
                <c:pt idx="0">
                  <c:v>Enrollees
Total = 80.7 Million</c:v>
                </c:pt>
                <c:pt idx="1">
                  <c:v>Expenditures
Total = $462.8 Billion</c:v>
                </c:pt>
              </c:strCache>
            </c:strRef>
          </c:cat>
          <c:val>
            <c:numRef>
              <c:f>Sheet1!$B$3:$C$3</c:f>
              <c:numCache>
                <c:formatCode>0%</c:formatCode>
                <c:ptCount val="2"/>
                <c:pt idx="0">
                  <c:v>0.34</c:v>
                </c:pt>
                <c:pt idx="1">
                  <c:v>0.19</c:v>
                </c:pt>
              </c:numCache>
            </c:numRef>
          </c:val>
          <c:extLst>
            <c:ext xmlns:c16="http://schemas.microsoft.com/office/drawing/2014/chart" uri="{C3380CC4-5D6E-409C-BE32-E72D297353CC}">
              <c16:uniqueId val="{00000001-FED1-4216-826C-8F8FBDCEBF9B}"/>
            </c:ext>
          </c:extLst>
        </c:ser>
        <c:ser>
          <c:idx val="2"/>
          <c:order val="2"/>
          <c:tx>
            <c:strRef>
              <c:f>Sheet1!$A$4</c:f>
              <c:strCache>
                <c:ptCount val="1"/>
                <c:pt idx="0">
                  <c:v>Elderly</c:v>
                </c:pt>
              </c:strCache>
            </c:strRef>
          </c:tx>
          <c:spPr>
            <a:solidFill>
              <a:schemeClr val="accent4"/>
            </a:solidFill>
            <a:ln w="12700">
              <a:solidFill>
                <a:schemeClr val="tx1"/>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Sheet1!$B$1:$C$1</c:f>
              <c:strCache>
                <c:ptCount val="2"/>
                <c:pt idx="0">
                  <c:v>Enrollees
Total = 80.7 Million</c:v>
                </c:pt>
                <c:pt idx="1">
                  <c:v>Expenditures
Total = $462.8 Billion</c:v>
                </c:pt>
              </c:strCache>
            </c:strRef>
          </c:cat>
          <c:val>
            <c:numRef>
              <c:f>Sheet1!$B$4:$C$4</c:f>
              <c:numCache>
                <c:formatCode>0%</c:formatCode>
                <c:ptCount val="2"/>
                <c:pt idx="0">
                  <c:v>0.09</c:v>
                </c:pt>
                <c:pt idx="1">
                  <c:v>0.21</c:v>
                </c:pt>
              </c:numCache>
            </c:numRef>
          </c:val>
          <c:extLst>
            <c:ext xmlns:c16="http://schemas.microsoft.com/office/drawing/2014/chart" uri="{C3380CC4-5D6E-409C-BE32-E72D297353CC}">
              <c16:uniqueId val="{00000002-FED1-4216-826C-8F8FBDCEBF9B}"/>
            </c:ext>
          </c:extLst>
        </c:ser>
        <c:ser>
          <c:idx val="3"/>
          <c:order val="3"/>
          <c:tx>
            <c:strRef>
              <c:f>Sheet1!$A$5</c:f>
              <c:strCache>
                <c:ptCount val="1"/>
                <c:pt idx="0">
                  <c:v>Disabled</c:v>
                </c:pt>
              </c:strCache>
            </c:strRef>
          </c:tx>
          <c:spPr>
            <a:solidFill>
              <a:schemeClr val="accent6"/>
            </a:solidFill>
            <a:ln w="12700">
              <a:solidFill>
                <a:schemeClr val="tx1"/>
              </a:solidFill>
            </a:ln>
          </c:spPr>
          <c:invertIfNegative val="0"/>
          <c:dLbls>
            <c:spPr>
              <a:noFill/>
              <a:ln>
                <a:noFill/>
              </a:ln>
              <a:effectLst/>
            </c:spPr>
            <c:txPr>
              <a:bodyPr/>
              <a:lstStyle/>
              <a:p>
                <a:pPr>
                  <a:defRPr b="1"/>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Sheet1!$B$1:$C$1</c:f>
              <c:strCache>
                <c:ptCount val="2"/>
                <c:pt idx="0">
                  <c:v>Enrollees
Total = 80.7 Million</c:v>
                </c:pt>
                <c:pt idx="1">
                  <c:v>Expenditures
Total = $462.8 Billion</c:v>
                </c:pt>
              </c:strCache>
            </c:strRef>
          </c:cat>
          <c:val>
            <c:numRef>
              <c:f>Sheet1!$B$5:$C$5</c:f>
              <c:numCache>
                <c:formatCode>0%</c:formatCode>
                <c:ptCount val="2"/>
                <c:pt idx="0">
                  <c:v>0.14000000000000001</c:v>
                </c:pt>
                <c:pt idx="1">
                  <c:v>0.4</c:v>
                </c:pt>
              </c:numCache>
            </c:numRef>
          </c:val>
          <c:extLst>
            <c:ext xmlns:c16="http://schemas.microsoft.com/office/drawing/2014/chart" uri="{C3380CC4-5D6E-409C-BE32-E72D297353CC}">
              <c16:uniqueId val="{00000003-FED1-4216-826C-8F8FBDCEBF9B}"/>
            </c:ext>
          </c:extLst>
        </c:ser>
        <c:dLbls>
          <c:showLegendKey val="0"/>
          <c:showVal val="0"/>
          <c:showCatName val="0"/>
          <c:showSerName val="0"/>
          <c:showPercent val="0"/>
          <c:showBubbleSize val="0"/>
        </c:dLbls>
        <c:gapWidth val="150"/>
        <c:overlap val="100"/>
        <c:axId val="432138072"/>
        <c:axId val="432134936"/>
      </c:barChart>
      <c:catAx>
        <c:axId val="432138072"/>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b="1"/>
            </a:pPr>
            <a:endParaRPr lang="en-US"/>
          </a:p>
        </c:txPr>
        <c:crossAx val="432134936"/>
        <c:crosses val="autoZero"/>
        <c:auto val="1"/>
        <c:lblAlgn val="ctr"/>
        <c:lblOffset val="100"/>
        <c:noMultiLvlLbl val="0"/>
      </c:catAx>
      <c:valAx>
        <c:axId val="432134936"/>
        <c:scaling>
          <c:orientation val="minMax"/>
        </c:scaling>
        <c:delete val="1"/>
        <c:axPos val="l"/>
        <c:majorGridlines>
          <c:spPr>
            <a:ln>
              <a:noFill/>
            </a:ln>
          </c:spPr>
        </c:majorGridlines>
        <c:numFmt formatCode="0%" sourceLinked="1"/>
        <c:majorTickMark val="out"/>
        <c:minorTickMark val="none"/>
        <c:tickLblPos val="nextTo"/>
        <c:crossAx val="432138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9177888022679E-2"/>
          <c:y val="0.21539753684635574"/>
          <c:w val="0.95185086803908547"/>
          <c:h val="0.60271714112658992"/>
        </c:manualLayout>
      </c:layout>
      <c:barChart>
        <c:barDir val="col"/>
        <c:grouping val="percentStacked"/>
        <c:varyColors val="0"/>
        <c:ser>
          <c:idx val="0"/>
          <c:order val="0"/>
          <c:tx>
            <c:strRef>
              <c:f>Sheet1!$B$1</c:f>
              <c:strCache>
                <c:ptCount val="1"/>
                <c:pt idx="0">
                  <c:v>Medicaid</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State Spending
$2.0 Trillion</c:v>
                </c:pt>
                <c:pt idx="1">
                  <c:v>State Funds
(General &amp; Other Funds)
1.3 Trillion</c:v>
                </c:pt>
                <c:pt idx="2">
                  <c:v>Federal Funds
$631 Billion</c:v>
                </c:pt>
              </c:strCache>
            </c:strRef>
          </c:cat>
          <c:val>
            <c:numRef>
              <c:f>Sheet1!$B$2:$B$4</c:f>
              <c:numCache>
                <c:formatCode>0.0%</c:formatCode>
                <c:ptCount val="3"/>
                <c:pt idx="0">
                  <c:v>0.29202562109081831</c:v>
                </c:pt>
                <c:pt idx="1">
                  <c:v>0.14473833176729359</c:v>
                </c:pt>
                <c:pt idx="2">
                  <c:v>0.5533705318750376</c:v>
                </c:pt>
              </c:numCache>
            </c:numRef>
          </c:val>
          <c:extLst>
            <c:ext xmlns:c16="http://schemas.microsoft.com/office/drawing/2014/chart" uri="{C3380CC4-5D6E-409C-BE32-E72D297353CC}">
              <c16:uniqueId val="{00000000-E573-4002-B71F-E43143B04EF2}"/>
            </c:ext>
          </c:extLst>
        </c:ser>
        <c:ser>
          <c:idx val="1"/>
          <c:order val="1"/>
          <c:tx>
            <c:strRef>
              <c:f>Sheet1!$C$1</c:f>
              <c:strCache>
                <c:ptCount val="1"/>
                <c:pt idx="0">
                  <c:v>Elementary &amp; Secondary Education</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State Spending
$2.0 Trillion</c:v>
                </c:pt>
                <c:pt idx="1">
                  <c:v>State Funds
(General &amp; Other Funds)
1.3 Trillion</c:v>
                </c:pt>
                <c:pt idx="2">
                  <c:v>Federal Funds
$631 Billion</c:v>
                </c:pt>
              </c:strCache>
            </c:strRef>
          </c:cat>
          <c:val>
            <c:numRef>
              <c:f>Sheet1!$C$2:$C$4</c:f>
              <c:numCache>
                <c:formatCode>0.0%</c:formatCode>
                <c:ptCount val="3"/>
                <c:pt idx="0">
                  <c:v>0.19709969515380465</c:v>
                </c:pt>
                <c:pt idx="1">
                  <c:v>0.24765783555055093</c:v>
                </c:pt>
                <c:pt idx="2">
                  <c:v>8.4826602877847587E-2</c:v>
                </c:pt>
              </c:numCache>
            </c:numRef>
          </c:val>
          <c:extLst>
            <c:ext xmlns:c16="http://schemas.microsoft.com/office/drawing/2014/chart" uri="{C3380CC4-5D6E-409C-BE32-E72D297353CC}">
              <c16:uniqueId val="{00000001-E573-4002-B71F-E43143B04EF2}"/>
            </c:ext>
          </c:extLst>
        </c:ser>
        <c:ser>
          <c:idx val="2"/>
          <c:order val="2"/>
          <c:tx>
            <c:strRef>
              <c:f>Sheet1!$D$1</c:f>
              <c:strCache>
                <c:ptCount val="1"/>
                <c:pt idx="0">
                  <c:v>Other</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State Spending
$2.0 Trillion</c:v>
                </c:pt>
                <c:pt idx="1">
                  <c:v>State Funds
(General &amp; Other Funds)
1.3 Trillion</c:v>
                </c:pt>
                <c:pt idx="2">
                  <c:v>Federal Funds
$631 Billion</c:v>
                </c:pt>
              </c:strCache>
            </c:strRef>
          </c:cat>
          <c:val>
            <c:numRef>
              <c:f>Sheet1!$D$2:$D$4</c:f>
              <c:numCache>
                <c:formatCode>0.0%</c:formatCode>
                <c:ptCount val="3"/>
                <c:pt idx="0">
                  <c:v>0.51087468375537703</c:v>
                </c:pt>
                <c:pt idx="1">
                  <c:v>0.60760383268215545</c:v>
                </c:pt>
                <c:pt idx="2">
                  <c:v>0.36180286524711491</c:v>
                </c:pt>
              </c:numCache>
            </c:numRef>
          </c:val>
          <c:extLst>
            <c:ext xmlns:c16="http://schemas.microsoft.com/office/drawing/2014/chart" uri="{C3380CC4-5D6E-409C-BE32-E72D297353CC}">
              <c16:uniqueId val="{00000002-E573-4002-B71F-E43143B04EF2}"/>
            </c:ext>
          </c:extLst>
        </c:ser>
        <c:dLbls>
          <c:dLblPos val="ctr"/>
          <c:showLegendKey val="0"/>
          <c:showVal val="1"/>
          <c:showCatName val="0"/>
          <c:showSerName val="0"/>
          <c:showPercent val="0"/>
          <c:showBubbleSize val="0"/>
        </c:dLbls>
        <c:gapWidth val="125"/>
        <c:overlap val="100"/>
        <c:axId val="664301152"/>
        <c:axId val="664286176"/>
      </c:barChart>
      <c:catAx>
        <c:axId val="664301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64286176"/>
        <c:crosses val="autoZero"/>
        <c:auto val="1"/>
        <c:lblAlgn val="ctr"/>
        <c:lblOffset val="100"/>
        <c:noMultiLvlLbl val="0"/>
      </c:catAx>
      <c:valAx>
        <c:axId val="664286176"/>
        <c:scaling>
          <c:orientation val="minMax"/>
        </c:scaling>
        <c:delete val="1"/>
        <c:axPos val="l"/>
        <c:numFmt formatCode="0%" sourceLinked="1"/>
        <c:majorTickMark val="none"/>
        <c:minorTickMark val="none"/>
        <c:tickLblPos val="nextTo"/>
        <c:crossAx val="664301152"/>
        <c:crosses val="autoZero"/>
        <c:crossBetween val="between"/>
      </c:valAx>
      <c:spPr>
        <a:noFill/>
        <a:ln>
          <a:noFill/>
        </a:ln>
        <a:effectLst/>
      </c:spPr>
    </c:plotArea>
    <c:legend>
      <c:legendPos val="r"/>
      <c:layout>
        <c:manualLayout>
          <c:xMode val="edge"/>
          <c:yMode val="edge"/>
          <c:x val="0.18891008220003683"/>
          <c:y val="3.0271551770373009E-2"/>
          <c:w val="0.67501621120889299"/>
          <c:h val="0.1171802947708459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2172579284032E-2"/>
          <c:y val="0.122196088263001"/>
          <c:w val="0.95974308054899604"/>
          <c:h val="0.70636628434621596"/>
        </c:manualLayout>
      </c:layout>
      <c:lineChart>
        <c:grouping val="standard"/>
        <c:varyColors val="0"/>
        <c:ser>
          <c:idx val="2"/>
          <c:order val="0"/>
          <c:tx>
            <c:strRef>
              <c:f>Sheet1!$B$1</c:f>
              <c:strCache>
                <c:ptCount val="1"/>
                <c:pt idx="0">
                  <c:v>Total Medicaid Spending</c:v>
                </c:pt>
              </c:strCache>
            </c:strRef>
          </c:tx>
          <c:spPr>
            <a:ln w="38100" cmpd="sng">
              <a:solidFill>
                <a:schemeClr val="accent1"/>
              </a:solidFill>
              <a:prstDash val="solid"/>
            </a:ln>
          </c:spPr>
          <c:marker>
            <c:symbol val="square"/>
            <c:size val="9"/>
            <c:spPr>
              <a:solidFill>
                <a:schemeClr val="accent1"/>
              </a:solidFill>
              <a:ln w="12700">
                <a:solidFill>
                  <a:schemeClr val="accent1"/>
                </a:solidFill>
                <a:prstDash val="solid"/>
              </a:ln>
            </c:spPr>
          </c:marker>
          <c:dPt>
            <c:idx val="17"/>
            <c:bubble3D val="0"/>
            <c:extLst>
              <c:ext xmlns:c16="http://schemas.microsoft.com/office/drawing/2014/chart" uri="{C3380CC4-5D6E-409C-BE32-E72D297353CC}">
                <c16:uniqueId val="{00000000-4D8D-4E5D-8851-C55C6511C278}"/>
              </c:ext>
            </c:extLst>
          </c:dPt>
          <c:dPt>
            <c:idx val="18"/>
            <c:bubble3D val="0"/>
            <c:extLst>
              <c:ext xmlns:c16="http://schemas.microsoft.com/office/drawing/2014/chart" uri="{C3380CC4-5D6E-409C-BE32-E72D297353CC}">
                <c16:uniqueId val="{00000002-4D8D-4E5D-8851-C55C6511C278}"/>
              </c:ext>
            </c:extLst>
          </c:dPt>
          <c:dPt>
            <c:idx val="19"/>
            <c:bubble3D val="0"/>
            <c:extLst>
              <c:ext xmlns:c16="http://schemas.microsoft.com/office/drawing/2014/chart" uri="{C3380CC4-5D6E-409C-BE32-E72D297353CC}">
                <c16:uniqueId val="{0000001E-4D8D-4E5D-8851-C55C6511C278}"/>
              </c:ext>
            </c:extLst>
          </c:dPt>
          <c:dPt>
            <c:idx val="20"/>
            <c:bubble3D val="0"/>
            <c:extLst>
              <c:ext xmlns:c16="http://schemas.microsoft.com/office/drawing/2014/chart" uri="{C3380CC4-5D6E-409C-BE32-E72D297353CC}">
                <c16:uniqueId val="{0000000A-F3F7-4C4C-83C9-2F0FC7538FAF}"/>
              </c:ext>
            </c:extLst>
          </c:dPt>
          <c:dPt>
            <c:idx val="22"/>
            <c:bubble3D val="0"/>
            <c:spPr>
              <a:ln w="38100" cmpd="sng">
                <a:solidFill>
                  <a:schemeClr val="accent1"/>
                </a:solidFill>
                <a:prstDash val="sysDash"/>
              </a:ln>
            </c:spPr>
            <c:extLst>
              <c:ext xmlns:c16="http://schemas.microsoft.com/office/drawing/2014/chart" uri="{C3380CC4-5D6E-409C-BE32-E72D297353CC}">
                <c16:uniqueId val="{00000008-CB0F-4765-987E-84E72414813D}"/>
              </c:ext>
            </c:extLst>
          </c:dPt>
          <c:dLbls>
            <c:dLbl>
              <c:idx val="5"/>
              <c:layout>
                <c:manualLayout>
                  <c:x val="-2.0340181996330101E-2"/>
                  <c:y val="-6.0807901798756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5B-4FFB-B8D0-3B5073D52061}"/>
                </c:ext>
              </c:extLst>
            </c:dLbl>
            <c:dLbl>
              <c:idx val="6"/>
              <c:layout>
                <c:manualLayout>
                  <c:x val="-2.6009863333664798E-2"/>
                  <c:y val="-4.210996888673049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3437272561787014E-2"/>
                      <c:h val="6.0180294172145779E-2"/>
                    </c:manualLayout>
                  </c15:layout>
                </c:ext>
                <c:ext xmlns:c16="http://schemas.microsoft.com/office/drawing/2014/chart" uri="{C3380CC4-5D6E-409C-BE32-E72D297353CC}">
                  <c16:uniqueId val="{00000005-4D8D-4E5D-8851-C55C6511C278}"/>
                </c:ext>
              </c:extLst>
            </c:dLbl>
            <c:dLbl>
              <c:idx val="8"/>
              <c:layout>
                <c:manualLayout>
                  <c:x val="-2.6009919138164299E-2"/>
                  <c:y val="-6.6150138298724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8D-4E5D-8851-C55C6511C278}"/>
                </c:ext>
              </c:extLst>
            </c:dLbl>
            <c:dLbl>
              <c:idx val="11"/>
              <c:layout>
                <c:manualLayout>
                  <c:x val="-1.8922747710871501E-2"/>
                  <c:y val="4.8707946450598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8D-4E5D-8851-C55C6511C278}"/>
                </c:ext>
              </c:extLst>
            </c:dLbl>
            <c:dLbl>
              <c:idx val="12"/>
              <c:layout>
                <c:manualLayout>
                  <c:x val="-3.3097090565456899E-2"/>
                  <c:y val="5.67213012005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8D-4E5D-8851-C55C6511C278}"/>
                </c:ext>
              </c:extLst>
            </c:dLbl>
            <c:dLbl>
              <c:idx val="14"/>
              <c:layout>
                <c:manualLayout>
                  <c:x val="-1.0418141998120399E-2"/>
                  <c:y val="1.6654527450787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D8D-4E5D-8851-C55C6511C278}"/>
                </c:ext>
              </c:extLst>
            </c:dLbl>
            <c:dLbl>
              <c:idx val="15"/>
              <c:layout>
                <c:manualLayout>
                  <c:x val="-4.8688867705500898E-2"/>
                  <c:y val="-5.5465665298787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8D-4E5D-8851-C55C6511C278}"/>
                </c:ext>
              </c:extLst>
            </c:dLbl>
            <c:dLbl>
              <c:idx val="17"/>
              <c:layout>
                <c:manualLayout>
                  <c:x val="-4.3097145253866501E-2"/>
                  <c:y val="-4.2110074048866297E-2"/>
                </c:manualLayout>
              </c:layout>
              <c:spPr>
                <a:noFill/>
                <a:ln>
                  <a:noFill/>
                </a:ln>
                <a:effectLst/>
              </c:spPr>
              <c:txPr>
                <a:bodyPr wrap="square" lIns="38100" tIns="19050" rIns="38100" bIns="19050" anchor="ctr">
                  <a:noAutofit/>
                </a:bodyPr>
                <a:lstStyle/>
                <a:p>
                  <a:pPr>
                    <a:defRPr sz="1100" b="1"/>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D8D-4E5D-8851-C55C6511C278}"/>
                </c:ext>
              </c:extLst>
            </c:dLbl>
            <c:dLbl>
              <c:idx val="18"/>
              <c:layout>
                <c:manualLayout>
                  <c:x val="-6.8532891897421094E-2"/>
                  <c:y val="3.2990413630022402E-3"/>
                </c:manualLayout>
              </c:layout>
              <c:spPr>
                <a:noFill/>
                <a:ln>
                  <a:noFill/>
                </a:ln>
                <a:effectLst/>
              </c:spPr>
              <c:txPr>
                <a:bodyPr wrap="square" lIns="38100" tIns="19050" rIns="38100" bIns="19050" anchor="ctr">
                  <a:noAutofit/>
                </a:bodyPr>
                <a:lstStyle/>
                <a:p>
                  <a:pPr>
                    <a:defRPr sz="1100" b="1"/>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3437272561787014E-2"/>
                      <c:h val="6.5522530672114332E-2"/>
                    </c:manualLayout>
                  </c15:layout>
                </c:ext>
                <c:ext xmlns:c16="http://schemas.microsoft.com/office/drawing/2014/chart" uri="{C3380CC4-5D6E-409C-BE32-E72D297353CC}">
                  <c16:uniqueId val="{00000002-4D8D-4E5D-8851-C55C6511C278}"/>
                </c:ext>
              </c:extLst>
            </c:dLbl>
            <c:dLbl>
              <c:idx val="21"/>
              <c:layout>
                <c:manualLayout>
                  <c:x val="1.3641967930045E-3"/>
                  <c:y val="1.80310998087521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B5-4373-8352-C7C8ED6C54C1}"/>
                </c:ext>
              </c:extLst>
            </c:dLbl>
            <c:spPr>
              <a:noFill/>
              <a:ln>
                <a:noFill/>
              </a:ln>
              <a:effectLst/>
            </c:spPr>
            <c:txPr>
              <a:bodyPr wrap="square" lIns="38100" tIns="19050" rIns="38100" bIns="19050" anchor="ctr">
                <a:spAutoFit/>
              </a:bodyPr>
              <a:lstStyle/>
              <a:p>
                <a:pPr>
                  <a:defRPr sz="11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Proj 2020</c:v>
                </c:pt>
              </c:strCache>
            </c:strRef>
          </c:cat>
          <c:val>
            <c:numRef>
              <c:f>Sheet1!$B$2:$B$24</c:f>
              <c:numCache>
                <c:formatCode>0.0%</c:formatCode>
                <c:ptCount val="23"/>
                <c:pt idx="0">
                  <c:v>4.7E-2</c:v>
                </c:pt>
                <c:pt idx="1">
                  <c:v>6.8000000000000005E-2</c:v>
                </c:pt>
                <c:pt idx="2">
                  <c:v>8.6999999999999994E-2</c:v>
                </c:pt>
                <c:pt idx="3">
                  <c:v>0.104</c:v>
                </c:pt>
                <c:pt idx="4">
                  <c:v>0.127</c:v>
                </c:pt>
                <c:pt idx="5">
                  <c:v>8.5000000000000006E-2</c:v>
                </c:pt>
                <c:pt idx="6">
                  <c:v>7.6999999999999999E-2</c:v>
                </c:pt>
                <c:pt idx="7">
                  <c:v>6.4000000000000001E-2</c:v>
                </c:pt>
                <c:pt idx="8">
                  <c:v>1.2999999999999999E-2</c:v>
                </c:pt>
                <c:pt idx="9">
                  <c:v>3.7999999999999999E-2</c:v>
                </c:pt>
                <c:pt idx="10">
                  <c:v>5.8000000000000003E-2</c:v>
                </c:pt>
                <c:pt idx="11">
                  <c:v>7.5999999999999998E-2</c:v>
                </c:pt>
                <c:pt idx="12">
                  <c:v>6.6000000000000003E-2</c:v>
                </c:pt>
                <c:pt idx="13">
                  <c:v>9.7000000000000003E-2</c:v>
                </c:pt>
                <c:pt idx="14">
                  <c:v>-0.04</c:v>
                </c:pt>
                <c:pt idx="15">
                  <c:v>6.9000000000000006E-2</c:v>
                </c:pt>
                <c:pt idx="16">
                  <c:v>6.8000000000000005E-2</c:v>
                </c:pt>
                <c:pt idx="17">
                  <c:v>0.13200000000000001</c:v>
                </c:pt>
                <c:pt idx="18">
                  <c:v>4.2000000000000003E-2</c:v>
                </c:pt>
                <c:pt idx="19">
                  <c:v>4.1000000000000002E-2</c:v>
                </c:pt>
                <c:pt idx="20">
                  <c:v>3.5000000000000003E-2</c:v>
                </c:pt>
                <c:pt idx="21">
                  <c:v>2.9000000000000001E-2</c:v>
                </c:pt>
                <c:pt idx="22">
                  <c:v>6.2E-2</c:v>
                </c:pt>
              </c:numCache>
            </c:numRef>
          </c:val>
          <c:smooth val="0"/>
          <c:extLst>
            <c:ext xmlns:c16="http://schemas.microsoft.com/office/drawing/2014/chart" uri="{C3380CC4-5D6E-409C-BE32-E72D297353CC}">
              <c16:uniqueId val="{0000000D-4D8D-4E5D-8851-C55C6511C278}"/>
            </c:ext>
          </c:extLst>
        </c:ser>
        <c:ser>
          <c:idx val="0"/>
          <c:order val="1"/>
          <c:tx>
            <c:strRef>
              <c:f>Sheet1!$C$1</c:f>
              <c:strCache>
                <c:ptCount val="1"/>
                <c:pt idx="0">
                  <c:v>Medicaid Enrollment</c:v>
                </c:pt>
              </c:strCache>
            </c:strRef>
          </c:tx>
          <c:spPr>
            <a:ln w="38100" cmpd="sng">
              <a:solidFill>
                <a:schemeClr val="tx2"/>
              </a:solidFill>
              <a:prstDash val="solid"/>
            </a:ln>
          </c:spPr>
          <c:marker>
            <c:symbol val="triangle"/>
            <c:size val="9"/>
            <c:spPr>
              <a:solidFill>
                <a:schemeClr val="tx2"/>
              </a:solidFill>
              <a:ln w="12700">
                <a:solidFill>
                  <a:schemeClr val="tx2"/>
                </a:solidFill>
                <a:prstDash val="solid"/>
              </a:ln>
            </c:spPr>
          </c:marker>
          <c:dPt>
            <c:idx val="17"/>
            <c:marker>
              <c:spPr>
                <a:solidFill>
                  <a:schemeClr val="tx2"/>
                </a:solidFill>
                <a:ln w="38100">
                  <a:solidFill>
                    <a:schemeClr val="tx2"/>
                  </a:solidFill>
                  <a:prstDash val="solid"/>
                </a:ln>
              </c:spPr>
            </c:marker>
            <c:bubble3D val="0"/>
            <c:extLst>
              <c:ext xmlns:c16="http://schemas.microsoft.com/office/drawing/2014/chart" uri="{C3380CC4-5D6E-409C-BE32-E72D297353CC}">
                <c16:uniqueId val="{0000000E-4D8D-4E5D-8851-C55C6511C278}"/>
              </c:ext>
            </c:extLst>
          </c:dPt>
          <c:dPt>
            <c:idx val="18"/>
            <c:bubble3D val="0"/>
            <c:extLst>
              <c:ext xmlns:c16="http://schemas.microsoft.com/office/drawing/2014/chart" uri="{C3380CC4-5D6E-409C-BE32-E72D297353CC}">
                <c16:uniqueId val="{00000010-4D8D-4E5D-8851-C55C6511C278}"/>
              </c:ext>
            </c:extLst>
          </c:dPt>
          <c:dPt>
            <c:idx val="19"/>
            <c:bubble3D val="0"/>
            <c:extLst>
              <c:ext xmlns:c16="http://schemas.microsoft.com/office/drawing/2014/chart" uri="{C3380CC4-5D6E-409C-BE32-E72D297353CC}">
                <c16:uniqueId val="{0000001C-4D8D-4E5D-8851-C55C6511C278}"/>
              </c:ext>
            </c:extLst>
          </c:dPt>
          <c:dPt>
            <c:idx val="20"/>
            <c:bubble3D val="0"/>
            <c:extLst>
              <c:ext xmlns:c16="http://schemas.microsoft.com/office/drawing/2014/chart" uri="{C3380CC4-5D6E-409C-BE32-E72D297353CC}">
                <c16:uniqueId val="{00000009-F3F7-4C4C-83C9-2F0FC7538FAF}"/>
              </c:ext>
            </c:extLst>
          </c:dPt>
          <c:dPt>
            <c:idx val="22"/>
            <c:bubble3D val="0"/>
            <c:spPr>
              <a:ln w="38100" cmpd="sng">
                <a:solidFill>
                  <a:schemeClr val="tx2"/>
                </a:solidFill>
                <a:prstDash val="sysDash"/>
              </a:ln>
            </c:spPr>
            <c:extLst>
              <c:ext xmlns:c16="http://schemas.microsoft.com/office/drawing/2014/chart" uri="{C3380CC4-5D6E-409C-BE32-E72D297353CC}">
                <c16:uniqueId val="{00000003-4FB5-4373-8352-C7C8ED6C54C1}"/>
              </c:ext>
            </c:extLst>
          </c:dPt>
          <c:dLbls>
            <c:dLbl>
              <c:idx val="0"/>
              <c:layout>
                <c:manualLayout>
                  <c:x val="-4.36569759921231E-2"/>
                  <c:y val="5.405018295056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5B-4FFB-B8D0-3B5073D52061}"/>
                </c:ext>
              </c:extLst>
            </c:dLbl>
            <c:dLbl>
              <c:idx val="2"/>
              <c:layout>
                <c:manualLayout>
                  <c:x val="-4.5853999134583899E-2"/>
                  <c:y val="-5.546566529878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5B-4FFB-B8D0-3B5073D52061}"/>
                </c:ext>
              </c:extLst>
            </c:dLbl>
            <c:dLbl>
              <c:idx val="3"/>
              <c:layout>
                <c:manualLayout>
                  <c:x val="-4.16016962782082E-2"/>
                  <c:y val="-2.8754482798944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D8D-4E5D-8851-C55C6511C278}"/>
                </c:ext>
              </c:extLst>
            </c:dLbl>
            <c:dLbl>
              <c:idx val="4"/>
              <c:layout>
                <c:manualLayout>
                  <c:x val="-3.16796562799984E-2"/>
                  <c:y val="-2.8754482798944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D8D-4E5D-8851-C55C6511C278}"/>
                </c:ext>
              </c:extLst>
            </c:dLbl>
            <c:dLbl>
              <c:idx val="5"/>
              <c:layout>
                <c:manualLayout>
                  <c:x val="-2.8844787709081301E-2"/>
                  <c:y val="-6.0807901798756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D8D-4E5D-8851-C55C6511C278}"/>
                </c:ext>
              </c:extLst>
            </c:dLbl>
            <c:dLbl>
              <c:idx val="7"/>
              <c:layout>
                <c:manualLayout>
                  <c:x val="-3.8766827707291097E-2"/>
                  <c:y val="-2.6083364548960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5B-4FFB-B8D0-3B5073D52061}"/>
                </c:ext>
              </c:extLst>
            </c:dLbl>
            <c:dLbl>
              <c:idx val="8"/>
              <c:layout>
                <c:manualLayout>
                  <c:x val="-4.4436564849125303E-2"/>
                  <c:y val="3.0010118700709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46-4201-AB18-DD25B377271A}"/>
                </c:ext>
              </c:extLst>
            </c:dLbl>
            <c:dLbl>
              <c:idx val="9"/>
              <c:layout>
                <c:manualLayout>
                  <c:x val="-3.37349359939133E-2"/>
                  <c:y val="3.5352355200677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5B-4FFB-B8D0-3B5073D52061}"/>
                </c:ext>
              </c:extLst>
            </c:dLbl>
            <c:dLbl>
              <c:idx val="10"/>
              <c:layout>
                <c:manualLayout>
                  <c:x val="-1.4670444854495901E-2"/>
                  <c:y val="2.7339000450724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D8D-4E5D-8851-C55C6511C278}"/>
                </c:ext>
              </c:extLst>
            </c:dLbl>
            <c:dLbl>
              <c:idx val="12"/>
              <c:layout>
                <c:manualLayout>
                  <c:x val="-4.0184261992749798E-2"/>
                  <c:y val="-5.27945470488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D8D-4E5D-8851-C55C6511C278}"/>
                </c:ext>
              </c:extLst>
            </c:dLbl>
            <c:dLbl>
              <c:idx val="13"/>
              <c:layout>
                <c:manualLayout>
                  <c:x val="-4.5853999134583802E-2"/>
                  <c:y val="5.405018295056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85B-4FFB-B8D0-3B5073D52061}"/>
                </c:ext>
              </c:extLst>
            </c:dLbl>
            <c:dLbl>
              <c:idx val="14"/>
              <c:layout>
                <c:manualLayout>
                  <c:x val="-2.7427353423622899E-2"/>
                  <c:y val="-3.1425601048929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D8D-4E5D-8851-C55C6511C278}"/>
                </c:ext>
              </c:extLst>
            </c:dLbl>
            <c:dLbl>
              <c:idx val="15"/>
              <c:layout>
                <c:manualLayout>
                  <c:x val="-7.5832734272031996E-3"/>
                  <c:y val="2.19967639507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5B-4FFB-B8D0-3B5073D52061}"/>
                </c:ext>
              </c:extLst>
            </c:dLbl>
            <c:dLbl>
              <c:idx val="16"/>
              <c:layout>
                <c:manualLayout>
                  <c:x val="-4.9610199991049E-4"/>
                  <c:y val="6.2781795088203405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D8D-4E5D-8851-C55C6511C278}"/>
                </c:ext>
              </c:extLst>
            </c:dLbl>
            <c:dLbl>
              <c:idx val="17"/>
              <c:layout>
                <c:manualLayout>
                  <c:x val="8.3663221631699002E-3"/>
                  <c:y val="-8.88136301906192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D8D-4E5D-8851-C55C6511C278}"/>
                </c:ext>
              </c:extLst>
            </c:dLbl>
            <c:dLbl>
              <c:idx val="18"/>
              <c:layout>
                <c:manualLayout>
                  <c:x val="-5.2941170561876499E-2"/>
                  <c:y val="3.2681236950693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D8D-4E5D-8851-C55C6511C278}"/>
                </c:ext>
              </c:extLst>
            </c:dLbl>
            <c:dLbl>
              <c:idx val="19"/>
              <c:layout>
                <c:manualLayout>
                  <c:x val="-4.1635290586863501E-2"/>
                  <c:y val="4.3365709950630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D8D-4E5D-8851-C55C6511C278}"/>
                </c:ext>
              </c:extLst>
            </c:dLbl>
            <c:dLbl>
              <c:idx val="20"/>
              <c:layout>
                <c:manualLayout>
                  <c:x val="-5.0071256765318997E-2"/>
                  <c:y val="3.19333238406979E-2"/>
                </c:manualLayout>
              </c:layout>
              <c:spPr>
                <a:noFill/>
                <a:ln>
                  <a:noFill/>
                </a:ln>
                <a:effectLst/>
              </c:spPr>
              <c:txPr>
                <a:bodyPr wrap="square" lIns="38100" tIns="19050" rIns="38100" bIns="19050" anchor="ctr">
                  <a:noAutofit/>
                </a:bodyPr>
                <a:lstStyle/>
                <a:p>
                  <a:pPr>
                    <a:defRPr sz="1100" b="1"/>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888780851377996E-2"/>
                      <c:h val="0.1204407218917911"/>
                    </c:manualLayout>
                  </c15:layout>
                </c:ext>
                <c:ext xmlns:c16="http://schemas.microsoft.com/office/drawing/2014/chart" uri="{C3380CC4-5D6E-409C-BE32-E72D297353CC}">
                  <c16:uniqueId val="{00000009-F3F7-4C4C-83C9-2F0FC7538FAF}"/>
                </c:ext>
              </c:extLst>
            </c:dLbl>
            <c:dLbl>
              <c:idx val="21"/>
              <c:layout>
                <c:manualLayout>
                  <c:x val="-2.4149620345249201E-2"/>
                  <c:y val="4.9883238480592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B5-4373-8352-C7C8ED6C54C1}"/>
                </c:ext>
              </c:extLst>
            </c:dLbl>
            <c:dLbl>
              <c:idx val="22"/>
              <c:layout>
                <c:manualLayout>
                  <c:x val="-6.4253300640825396E-4"/>
                  <c:y val="-2.7579190768951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B5-4373-8352-C7C8ED6C54C1}"/>
                </c:ext>
              </c:extLst>
            </c:dLbl>
            <c:spPr>
              <a:noFill/>
              <a:ln>
                <a:noFill/>
              </a:ln>
              <a:effectLst/>
            </c:spPr>
            <c:txPr>
              <a:bodyPr wrap="square" lIns="38100" tIns="19050" rIns="38100" bIns="19050" anchor="ctr">
                <a:spAutoFit/>
              </a:bodyPr>
              <a:lstStyle/>
              <a:p>
                <a:pPr>
                  <a:defRPr sz="11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Proj 2020</c:v>
                </c:pt>
              </c:strCache>
            </c:strRef>
          </c:cat>
          <c:val>
            <c:numRef>
              <c:f>Sheet1!$C$2:$C$24</c:f>
              <c:numCache>
                <c:formatCode>0.0%</c:formatCode>
                <c:ptCount val="23"/>
                <c:pt idx="0">
                  <c:v>-1.8864690999999999E-2</c:v>
                </c:pt>
                <c:pt idx="1">
                  <c:v>4.0000000000000001E-3</c:v>
                </c:pt>
                <c:pt idx="2">
                  <c:v>3.2084869000000002E-2</c:v>
                </c:pt>
                <c:pt idx="3">
                  <c:v>7.4999999999999997E-2</c:v>
                </c:pt>
                <c:pt idx="4">
                  <c:v>9.2999999999999999E-2</c:v>
                </c:pt>
                <c:pt idx="5">
                  <c:v>5.6212289999999998E-2</c:v>
                </c:pt>
                <c:pt idx="6">
                  <c:v>4.2999999999999997E-2</c:v>
                </c:pt>
                <c:pt idx="7">
                  <c:v>3.2096636999999997E-2</c:v>
                </c:pt>
                <c:pt idx="8">
                  <c:v>2.2970849999999999E-3</c:v>
                </c:pt>
                <c:pt idx="9">
                  <c:v>-5.0000000000000001E-3</c:v>
                </c:pt>
                <c:pt idx="10">
                  <c:v>3.1E-2</c:v>
                </c:pt>
                <c:pt idx="11">
                  <c:v>7.8E-2</c:v>
                </c:pt>
                <c:pt idx="12">
                  <c:v>7.1999999999999995E-2</c:v>
                </c:pt>
                <c:pt idx="13">
                  <c:v>4.8000000000000001E-2</c:v>
                </c:pt>
                <c:pt idx="14">
                  <c:v>2.3E-2</c:v>
                </c:pt>
                <c:pt idx="15">
                  <c:v>1.4999999999999999E-2</c:v>
                </c:pt>
                <c:pt idx="16">
                  <c:v>5.2999999999999999E-2</c:v>
                </c:pt>
                <c:pt idx="17">
                  <c:v>0.13200000000000001</c:v>
                </c:pt>
                <c:pt idx="18">
                  <c:v>3.9E-2</c:v>
                </c:pt>
                <c:pt idx="19">
                  <c:v>2.8000000000000001E-2</c:v>
                </c:pt>
                <c:pt idx="20">
                  <c:v>-6.0000000000000001E-3</c:v>
                </c:pt>
                <c:pt idx="21">
                  <c:v>-1.7000000000000001E-2</c:v>
                </c:pt>
                <c:pt idx="22">
                  <c:v>8.0000000000000002E-3</c:v>
                </c:pt>
              </c:numCache>
            </c:numRef>
          </c:val>
          <c:smooth val="0"/>
          <c:extLst>
            <c:ext xmlns:c16="http://schemas.microsoft.com/office/drawing/2014/chart" uri="{C3380CC4-5D6E-409C-BE32-E72D297353CC}">
              <c16:uniqueId val="{0000001B-4D8D-4E5D-8851-C55C6511C278}"/>
            </c:ext>
          </c:extLst>
        </c:ser>
        <c:dLbls>
          <c:showLegendKey val="0"/>
          <c:showVal val="0"/>
          <c:showCatName val="0"/>
          <c:showSerName val="0"/>
          <c:showPercent val="0"/>
          <c:showBubbleSize val="0"/>
        </c:dLbls>
        <c:marker val="1"/>
        <c:smooth val="0"/>
        <c:axId val="-2085829080"/>
        <c:axId val="-2085825688"/>
      </c:lineChart>
      <c:catAx>
        <c:axId val="-2085829080"/>
        <c:scaling>
          <c:orientation val="minMax"/>
        </c:scaling>
        <c:delete val="0"/>
        <c:axPos val="b"/>
        <c:numFmt formatCode="General" sourceLinked="1"/>
        <c:majorTickMark val="out"/>
        <c:minorTickMark val="none"/>
        <c:tickLblPos val="low"/>
        <c:spPr>
          <a:ln w="12700">
            <a:solidFill>
              <a:schemeClr val="tx1"/>
            </a:solidFill>
          </a:ln>
        </c:spPr>
        <c:txPr>
          <a:bodyPr/>
          <a:lstStyle/>
          <a:p>
            <a:pPr>
              <a:defRPr sz="1100" b="1"/>
            </a:pPr>
            <a:endParaRPr lang="en-US"/>
          </a:p>
        </c:txPr>
        <c:crossAx val="-2085825688"/>
        <c:crosses val="autoZero"/>
        <c:auto val="1"/>
        <c:lblAlgn val="ctr"/>
        <c:lblOffset val="0"/>
        <c:tickLblSkip val="1"/>
        <c:tickMarkSkip val="1"/>
        <c:noMultiLvlLbl val="0"/>
      </c:catAx>
      <c:valAx>
        <c:axId val="-2085825688"/>
        <c:scaling>
          <c:orientation val="minMax"/>
          <c:max val="0.16"/>
          <c:min val="-0.05"/>
        </c:scaling>
        <c:delete val="1"/>
        <c:axPos val="l"/>
        <c:majorGridlines>
          <c:spPr>
            <a:ln>
              <a:noFill/>
            </a:ln>
          </c:spPr>
        </c:majorGridlines>
        <c:numFmt formatCode="0.0%" sourceLinked="1"/>
        <c:majorTickMark val="out"/>
        <c:minorTickMark val="none"/>
        <c:tickLblPos val="none"/>
        <c:crossAx val="-2085829080"/>
        <c:crosses val="autoZero"/>
        <c:crossBetween val="between"/>
      </c:valAx>
      <c:spPr>
        <a:ln>
          <a:prstDash val="solid"/>
        </a:ln>
      </c:spPr>
    </c:plotArea>
    <c:legend>
      <c:legendPos val="t"/>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8.5797653038421295E-2"/>
          <c:y val="8.5475783999496902E-2"/>
          <c:w val="0.74163710981354503"/>
          <c:h val="6.9205729317289494E-2"/>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796778697685721"/>
          <c:w val="0.97520079016637662"/>
          <c:h val="0.75977649138116499"/>
        </c:manualLayout>
      </c:layout>
      <c:barChart>
        <c:barDir val="col"/>
        <c:grouping val="stacked"/>
        <c:varyColors val="0"/>
        <c:ser>
          <c:idx val="0"/>
          <c:order val="0"/>
          <c:tx>
            <c:strRef>
              <c:f>Sheet1!$B$1</c:f>
              <c:strCache>
                <c:ptCount val="1"/>
                <c:pt idx="0">
                  <c:v>Higher </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FY2020-Change Relative to Budget Projections</c:v>
                </c:pt>
                <c:pt idx="1">
                  <c:v>FY2021-Change Relative to
 FY 2020</c:v>
                </c:pt>
                <c:pt idx="2">
                  <c:v>FY2020-Change Relative to Budget Projections</c:v>
                </c:pt>
                <c:pt idx="3">
                  <c:v>FY2021-Change Relative to
 FY 2020</c:v>
                </c:pt>
              </c:strCache>
            </c:strRef>
          </c:cat>
          <c:val>
            <c:numRef>
              <c:f>Sheet1!$B$2:$B$5</c:f>
              <c:numCache>
                <c:formatCode>General</c:formatCode>
                <c:ptCount val="4"/>
                <c:pt idx="0">
                  <c:v>32</c:v>
                </c:pt>
                <c:pt idx="1">
                  <c:v>30</c:v>
                </c:pt>
                <c:pt idx="2">
                  <c:v>18</c:v>
                </c:pt>
                <c:pt idx="3">
                  <c:v>29</c:v>
                </c:pt>
              </c:numCache>
            </c:numRef>
          </c:val>
          <c:extLst>
            <c:ext xmlns:c16="http://schemas.microsoft.com/office/drawing/2014/chart" uri="{C3380CC4-5D6E-409C-BE32-E72D297353CC}">
              <c16:uniqueId val="{00000000-7E56-4073-8AE3-A4ADFC2040D2}"/>
            </c:ext>
          </c:extLst>
        </c:ser>
        <c:ser>
          <c:idx val="1"/>
          <c:order val="1"/>
          <c:tx>
            <c:strRef>
              <c:f>Sheet1!$C$1</c:f>
              <c:strCache>
                <c:ptCount val="1"/>
                <c:pt idx="0">
                  <c:v>Lower</c:v>
                </c:pt>
              </c:strCache>
            </c:strRef>
          </c:tx>
          <c:spPr>
            <a:solidFill>
              <a:schemeClr val="accent5"/>
            </a:solidFill>
            <a:ln>
              <a:solidFill>
                <a:schemeClr val="tx1"/>
              </a:solidFill>
            </a:ln>
            <a:effectLst/>
          </c:spPr>
          <c:invertIfNegative val="0"/>
          <c:dPt>
            <c:idx val="1"/>
            <c:invertIfNegative val="0"/>
            <c:bubble3D val="0"/>
            <c:spPr>
              <a:solidFill>
                <a:schemeClr val="accent5"/>
              </a:solidFill>
              <a:ln>
                <a:solidFill>
                  <a:schemeClr val="tx1"/>
                </a:solidFill>
              </a:ln>
              <a:effectLst/>
            </c:spPr>
            <c:extLst>
              <c:ext xmlns:c16="http://schemas.microsoft.com/office/drawing/2014/chart" uri="{C3380CC4-5D6E-409C-BE32-E72D297353CC}">
                <c16:uniqueId val="{00000000-91CC-45D6-A4B8-B7EA24B7FA9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C3-4D49-BD4A-4D19299A6030}"/>
                </c:ext>
              </c:extLst>
            </c:dLbl>
            <c:dLbl>
              <c:idx val="1"/>
              <c:layout>
                <c:manualLayout>
                  <c:x val="8.4542760796443406E-2"/>
                  <c:y val="-1.8239856700791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CC-45D6-A4B8-B7EA24B7FA90}"/>
                </c:ext>
              </c:extLst>
            </c:dLbl>
            <c:dLbl>
              <c:idx val="3"/>
              <c:layout>
                <c:manualLayout>
                  <c:x val="9.4687892092016612E-2"/>
                  <c:y val="-7.2959426803167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C3-4D49-BD4A-4D19299A60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FY2020-Change Relative to Budget Projections</c:v>
                </c:pt>
                <c:pt idx="1">
                  <c:v>FY2021-Change Relative to
 FY 2020</c:v>
                </c:pt>
                <c:pt idx="2">
                  <c:v>FY2020-Change Relative to Budget Projections</c:v>
                </c:pt>
                <c:pt idx="3">
                  <c:v>FY2021-Change Relative to
 FY 2020</c:v>
                </c:pt>
              </c:strCache>
            </c:strRef>
          </c:cat>
          <c:val>
            <c:numRef>
              <c:f>Sheet1!$C$2:$C$5</c:f>
              <c:numCache>
                <c:formatCode>General</c:formatCode>
                <c:ptCount val="4"/>
                <c:pt idx="0">
                  <c:v>0</c:v>
                </c:pt>
                <c:pt idx="1">
                  <c:v>1</c:v>
                </c:pt>
                <c:pt idx="2">
                  <c:v>6</c:v>
                </c:pt>
                <c:pt idx="3">
                  <c:v>1</c:v>
                </c:pt>
              </c:numCache>
            </c:numRef>
          </c:val>
          <c:extLst>
            <c:ext xmlns:c16="http://schemas.microsoft.com/office/drawing/2014/chart" uri="{C3380CC4-5D6E-409C-BE32-E72D297353CC}">
              <c16:uniqueId val="{00000001-7E56-4073-8AE3-A4ADFC2040D2}"/>
            </c:ext>
          </c:extLst>
        </c:ser>
        <c:ser>
          <c:idx val="2"/>
          <c:order val="2"/>
          <c:tx>
            <c:strRef>
              <c:f>Sheet1!$D$1</c:f>
              <c:strCache>
                <c:ptCount val="1"/>
                <c:pt idx="0">
                  <c:v>About the Same</c:v>
                </c:pt>
              </c:strCache>
            </c:strRef>
          </c:tx>
          <c:spPr>
            <a:solidFill>
              <a:schemeClr val="accent3"/>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C03E-403C-BF23-86517BEEBE4E}"/>
                </c:ext>
              </c:extLst>
            </c:dLbl>
            <c:dLbl>
              <c:idx val="3"/>
              <c:delete val="1"/>
              <c:extLst>
                <c:ext xmlns:c15="http://schemas.microsoft.com/office/drawing/2012/chart" uri="{CE6537A1-D6FC-4f65-9D91-7224C49458BB}"/>
                <c:ext xmlns:c16="http://schemas.microsoft.com/office/drawing/2014/chart" uri="{C3380CC4-5D6E-409C-BE32-E72D297353CC}">
                  <c16:uniqueId val="{00000007-7E56-4073-8AE3-A4ADFC2040D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FY2020-Change Relative to Budget Projections</c:v>
                </c:pt>
                <c:pt idx="1">
                  <c:v>FY2021-Change Relative to
 FY 2020</c:v>
                </c:pt>
                <c:pt idx="2">
                  <c:v>FY2020-Change Relative to Budget Projections</c:v>
                </c:pt>
                <c:pt idx="3">
                  <c:v>FY2021-Change Relative to
 FY 2020</c:v>
                </c:pt>
              </c:strCache>
            </c:strRef>
          </c:cat>
          <c:val>
            <c:numRef>
              <c:f>Sheet1!$D$2:$D$5</c:f>
              <c:numCache>
                <c:formatCode>General</c:formatCode>
                <c:ptCount val="4"/>
                <c:pt idx="0">
                  <c:v>2</c:v>
                </c:pt>
                <c:pt idx="1">
                  <c:v>0</c:v>
                </c:pt>
                <c:pt idx="2">
                  <c:v>8</c:v>
                </c:pt>
                <c:pt idx="3">
                  <c:v>0</c:v>
                </c:pt>
              </c:numCache>
            </c:numRef>
          </c:val>
          <c:extLst>
            <c:ext xmlns:c16="http://schemas.microsoft.com/office/drawing/2014/chart" uri="{C3380CC4-5D6E-409C-BE32-E72D297353CC}">
              <c16:uniqueId val="{00000002-7E56-4073-8AE3-A4ADFC2040D2}"/>
            </c:ext>
          </c:extLst>
        </c:ser>
        <c:dLbls>
          <c:dLblPos val="ctr"/>
          <c:showLegendKey val="0"/>
          <c:showVal val="1"/>
          <c:showCatName val="0"/>
          <c:showSerName val="0"/>
          <c:showPercent val="0"/>
          <c:showBubbleSize val="0"/>
        </c:dLbls>
        <c:gapWidth val="79"/>
        <c:overlap val="100"/>
        <c:axId val="552648832"/>
        <c:axId val="552652992"/>
      </c:barChart>
      <c:catAx>
        <c:axId val="55264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120" normalizeH="0" baseline="0">
                <a:solidFill>
                  <a:schemeClr val="tx1"/>
                </a:solidFill>
                <a:latin typeface="+mn-lt"/>
                <a:ea typeface="+mn-ea"/>
                <a:cs typeface="+mn-cs"/>
              </a:defRPr>
            </a:pPr>
            <a:endParaRPr lang="en-US"/>
          </a:p>
        </c:txPr>
        <c:crossAx val="552652992"/>
        <c:crosses val="autoZero"/>
        <c:auto val="1"/>
        <c:lblAlgn val="ctr"/>
        <c:lblOffset val="100"/>
        <c:noMultiLvlLbl val="0"/>
      </c:catAx>
      <c:valAx>
        <c:axId val="552652992"/>
        <c:scaling>
          <c:orientation val="minMax"/>
        </c:scaling>
        <c:delete val="1"/>
        <c:axPos val="l"/>
        <c:numFmt formatCode="General" sourceLinked="1"/>
        <c:majorTickMark val="none"/>
        <c:minorTickMark val="none"/>
        <c:tickLblPos val="nextTo"/>
        <c:crossAx val="55264883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 Change in Enrollment</a:t>
            </a:r>
          </a:p>
        </c:rich>
      </c:tx>
      <c:layout>
        <c:manualLayout>
          <c:xMode val="edge"/>
          <c:yMode val="edge"/>
          <c:x val="0.3759486863094309"/>
          <c:y val="3.93492196770885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396111578491744E-2"/>
          <c:y val="6.1778274893028985E-2"/>
          <c:w val="0.97520777684301652"/>
          <c:h val="0.80213849066308096"/>
        </c:manualLayout>
      </c:layout>
      <c:barChart>
        <c:barDir val="col"/>
        <c:grouping val="clustered"/>
        <c:varyColors val="0"/>
        <c:ser>
          <c:idx val="0"/>
          <c:order val="0"/>
          <c:tx>
            <c:strRef>
              <c:f>Sheet1!$A$2</c:f>
              <c:strCache>
                <c:ptCount val="1"/>
                <c:pt idx="0">
                  <c:v>Enrollment </c:v>
                </c:pt>
              </c:strCache>
            </c:strRef>
          </c:tx>
          <c:spPr>
            <a:solidFill>
              <a:schemeClr val="accent1"/>
            </a:solidFill>
            <a:ln>
              <a:noFill/>
            </a:ln>
            <a:effectLst/>
          </c:spPr>
          <c:invertIfNegative val="0"/>
          <c:dPt>
            <c:idx val="2"/>
            <c:invertIfNegative val="0"/>
            <c:bubble3D val="0"/>
            <c:spPr>
              <a:solidFill>
                <a:schemeClr val="tx2"/>
              </a:solidFill>
              <a:ln>
                <a:noFill/>
              </a:ln>
              <a:effectLst/>
            </c:spPr>
            <c:extLst>
              <c:ext xmlns:c16="http://schemas.microsoft.com/office/drawing/2014/chart" uri="{C3380CC4-5D6E-409C-BE32-E72D297353CC}">
                <c16:uniqueId val="{00000007-B6D2-4CF8-B881-12C092E7641E}"/>
              </c:ext>
            </c:extLst>
          </c:dPt>
          <c:dPt>
            <c:idx val="4"/>
            <c:invertIfNegative val="0"/>
            <c:bubble3D val="0"/>
            <c:spPr>
              <a:solidFill>
                <a:schemeClr val="tx2"/>
              </a:solidFill>
              <a:ln>
                <a:noFill/>
              </a:ln>
              <a:effectLst/>
            </c:spPr>
            <c:extLst>
              <c:ext xmlns:c16="http://schemas.microsoft.com/office/drawing/2014/chart" uri="{C3380CC4-5D6E-409C-BE32-E72D297353CC}">
                <c16:uniqueId val="{00000000-75E3-4C81-AD9B-13664A8D5ABC}"/>
              </c:ext>
            </c:extLst>
          </c:dPt>
          <c:dPt>
            <c:idx val="5"/>
            <c:invertIfNegative val="0"/>
            <c:bubble3D val="0"/>
            <c:spPr>
              <a:solidFill>
                <a:schemeClr val="tx2"/>
              </a:solidFill>
              <a:ln>
                <a:noFill/>
              </a:ln>
              <a:effectLst/>
            </c:spPr>
            <c:extLst>
              <c:ext xmlns:c16="http://schemas.microsoft.com/office/drawing/2014/chart" uri="{C3380CC4-5D6E-409C-BE32-E72D297353CC}">
                <c16:uniqueId val="{00000007-81D5-4F8B-9B63-B5641B8951AB}"/>
              </c:ext>
            </c:extLst>
          </c:dPt>
          <c:dPt>
            <c:idx val="6"/>
            <c:invertIfNegative val="0"/>
            <c:bubble3D val="0"/>
            <c:spPr>
              <a:solidFill>
                <a:schemeClr val="tx2"/>
              </a:solidFill>
              <a:ln>
                <a:noFill/>
              </a:ln>
              <a:effectLst/>
            </c:spPr>
            <c:extLst>
              <c:ext xmlns:c16="http://schemas.microsoft.com/office/drawing/2014/chart" uri="{C3380CC4-5D6E-409C-BE32-E72D297353CC}">
                <c16:uniqueId val="{00000008-81D5-4F8B-9B63-B5641B8951A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Dec. 2017 -
 Dec. 2018</c:v>
                </c:pt>
                <c:pt idx="1">
                  <c:v>Dec. 2018 -
 Dec. 2019</c:v>
                </c:pt>
                <c:pt idx="2">
                  <c:v>Dec. 2019 -
 Jan. 2020</c:v>
                </c:pt>
                <c:pt idx="3">
                  <c:v>Jan. 2020 -
 Feb. 2020</c:v>
                </c:pt>
                <c:pt idx="4">
                  <c:v>Feb. 2020 -
 Mar. 2020</c:v>
                </c:pt>
                <c:pt idx="5">
                  <c:v>Mar. 2020 -
 Apr. 2020</c:v>
                </c:pt>
                <c:pt idx="6">
                  <c:v>Apr. 2020 -
 May 2020</c:v>
                </c:pt>
              </c:strCache>
            </c:strRef>
          </c:cat>
          <c:val>
            <c:numRef>
              <c:f>Sheet1!$B$2:$H$2</c:f>
              <c:numCache>
                <c:formatCode>0.0%</c:formatCode>
                <c:ptCount val="7"/>
                <c:pt idx="0">
                  <c:v>-2.1644561147766552E-2</c:v>
                </c:pt>
                <c:pt idx="1">
                  <c:v>-9.9062843308376797E-3</c:v>
                </c:pt>
                <c:pt idx="2">
                  <c:v>2.1183401186612993E-3</c:v>
                </c:pt>
                <c:pt idx="3">
                  <c:v>-1.3556842547542572E-3</c:v>
                </c:pt>
                <c:pt idx="4">
                  <c:v>4.8037929478970702E-3</c:v>
                </c:pt>
                <c:pt idx="5">
                  <c:v>1.668033143225434E-2</c:v>
                </c:pt>
                <c:pt idx="6">
                  <c:v>1.0478667622035224E-2</c:v>
                </c:pt>
              </c:numCache>
            </c:numRef>
          </c:val>
          <c:extLst>
            <c:ext xmlns:c16="http://schemas.microsoft.com/office/drawing/2014/chart" uri="{C3380CC4-5D6E-409C-BE32-E72D297353CC}">
              <c16:uniqueId val="{00000000-81D5-4F8B-9B63-B5641B8951AB}"/>
            </c:ext>
          </c:extLst>
        </c:ser>
        <c:dLbls>
          <c:showLegendKey val="0"/>
          <c:showVal val="1"/>
          <c:showCatName val="0"/>
          <c:showSerName val="0"/>
          <c:showPercent val="0"/>
          <c:showBubbleSize val="0"/>
        </c:dLbls>
        <c:gapWidth val="133"/>
        <c:overlap val="-54"/>
        <c:axId val="44539871"/>
        <c:axId val="44535711"/>
      </c:barChart>
      <c:catAx>
        <c:axId val="44539871"/>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535711"/>
        <c:crosses val="autoZero"/>
        <c:auto val="1"/>
        <c:lblAlgn val="ctr"/>
        <c:lblOffset val="300"/>
        <c:noMultiLvlLbl val="0"/>
      </c:catAx>
      <c:valAx>
        <c:axId val="44535711"/>
        <c:scaling>
          <c:orientation val="minMax"/>
          <c:max val="2.5000000000000005E-2"/>
        </c:scaling>
        <c:delete val="1"/>
        <c:axPos val="l"/>
        <c:numFmt formatCode="0.0%" sourceLinked="1"/>
        <c:majorTickMark val="out"/>
        <c:minorTickMark val="none"/>
        <c:tickLblPos val="nextTo"/>
        <c:crossAx val="44539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January 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40-495C-84E1-B193C755EA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8D40-495C-84E1-B193C755EAB9}"/>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3-8D40-495C-84E1-B193C755EAB9}"/>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4-8D40-495C-84E1-B193C755EAB9}"/>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6-8D40-495C-84E1-B193C755EAB9}"/>
              </c:ext>
            </c:extLst>
          </c:dPt>
          <c:dLbls>
            <c:dLbl>
              <c:idx val="0"/>
              <c:layout>
                <c:manualLayout>
                  <c:x val="9.4903854844947844E-2"/>
                  <c:y val="-0.22947305649621427"/>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40-495C-84E1-B193C755EAB9}"/>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8D40-495C-84E1-B193C755EAB9}"/>
                </c:ext>
              </c:extLst>
            </c:dLbl>
            <c:dLbl>
              <c:idx val="2"/>
              <c:layout>
                <c:manualLayout>
                  <c:x val="1.4902377628775179E-2"/>
                  <c:y val="-5.777433806449393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40-495C-84E1-B193C755EAB9}"/>
                </c:ext>
              </c:extLst>
            </c:dLbl>
            <c:dLbl>
              <c:idx val="3"/>
              <c:layout>
                <c:manualLayout>
                  <c:x val="3.4126865768671709E-2"/>
                  <c:y val="-5.884729897590789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D40-495C-84E1-B193C755EAB9}"/>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6-8D40-495C-84E1-B193C755EAB9}"/>
                </c:ext>
              </c:extLst>
            </c:dLbl>
            <c:dLbl>
              <c:idx val="5"/>
              <c:layout>
                <c:manualLayout>
                  <c:x val="3.2530908359492697E-2"/>
                  <c:y val="0.1104714870971283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D40-495C-84E1-B193C755EA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Medicaid Eligible</c:v>
                </c:pt>
                <c:pt idx="1">
                  <c:v>Tax Credit Eligible</c:v>
                </c:pt>
                <c:pt idx="2">
                  <c:v>In Medicaid Coverage Gap</c:v>
                </c:pt>
                <c:pt idx="3">
                  <c:v>Ineligible for Financial Assistance due to Income or ESI Offer</c:v>
                </c:pt>
                <c:pt idx="4">
                  <c:v>Ineligible for Financial Assistance due to Citizenship</c:v>
                </c:pt>
              </c:strCache>
            </c:strRef>
          </c:cat>
          <c:val>
            <c:numRef>
              <c:f>Sheet1!$B$2:$B$6</c:f>
              <c:numCache>
                <c:formatCode>_(* #,##0.0_);_(* \(#,##0.0\);_(* "-"??_);_(@_)</c:formatCode>
                <c:ptCount val="5"/>
                <c:pt idx="0">
                  <c:v>16.790603020561917</c:v>
                </c:pt>
                <c:pt idx="1">
                  <c:v>6.1844134689782768</c:v>
                </c:pt>
                <c:pt idx="2">
                  <c:v>1.9241801885341006</c:v>
                </c:pt>
                <c:pt idx="3">
                  <c:v>1.4</c:v>
                </c:pt>
                <c:pt idx="4" formatCode="General">
                  <c:v>0.5</c:v>
                </c:pt>
              </c:numCache>
            </c:numRef>
          </c:val>
          <c:extLst>
            <c:ext xmlns:c16="http://schemas.microsoft.com/office/drawing/2014/chart" uri="{C3380CC4-5D6E-409C-BE32-E72D297353CC}">
              <c16:uniqueId val="{00000000-8D40-495C-84E1-B193C755EAB9}"/>
            </c:ext>
          </c:extLst>
        </c:ser>
        <c:dLbls>
          <c:showLegendKey val="0"/>
          <c:showVal val="0"/>
          <c:showCatName val="0"/>
          <c:showSerName val="0"/>
          <c:showPercent val="0"/>
          <c:showBubbleSize val="0"/>
          <c:showLeaderLines val="1"/>
        </c:dLbls>
        <c:firstSliceAng val="9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96111578491744E-2"/>
          <c:y val="0.18843610415577505"/>
          <c:w val="0.97520777684301652"/>
          <c:h val="0.65119396699068166"/>
        </c:manualLayout>
      </c:layout>
      <c:barChart>
        <c:barDir val="col"/>
        <c:grouping val="stacked"/>
        <c:varyColors val="0"/>
        <c:ser>
          <c:idx val="0"/>
          <c:order val="0"/>
          <c:tx>
            <c:strRef>
              <c:f>Sheet1!$A$2</c:f>
              <c:strCache>
                <c:ptCount val="1"/>
                <c:pt idx="0">
                  <c:v>Estimated Cumulative Fiscal Relef in Billions Depending on Expiration of the FMAP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Ends December  2020</c:v>
                </c:pt>
                <c:pt idx="1">
                  <c:v>Ends March 2021</c:v>
                </c:pt>
                <c:pt idx="2">
                  <c:v>Ends June 2021</c:v>
                </c:pt>
                <c:pt idx="3">
                  <c:v>Ends Sept 2021</c:v>
                </c:pt>
              </c:strCache>
            </c:strRef>
          </c:cat>
          <c:val>
            <c:numRef>
              <c:f>Sheet1!$B$2:$E$2</c:f>
              <c:numCache>
                <c:formatCode>_("$"* #,##0.0_);_("$"* \(#,##0.0\);_("$"* "-"??_);_(@_)</c:formatCode>
                <c:ptCount val="4"/>
                <c:pt idx="0">
                  <c:v>35.811387152264473</c:v>
                </c:pt>
                <c:pt idx="1">
                  <c:v>45.196720161521561</c:v>
                </c:pt>
                <c:pt idx="2">
                  <c:v>54.582053170778636</c:v>
                </c:pt>
                <c:pt idx="3">
                  <c:v>63.967386180035732</c:v>
                </c:pt>
              </c:numCache>
            </c:numRef>
          </c:val>
          <c:extLst>
            <c:ext xmlns:c16="http://schemas.microsoft.com/office/drawing/2014/chart" uri="{C3380CC4-5D6E-409C-BE32-E72D297353CC}">
              <c16:uniqueId val="{00000000-049C-4A60-B589-AAD6B4B3678A}"/>
            </c:ext>
          </c:extLst>
        </c:ser>
        <c:dLbls>
          <c:showLegendKey val="0"/>
          <c:showVal val="0"/>
          <c:showCatName val="0"/>
          <c:showSerName val="0"/>
          <c:showPercent val="0"/>
          <c:showBubbleSize val="0"/>
        </c:dLbls>
        <c:gapWidth val="75"/>
        <c:overlap val="100"/>
        <c:axId val="1366187359"/>
        <c:axId val="1494631951"/>
      </c:barChart>
      <c:catAx>
        <c:axId val="136618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94631951"/>
        <c:crosses val="autoZero"/>
        <c:auto val="1"/>
        <c:lblAlgn val="ctr"/>
        <c:lblOffset val="100"/>
        <c:noMultiLvlLbl val="0"/>
      </c:catAx>
      <c:valAx>
        <c:axId val="1494631951"/>
        <c:scaling>
          <c:orientation val="minMax"/>
        </c:scaling>
        <c:delete val="1"/>
        <c:axPos val="l"/>
        <c:numFmt formatCode="_(&quot;$&quot;* #,##0.0_);_(&quot;$&quot;* \(#,##0.0\);_(&quot;$&quot;* &quot;-&quot;??_);_(@_)" sourceLinked="1"/>
        <c:majorTickMark val="none"/>
        <c:minorTickMark val="none"/>
        <c:tickLblPos val="nextTo"/>
        <c:crossAx val="1366187359"/>
        <c:crosses val="autoZero"/>
        <c:crossBetween val="between"/>
      </c:valAx>
      <c:spPr>
        <a:noFill/>
        <a:ln>
          <a:noFill/>
        </a:ln>
        <a:effectLst/>
      </c:spPr>
    </c:plotArea>
    <c:legend>
      <c:legendPos val="t"/>
      <c:layout>
        <c:manualLayout>
          <c:xMode val="edge"/>
          <c:yMode val="edge"/>
          <c:x val="0.10000830548275441"/>
          <c:y val="9.4766257328511419E-2"/>
          <c:w val="0.817945770166706"/>
          <c:h val="7.460003822439505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32926-0F69-407E-A20B-7CA2B9D22F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558BF8C-7BA5-4C17-8928-E64EC2B68D4F}">
      <dgm:prSet phldrT="[Text]" custT="1"/>
      <dgm:spPr/>
      <dgm:t>
        <a:bodyPr/>
        <a:lstStyle/>
        <a:p>
          <a:pPr algn="l"/>
          <a:r>
            <a:rPr lang="en-US" sz="3200" dirty="0"/>
            <a:t>    Federal 		        State</a:t>
          </a:r>
        </a:p>
        <a:p>
          <a:pPr algn="l"/>
          <a:r>
            <a:rPr lang="en-US" sz="3600" dirty="0"/>
            <a:t> </a:t>
          </a:r>
        </a:p>
      </dgm:t>
    </dgm:pt>
    <dgm:pt modelId="{651772D4-45AD-4D54-B3F3-D43356ACD4FC}" type="parTrans" cxnId="{BDE3623E-0F9A-4818-9738-79150E65944C}">
      <dgm:prSet/>
      <dgm:spPr/>
      <dgm:t>
        <a:bodyPr/>
        <a:lstStyle/>
        <a:p>
          <a:endParaRPr lang="en-US"/>
        </a:p>
      </dgm:t>
    </dgm:pt>
    <dgm:pt modelId="{5B0738B7-940F-4618-AEE3-D8A79C0CCD91}" type="sibTrans" cxnId="{BDE3623E-0F9A-4818-9738-79150E65944C}">
      <dgm:prSet/>
      <dgm:spPr/>
      <dgm:t>
        <a:bodyPr/>
        <a:lstStyle/>
        <a:p>
          <a:endParaRPr lang="en-US"/>
        </a:p>
      </dgm:t>
    </dgm:pt>
    <dgm:pt modelId="{4F540F45-8A83-4BC6-992E-EDA85D837500}">
      <dgm:prSet phldrT="[Text]" custT="1"/>
      <dgm:spPr/>
      <dgm:t>
        <a:bodyPr/>
        <a:lstStyle/>
        <a:p>
          <a:pPr algn="l"/>
          <a:r>
            <a:rPr lang="en-US" sz="3200" b="1" dirty="0">
              <a:solidFill>
                <a:schemeClr val="bg1"/>
              </a:solidFill>
            </a:rPr>
            <a:t>Entitlement</a:t>
          </a:r>
          <a:r>
            <a:rPr lang="en-US" sz="6500" b="1" dirty="0">
              <a:solidFill>
                <a:schemeClr val="bg1"/>
              </a:solidFill>
            </a:rPr>
            <a:t> </a:t>
          </a:r>
          <a:endParaRPr lang="en-US" sz="6500" dirty="0">
            <a:solidFill>
              <a:schemeClr val="bg1"/>
            </a:solidFill>
          </a:endParaRPr>
        </a:p>
      </dgm:t>
    </dgm:pt>
    <dgm:pt modelId="{0B966EDD-0756-4B37-81A7-5EC66194EB17}" type="parTrans" cxnId="{42A65798-6834-4330-AA43-E8E95932D0DB}">
      <dgm:prSet/>
      <dgm:spPr/>
      <dgm:t>
        <a:bodyPr/>
        <a:lstStyle/>
        <a:p>
          <a:endParaRPr lang="en-US"/>
        </a:p>
      </dgm:t>
    </dgm:pt>
    <dgm:pt modelId="{0027259E-DB62-4BC3-A8F6-4ABAD9A8F050}" type="sibTrans" cxnId="{42A65798-6834-4330-AA43-E8E95932D0DB}">
      <dgm:prSet/>
      <dgm:spPr/>
      <dgm:t>
        <a:bodyPr/>
        <a:lstStyle/>
        <a:p>
          <a:endParaRPr lang="en-US"/>
        </a:p>
      </dgm:t>
    </dgm:pt>
    <dgm:pt modelId="{D449FD65-0445-4D5D-8F6E-6A3648FF4621}" type="pres">
      <dgm:prSet presAssocID="{88932926-0F69-407E-A20B-7CA2B9D22F1B}" presName="diagram" presStyleCnt="0">
        <dgm:presLayoutVars>
          <dgm:dir/>
          <dgm:resizeHandles val="exact"/>
        </dgm:presLayoutVars>
      </dgm:prSet>
      <dgm:spPr/>
    </dgm:pt>
    <dgm:pt modelId="{8C05EE6D-06BE-4DFC-A0B0-9B70DE7E12FB}" type="pres">
      <dgm:prSet presAssocID="{2558BF8C-7BA5-4C17-8928-E64EC2B68D4F}" presName="node" presStyleLbl="node1" presStyleIdx="0" presStyleCnt="2" custScaleX="526068" custScaleY="271479" custLinFactY="100000" custLinFactNeighborX="-7484" custLinFactNeighborY="154936">
        <dgm:presLayoutVars>
          <dgm:bulletEnabled val="1"/>
        </dgm:presLayoutVars>
      </dgm:prSet>
      <dgm:spPr/>
    </dgm:pt>
    <dgm:pt modelId="{CBAD20E8-487E-4412-AE73-0A88665CAF17}" type="pres">
      <dgm:prSet presAssocID="{5B0738B7-940F-4618-AEE3-D8A79C0CCD91}" presName="sibTrans" presStyleCnt="0"/>
      <dgm:spPr/>
    </dgm:pt>
    <dgm:pt modelId="{B5F7B0BA-0CE3-4321-9050-73607EA9FCBF}" type="pres">
      <dgm:prSet presAssocID="{4F540F45-8A83-4BC6-992E-EDA85D837500}" presName="node" presStyleLbl="node1" presStyleIdx="1" presStyleCnt="2" custScaleX="526068" custScaleY="247674" custLinFactY="-100000" custLinFactNeighborX="-7484" custLinFactNeighborY="-188159">
        <dgm:presLayoutVars>
          <dgm:bulletEnabled val="1"/>
        </dgm:presLayoutVars>
      </dgm:prSet>
      <dgm:spPr/>
    </dgm:pt>
  </dgm:ptLst>
  <dgm:cxnLst>
    <dgm:cxn modelId="{983B1E28-607F-4404-8DED-998DB7D15895}" type="presOf" srcId="{4F540F45-8A83-4BC6-992E-EDA85D837500}" destId="{B5F7B0BA-0CE3-4321-9050-73607EA9FCBF}" srcOrd="0" destOrd="0" presId="urn:microsoft.com/office/officeart/2005/8/layout/default"/>
    <dgm:cxn modelId="{BDE3623E-0F9A-4818-9738-79150E65944C}" srcId="{88932926-0F69-407E-A20B-7CA2B9D22F1B}" destId="{2558BF8C-7BA5-4C17-8928-E64EC2B68D4F}" srcOrd="0" destOrd="0" parTransId="{651772D4-45AD-4D54-B3F3-D43356ACD4FC}" sibTransId="{5B0738B7-940F-4618-AEE3-D8A79C0CCD91}"/>
    <dgm:cxn modelId="{D9E5D58F-C10B-4C92-8AEE-67540D270F1C}" type="presOf" srcId="{2558BF8C-7BA5-4C17-8928-E64EC2B68D4F}" destId="{8C05EE6D-06BE-4DFC-A0B0-9B70DE7E12FB}" srcOrd="0" destOrd="0" presId="urn:microsoft.com/office/officeart/2005/8/layout/default"/>
    <dgm:cxn modelId="{42A65798-6834-4330-AA43-E8E95932D0DB}" srcId="{88932926-0F69-407E-A20B-7CA2B9D22F1B}" destId="{4F540F45-8A83-4BC6-992E-EDA85D837500}" srcOrd="1" destOrd="0" parTransId="{0B966EDD-0756-4B37-81A7-5EC66194EB17}" sibTransId="{0027259E-DB62-4BC3-A8F6-4ABAD9A8F050}"/>
    <dgm:cxn modelId="{B14316F1-DB65-45B7-AA69-63840E4B8F30}" type="presOf" srcId="{88932926-0F69-407E-A20B-7CA2B9D22F1B}" destId="{D449FD65-0445-4D5D-8F6E-6A3648FF4621}" srcOrd="0" destOrd="0" presId="urn:microsoft.com/office/officeart/2005/8/layout/default"/>
    <dgm:cxn modelId="{EC347D37-E409-42D1-A8EA-71929ACD19CD}" type="presParOf" srcId="{D449FD65-0445-4D5D-8F6E-6A3648FF4621}" destId="{8C05EE6D-06BE-4DFC-A0B0-9B70DE7E12FB}" srcOrd="0" destOrd="0" presId="urn:microsoft.com/office/officeart/2005/8/layout/default"/>
    <dgm:cxn modelId="{6309DFAD-3650-495D-B85C-EC527F7869E9}" type="presParOf" srcId="{D449FD65-0445-4D5D-8F6E-6A3648FF4621}" destId="{CBAD20E8-487E-4412-AE73-0A88665CAF17}" srcOrd="1" destOrd="0" presId="urn:microsoft.com/office/officeart/2005/8/layout/default"/>
    <dgm:cxn modelId="{F5B18DE7-87B8-4943-9CA2-1E70CBB59DF9}" type="presParOf" srcId="{D449FD65-0445-4D5D-8F6E-6A3648FF4621}" destId="{B5F7B0BA-0CE3-4321-9050-73607EA9FC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EE6D-06BE-4DFC-A0B0-9B70DE7E12FB}">
      <dsp:nvSpPr>
        <dsp:cNvPr id="0" name=""/>
        <dsp:cNvSpPr/>
      </dsp:nvSpPr>
      <dsp:spPr>
        <a:xfrm>
          <a:off x="457197" y="1938993"/>
          <a:ext cx="6668275" cy="2064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    Federal 		        State</a:t>
          </a:r>
        </a:p>
        <a:p>
          <a:pPr marL="0" lvl="0" indent="0" algn="l" defTabSz="1422400">
            <a:lnSpc>
              <a:spcPct val="90000"/>
            </a:lnSpc>
            <a:spcBef>
              <a:spcPct val="0"/>
            </a:spcBef>
            <a:spcAft>
              <a:spcPct val="35000"/>
            </a:spcAft>
            <a:buNone/>
          </a:pPr>
          <a:r>
            <a:rPr lang="en-US" sz="3600" kern="1200" dirty="0"/>
            <a:t> </a:t>
          </a:r>
        </a:p>
      </dsp:txBody>
      <dsp:txXfrm>
        <a:off x="457197" y="1938993"/>
        <a:ext cx="6668275" cy="2064710"/>
      </dsp:txXfrm>
    </dsp:sp>
    <dsp:sp modelId="{B5F7B0BA-0CE3-4321-9050-73607EA9FCBF}">
      <dsp:nvSpPr>
        <dsp:cNvPr id="0" name=""/>
        <dsp:cNvSpPr/>
      </dsp:nvSpPr>
      <dsp:spPr>
        <a:xfrm>
          <a:off x="457197" y="0"/>
          <a:ext cx="6668275" cy="18836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Entitlement</a:t>
          </a:r>
          <a:r>
            <a:rPr lang="en-US" sz="6500" b="1" kern="1200" dirty="0">
              <a:solidFill>
                <a:schemeClr val="bg1"/>
              </a:solidFill>
            </a:rPr>
            <a:t> </a:t>
          </a:r>
          <a:endParaRPr lang="en-US" sz="6500" kern="1200" dirty="0">
            <a:solidFill>
              <a:schemeClr val="bg1"/>
            </a:solidFill>
          </a:endParaRPr>
        </a:p>
      </dsp:txBody>
      <dsp:txXfrm>
        <a:off x="457197" y="0"/>
        <a:ext cx="6668275" cy="18836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0.26454</cdr:x>
      <cdr:y>0</cdr:y>
    </cdr:from>
    <cdr:to>
      <cdr:x>0.66923</cdr:x>
      <cdr:y>0.07121</cdr:y>
    </cdr:to>
    <cdr:sp macro="" textlink="">
      <cdr:nvSpPr>
        <cdr:cNvPr id="2" name="TextBox 1"/>
        <cdr:cNvSpPr txBox="1"/>
      </cdr:nvSpPr>
      <cdr:spPr>
        <a:xfrm xmlns:a="http://schemas.openxmlformats.org/drawingml/2006/main">
          <a:off x="3159492" y="0"/>
          <a:ext cx="4833329" cy="3457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600" b="1" dirty="0">
              <a:solidFill>
                <a:schemeClr val="tx1"/>
              </a:solidFill>
              <a:cs typeface="Arial"/>
            </a:rPr>
            <a:t>Annual Percentage Changes, FY 1998 – FY 2020</a:t>
          </a:r>
        </a:p>
      </cdr:txBody>
    </cdr:sp>
  </cdr:relSizeAnchor>
</c:userShapes>
</file>

<file path=ppt/drawings/drawing2.xml><?xml version="1.0" encoding="utf-8"?>
<c:userShapes xmlns:c="http://schemas.openxmlformats.org/drawingml/2006/chart">
  <cdr:relSizeAnchor xmlns:cdr="http://schemas.openxmlformats.org/drawingml/2006/chartDrawing">
    <cdr:from>
      <cdr:x>0.49589</cdr:x>
      <cdr:y>0.13543</cdr:y>
    </cdr:from>
    <cdr:to>
      <cdr:x>0.49814</cdr:x>
      <cdr:y>0.88934</cdr:y>
    </cdr:to>
    <cdr:cxnSp macro="">
      <cdr:nvCxnSpPr>
        <cdr:cNvPr id="3" name="Straight Connector 2">
          <a:extLst xmlns:a="http://schemas.openxmlformats.org/drawingml/2006/main">
            <a:ext uri="{FF2B5EF4-FFF2-40B4-BE49-F238E27FC236}">
              <a16:creationId xmlns:a16="http://schemas.microsoft.com/office/drawing/2014/main" id="{667D5B71-77A5-4671-88BA-ACF3B3046FF8}"/>
            </a:ext>
          </a:extLst>
        </cdr:cNvPr>
        <cdr:cNvCxnSpPr/>
      </cdr:nvCxnSpPr>
      <cdr:spPr>
        <a:xfrm xmlns:a="http://schemas.openxmlformats.org/drawingml/2006/main" flipH="1">
          <a:off x="5586942" y="471487"/>
          <a:ext cx="25400" cy="2624667"/>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0.59868</cdr:x>
      <cdr:y>0.62894</cdr:y>
    </cdr:from>
    <cdr:to>
      <cdr:x>0.96464</cdr:x>
      <cdr:y>0.827</cdr:y>
    </cdr:to>
    <cdr:sp macro="" textlink="">
      <cdr:nvSpPr>
        <cdr:cNvPr id="2" name="TextBox 7"/>
        <cdr:cNvSpPr txBox="1"/>
      </cdr:nvSpPr>
      <cdr:spPr>
        <a:xfrm xmlns:a="http://schemas.openxmlformats.org/drawingml/2006/main">
          <a:off x="6746922" y="2638883"/>
          <a:ext cx="4124246" cy="830997"/>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u="sng" dirty="0"/>
            <a:t>Impact Post Pandemic</a:t>
          </a:r>
        </a:p>
        <a:p xmlns:a="http://schemas.openxmlformats.org/drawingml/2006/main">
          <a:pPr algn="ctr"/>
          <a:r>
            <a:rPr lang="en-US" sz="1600" dirty="0"/>
            <a:t>February 2020 – May 2020 = +2.3 Million </a:t>
          </a:r>
        </a:p>
        <a:p xmlns:a="http://schemas.openxmlformats.org/drawingml/2006/main">
          <a:pPr algn="ctr"/>
          <a:r>
            <a:rPr lang="en-US" sz="1600" dirty="0"/>
            <a:t>April 2020 – May 2020 = +0.8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0.20613</cdr:x>
      <cdr:y>0.35843</cdr:y>
    </cdr:from>
    <cdr:to>
      <cdr:x>0.29592</cdr:x>
      <cdr:y>0.61021</cdr:y>
    </cdr:to>
    <cdr:sp macro="" textlink="">
      <cdr:nvSpPr>
        <cdr:cNvPr id="3" name="TextBox 9"/>
        <cdr:cNvSpPr txBox="1"/>
      </cdr:nvSpPr>
      <cdr:spPr>
        <a:xfrm xmlns:a="http://schemas.openxmlformats.org/drawingml/2006/main">
          <a:off x="2631663" y="1664942"/>
          <a:ext cx="1146412" cy="11695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t>85% Eligible for Subsidized ACA Coverage</a:t>
          </a:r>
        </a:p>
      </cdr:txBody>
    </cdr:sp>
  </cdr:relSizeAnchor>
  <cdr:relSizeAnchor xmlns:cdr="http://schemas.openxmlformats.org/drawingml/2006/chartDrawing">
    <cdr:from>
      <cdr:x>0.31814</cdr:x>
      <cdr:y>0.11533</cdr:y>
    </cdr:from>
    <cdr:to>
      <cdr:x>0.34518</cdr:x>
      <cdr:y>0.88467</cdr:y>
    </cdr:to>
    <cdr:sp macro="" textlink="">
      <cdr:nvSpPr>
        <cdr:cNvPr id="4" name="Left Brace 3"/>
        <cdr:cNvSpPr/>
      </cdr:nvSpPr>
      <cdr:spPr>
        <a:xfrm xmlns:a="http://schemas.openxmlformats.org/drawingml/2006/main">
          <a:off x="4061798" y="535732"/>
          <a:ext cx="345232" cy="3573625"/>
        </a:xfrm>
        <a:prstGeom xmlns:a="http://schemas.openxmlformats.org/drawingml/2006/main" prst="lef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C803A8-FD4D-7A4A-8FB4-F095F8E35A7C}" type="datetimeFigureOut">
              <a:rPr lang="en-US" smtClean="0"/>
              <a:t>9/23/20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647696-CA65-994E-AFC8-84C1B1C30767}" type="slidenum">
              <a:rPr lang="en-US" smtClean="0"/>
              <a:t>‹#›</a:t>
            </a:fld>
            <a:endParaRPr lang="en-US"/>
          </a:p>
        </p:txBody>
      </p:sp>
    </p:spTree>
    <p:extLst>
      <p:ext uri="{BB962C8B-B14F-4D97-AF65-F5344CB8AC3E}">
        <p14:creationId xmlns:p14="http://schemas.microsoft.com/office/powerpoint/2010/main" val="940515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E1B25-77F0-3A4C-A1ED-55939924362E}" type="datetimeFigureOut">
              <a:rPr lang="en-US" smtClean="0"/>
              <a:t>9/23/20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6764C-C15E-0340-B95F-B7B37D149921}" type="slidenum">
              <a:rPr lang="en-US" smtClean="0"/>
              <a:t>‹#›</a:t>
            </a:fld>
            <a:endParaRPr lang="en-US"/>
          </a:p>
        </p:txBody>
      </p:sp>
    </p:spTree>
    <p:extLst>
      <p:ext uri="{BB962C8B-B14F-4D97-AF65-F5344CB8AC3E}">
        <p14:creationId xmlns:p14="http://schemas.microsoft.com/office/powerpoint/2010/main" val="36040094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A18F-6CC4-4669-8183-D90472A923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3385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1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Nationwide,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over two-thirds of all Medicaid beneficiaries were enrolled in MCOs,</a:t>
            </a:r>
            <a:r>
              <a:rPr lang="en-US" sz="1200" kern="1200" baseline="0" dirty="0">
                <a:solidFill>
                  <a:schemeClr val="tx1"/>
                </a:solidFill>
                <a:effectLst/>
                <a:latin typeface="+mn-lt"/>
                <a:ea typeface="+mn-ea"/>
                <a:cs typeface="+mn-cs"/>
              </a:rPr>
              <a:t> as of July 2017. </a:t>
            </a:r>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7</a:t>
            </a:fld>
            <a:endParaRPr lang="en-US"/>
          </a:p>
        </p:txBody>
      </p:sp>
    </p:spTree>
    <p:extLst>
      <p:ext uri="{BB962C8B-B14F-4D97-AF65-F5344CB8AC3E}">
        <p14:creationId xmlns:p14="http://schemas.microsoft.com/office/powerpoint/2010/main" val="151279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0681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r>
              <a:rPr lang="en-US" baseline="0" dirty="0"/>
              <a:t> 5/29/18</a:t>
            </a:r>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9</a:t>
            </a:fld>
            <a:endParaRPr lang="en-US"/>
          </a:p>
        </p:txBody>
      </p:sp>
    </p:spTree>
    <p:extLst>
      <p:ext uri="{BB962C8B-B14F-4D97-AF65-F5344CB8AC3E}">
        <p14:creationId xmlns:p14="http://schemas.microsoft.com/office/powerpoint/2010/main" val="93923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3/2018 (LA)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Alternate title: </a:t>
            </a:r>
            <a:r>
              <a:rPr lang="en-US" dirty="0"/>
              <a:t>The Medicaid expansion has coverage and fiscal implications for states.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4FA18F-6CC4-4669-8183-D90472A923A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2357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1178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13</a:t>
            </a:fld>
            <a:endParaRPr lang="en-US"/>
          </a:p>
        </p:txBody>
      </p:sp>
    </p:spTree>
    <p:extLst>
      <p:ext uri="{BB962C8B-B14F-4D97-AF65-F5344CB8AC3E}">
        <p14:creationId xmlns:p14="http://schemas.microsoft.com/office/powerpoint/2010/main" val="373303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pPr defTabSz="897041">
              <a:defRPr/>
            </a:pPr>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14</a:t>
            </a:fld>
            <a:endParaRPr lang="en-US"/>
          </a:p>
        </p:txBody>
      </p:sp>
    </p:spTree>
    <p:extLst>
      <p:ext uri="{BB962C8B-B14F-4D97-AF65-F5344CB8AC3E}">
        <p14:creationId xmlns:p14="http://schemas.microsoft.com/office/powerpoint/2010/main" val="50946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3494" y="3140293"/>
            <a:ext cx="6788601" cy="1224225"/>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itle Placeholder 1"/>
          <p:cNvSpPr>
            <a:spLocks noGrp="1"/>
          </p:cNvSpPr>
          <p:nvPr>
            <p:ph type="title"/>
          </p:nvPr>
        </p:nvSpPr>
        <p:spPr>
          <a:xfrm>
            <a:off x="2307154" y="2330907"/>
            <a:ext cx="8397439" cy="844213"/>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204915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47" y="1915633"/>
            <a:ext cx="11266966" cy="3481966"/>
          </a:xfrm>
          <a:prstGeom prst="rect">
            <a:avLst/>
          </a:prstGeom>
        </p:spPr>
        <p:txBody>
          <a:bodyPr/>
          <a:lstStyle>
            <a:lvl1pPr marL="120047" indent="0">
              <a:spcBef>
                <a:spcPts val="0"/>
              </a:spcBef>
              <a:spcAft>
                <a:spcPts val="450"/>
              </a:spcAft>
              <a:buFont typeface="Arial"/>
              <a:buNone/>
              <a:defRPr>
                <a:solidFill>
                  <a:schemeClr val="tx1"/>
                </a:solidFill>
              </a:defRPr>
            </a:lvl1pPr>
            <a:lvl2pPr marL="557361" indent="-137197">
              <a:spcBef>
                <a:spcPts val="0"/>
              </a:spcBef>
              <a:spcAft>
                <a:spcPts val="450"/>
              </a:spcAft>
              <a:buFont typeface="Arial"/>
              <a:buChar char="•"/>
              <a:defRPr/>
            </a:lvl2pPr>
            <a:lvl3pPr marL="857479" indent="-137197">
              <a:spcBef>
                <a:spcPts val="0"/>
              </a:spcBef>
              <a:spcAft>
                <a:spcPts val="450"/>
              </a:spcAft>
              <a:buFont typeface="Arial"/>
              <a:buChar char="•"/>
              <a:defRPr/>
            </a:lvl3pPr>
            <a:lvl4pPr marL="1200470" indent="-137197">
              <a:spcBef>
                <a:spcPts val="0"/>
              </a:spcBef>
              <a:spcAft>
                <a:spcPts val="450"/>
              </a:spcAft>
              <a:buFont typeface="Arial"/>
              <a:buChar char="•"/>
              <a:defRPr/>
            </a:lvl4pPr>
            <a:lvl5pPr marL="1543461" indent="-137197">
              <a:spcBef>
                <a:spcPts val="0"/>
              </a:spcBef>
              <a:spcAft>
                <a:spcPts val="450"/>
              </a:spcAft>
              <a:buFont typeface="Arial"/>
              <a:buChar char="•"/>
              <a:defRPr/>
            </a:lvl5pPr>
          </a:lstStyle>
          <a:p>
            <a:pPr lvl="0"/>
            <a:endParaRPr lang="en-US" dirty="0"/>
          </a:p>
        </p:txBody>
      </p:sp>
      <p:sp>
        <p:nvSpPr>
          <p:cNvPr id="5" name="Text Placeholder 4"/>
          <p:cNvSpPr>
            <a:spLocks noGrp="1"/>
          </p:cNvSpPr>
          <p:nvPr>
            <p:ph type="body" sz="quarter" idx="10" hasCustomPrompt="1"/>
          </p:nvPr>
        </p:nvSpPr>
        <p:spPr>
          <a:xfrm>
            <a:off x="466247" y="6067138"/>
            <a:ext cx="10295514" cy="686761"/>
          </a:xfrm>
          <a:prstGeom prst="rect">
            <a:avLst/>
          </a:prstGeom>
        </p:spPr>
        <p:txBody>
          <a:bodyPr/>
          <a:lstStyle>
            <a:lvl1pPr marL="0" indent="0">
              <a:buNone/>
              <a:defRPr sz="900">
                <a:solidFill>
                  <a:schemeClr val="tx1"/>
                </a:solidFill>
              </a:defRPr>
            </a:lvl1pPr>
          </a:lstStyle>
          <a:p>
            <a:pPr lvl="0"/>
            <a:r>
              <a:rPr lang="en-US" dirty="0"/>
              <a:t>Insert Source Here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468314" y="586269"/>
            <a:ext cx="11264900" cy="861533"/>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246232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21888" y="6217920"/>
            <a:ext cx="11091831" cy="548640"/>
          </a:xfrm>
          <a:prstGeom prst="rect">
            <a:avLst/>
          </a:prstGeom>
        </p:spPr>
        <p:txBody>
          <a:bodyPr anchor="b" anchorCtr="0"/>
          <a:lstStyle>
            <a:lvl1pPr marL="0" indent="0" algn="l">
              <a:spcBef>
                <a:spcPts val="0"/>
              </a:spcBef>
              <a:buFont typeface="Arial" pitchFamily="34" charset="0"/>
              <a:buNone/>
              <a:defRPr sz="1200" baseline="0">
                <a:solidFill>
                  <a:srgbClr val="55565A"/>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
        <p:nvSpPr>
          <p:cNvPr id="4" name="Rectangle 5"/>
          <p:cNvSpPr>
            <a:spLocks noGrp="1" noChangeArrowheads="1"/>
          </p:cNvSpPr>
          <p:nvPr>
            <p:ph type="title"/>
          </p:nvPr>
        </p:nvSpPr>
        <p:spPr bwMode="auto">
          <a:xfrm>
            <a:off x="812589" y="331036"/>
            <a:ext cx="11254348"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411202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689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270A08D-6738-C147-B49E-C6DD50DAF28F}"/>
              </a:ext>
            </a:extLst>
          </p:cNvPr>
          <p:cNvSpPr>
            <a:spLocks noGrp="1"/>
          </p:cNvSpPr>
          <p:nvPr>
            <p:ph type="title"/>
          </p:nvPr>
        </p:nvSpPr>
        <p:spPr>
          <a:xfrm>
            <a:off x="464815" y="582133"/>
            <a:ext cx="11268398" cy="865667"/>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8ABC86AB-6687-354B-8700-0C280FC97041}"/>
              </a:ext>
            </a:extLst>
          </p:cNvPr>
          <p:cNvSpPr>
            <a:spLocks noGrp="1"/>
          </p:cNvSpPr>
          <p:nvPr>
            <p:ph idx="1"/>
          </p:nvPr>
        </p:nvSpPr>
        <p:spPr>
          <a:xfrm>
            <a:off x="464815" y="1908674"/>
            <a:ext cx="11268398" cy="4091016"/>
          </a:xfrm>
          <a:prstGeom prst="rect">
            <a:avLst/>
          </a:prstGeom>
        </p:spPr>
        <p:txBody>
          <a:bodyPr vert="horz" lIns="91440" tIns="45720" rIns="91440" bIns="45720" rtlCol="0" anchor="t">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566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46" y="1915633"/>
            <a:ext cx="11266967" cy="3481966"/>
          </a:xfrm>
          <a:prstGeom prst="rect">
            <a:avLst/>
          </a:prstGeom>
        </p:spPr>
        <p:txBody>
          <a:bodyPr/>
          <a:lstStyle>
            <a:lvl1pPr marL="160020" indent="0">
              <a:spcBef>
                <a:spcPts val="0"/>
              </a:spcBef>
              <a:spcAft>
                <a:spcPts val="600"/>
              </a:spcAft>
              <a:buFont typeface="Arial"/>
              <a:buNone/>
              <a:defRPr>
                <a:solidFill>
                  <a:schemeClr val="tx1"/>
                </a:solidFill>
              </a:defRPr>
            </a:lvl1pPr>
            <a:lvl2pPr marL="742950" indent="-182880">
              <a:spcBef>
                <a:spcPts val="0"/>
              </a:spcBef>
              <a:spcAft>
                <a:spcPts val="600"/>
              </a:spcAft>
              <a:buFont typeface="Arial"/>
              <a:buChar char="•"/>
              <a:defRPr/>
            </a:lvl2pPr>
            <a:lvl3pPr marL="1143000" indent="-182880">
              <a:spcBef>
                <a:spcPts val="0"/>
              </a:spcBef>
              <a:spcAft>
                <a:spcPts val="600"/>
              </a:spcAft>
              <a:buFont typeface="Arial"/>
              <a:buChar char="•"/>
              <a:defRPr/>
            </a:lvl3pPr>
            <a:lvl4pPr marL="1600200" indent="-182880">
              <a:spcBef>
                <a:spcPts val="0"/>
              </a:spcBef>
              <a:spcAft>
                <a:spcPts val="600"/>
              </a:spcAft>
              <a:buFont typeface="Arial"/>
              <a:buChar char="•"/>
              <a:defRPr/>
            </a:lvl4pPr>
            <a:lvl5pPr marL="2057400" indent="-182880">
              <a:spcBef>
                <a:spcPts val="0"/>
              </a:spcBef>
              <a:spcAft>
                <a:spcPts val="600"/>
              </a:spcAft>
              <a:buFont typeface="Arial"/>
              <a:buChar char="•"/>
              <a:defRPr/>
            </a:lvl5pPr>
          </a:lstStyle>
          <a:p>
            <a:pPr lvl="0"/>
            <a:endParaRPr lang="en-US" dirty="0"/>
          </a:p>
        </p:txBody>
      </p:sp>
      <p:sp>
        <p:nvSpPr>
          <p:cNvPr id="5" name="Text Placeholder 4"/>
          <p:cNvSpPr>
            <a:spLocks noGrp="1"/>
          </p:cNvSpPr>
          <p:nvPr>
            <p:ph type="body" sz="quarter" idx="10" hasCustomPrompt="1"/>
          </p:nvPr>
        </p:nvSpPr>
        <p:spPr>
          <a:xfrm>
            <a:off x="466246" y="6067136"/>
            <a:ext cx="10295514" cy="686761"/>
          </a:xfrm>
          <a:prstGeom prst="rect">
            <a:avLst/>
          </a:prstGeom>
        </p:spPr>
        <p:txBody>
          <a:bodyPr/>
          <a:lstStyle>
            <a:lvl1pPr marL="0" indent="0">
              <a:buNone/>
              <a:defRPr sz="1200">
                <a:solidFill>
                  <a:schemeClr val="tx1"/>
                </a:solidFill>
              </a:defRPr>
            </a:lvl1pPr>
          </a:lstStyle>
          <a:p>
            <a:pPr lvl="0"/>
            <a:r>
              <a:rPr lang="en-US" dirty="0"/>
              <a:t>Insert Source Here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p>
            <a:r>
              <a:rPr lang="en-US" dirty="0"/>
              <a:t>Click to edit Master title style</a:t>
            </a:r>
          </a:p>
        </p:txBody>
      </p:sp>
      <p:sp>
        <p:nvSpPr>
          <p:cNvPr id="7" name="Slide Number Placeholder 3">
            <a:extLst>
              <a:ext uri="{FF2B5EF4-FFF2-40B4-BE49-F238E27FC236}">
                <a16:creationId xmlns:a16="http://schemas.microsoft.com/office/drawing/2014/main" id="{38988DAF-142A-484D-9CE0-D7263F06AB2F}"/>
              </a:ext>
            </a:extLst>
          </p:cNvPr>
          <p:cNvSpPr>
            <a:spLocks noGrp="1"/>
          </p:cNvSpPr>
          <p:nvPr>
            <p:ph type="sldNum" sz="quarter" idx="4"/>
          </p:nvPr>
        </p:nvSpPr>
        <p:spPr>
          <a:xfrm>
            <a:off x="466246" y="131907"/>
            <a:ext cx="2844059" cy="365125"/>
          </a:xfrm>
          <a:prstGeom prst="rect">
            <a:avLst/>
          </a:prstGeom>
        </p:spPr>
        <p:txBody>
          <a:bodyPr/>
          <a:lstStyle>
            <a:lvl1pPr algn="l">
              <a:defRPr sz="1400">
                <a:solidFill>
                  <a:schemeClr val="tx1"/>
                </a:solidFill>
              </a:defRPr>
            </a:lvl1pPr>
          </a:lstStyle>
          <a:p>
            <a:r>
              <a:rPr lang="en-US" dirty="0"/>
              <a:t>Figure </a:t>
            </a:r>
            <a:fld id="{8E9351FB-0652-5D4E-8675-5F18C30F0790}" type="slidenum">
              <a:rPr lang="en-US" smtClean="0"/>
              <a:pPr/>
              <a:t>‹#›</a:t>
            </a:fld>
            <a:endParaRPr lang="en-US" dirty="0"/>
          </a:p>
        </p:txBody>
      </p:sp>
    </p:spTree>
    <p:extLst>
      <p:ext uri="{BB962C8B-B14F-4D97-AF65-F5344CB8AC3E}">
        <p14:creationId xmlns:p14="http://schemas.microsoft.com/office/powerpoint/2010/main" val="114439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Defaul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49"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01828" y="1918870"/>
            <a:ext cx="5212715" cy="4010376"/>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470142" y="6067136"/>
            <a:ext cx="10291618" cy="598311"/>
          </a:xfrm>
          <a:prstGeom prst="rect">
            <a:avLst/>
          </a:prstGeom>
        </p:spPr>
        <p:txBody>
          <a:bodyPr/>
          <a:lstStyle>
            <a:lvl1pPr marL="0" indent="0">
              <a:buNone/>
              <a:defRPr sz="1200" baseline="0">
                <a:solidFill>
                  <a:schemeClr val="tx1"/>
                </a:solidFill>
              </a:defRPr>
            </a:lvl1pPr>
          </a:lstStyle>
          <a:p>
            <a:pPr lvl="0"/>
            <a:r>
              <a:rPr lang="en-US" dirty="0"/>
              <a:t>Insert Source</a:t>
            </a:r>
          </a:p>
        </p:txBody>
      </p:sp>
      <p:sp>
        <p:nvSpPr>
          <p:cNvPr id="7" name="Title Placeholder 1">
            <a:extLst>
              <a:ext uri="{FF2B5EF4-FFF2-40B4-BE49-F238E27FC236}">
                <a16:creationId xmlns:a16="http://schemas.microsoft.com/office/drawing/2014/main" id="{0E776E84-F54F-3445-8517-0E7B66C3BA9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38988DAF-142A-484D-9CE0-D7263F06AB2F}"/>
              </a:ext>
            </a:extLst>
          </p:cNvPr>
          <p:cNvSpPr>
            <a:spLocks noGrp="1"/>
          </p:cNvSpPr>
          <p:nvPr>
            <p:ph type="sldNum" sz="quarter" idx="4"/>
          </p:nvPr>
        </p:nvSpPr>
        <p:spPr>
          <a:xfrm>
            <a:off x="466246" y="131907"/>
            <a:ext cx="2844059" cy="365125"/>
          </a:xfrm>
          <a:prstGeom prst="rect">
            <a:avLst/>
          </a:prstGeom>
        </p:spPr>
        <p:txBody>
          <a:bodyPr/>
          <a:lstStyle>
            <a:lvl1pPr algn="l">
              <a:defRPr sz="1400">
                <a:solidFill>
                  <a:schemeClr val="tx1"/>
                </a:solidFill>
              </a:defRPr>
            </a:lvl1pPr>
          </a:lstStyle>
          <a:p>
            <a:r>
              <a:rPr lang="en-US" dirty="0"/>
              <a:t>Figure </a:t>
            </a:r>
            <a:fld id="{8E9351FB-0652-5D4E-8675-5F18C30F0790}" type="slidenum">
              <a:rPr lang="en-US" smtClean="0"/>
              <a:pPr/>
              <a:t>‹#›</a:t>
            </a:fld>
            <a:endParaRPr lang="en-US" dirty="0"/>
          </a:p>
        </p:txBody>
      </p:sp>
    </p:spTree>
    <p:extLst>
      <p:ext uri="{BB962C8B-B14F-4D97-AF65-F5344CB8AC3E}">
        <p14:creationId xmlns:p14="http://schemas.microsoft.com/office/powerpoint/2010/main" val="1573257615"/>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Default">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8988DAF-142A-484D-9CE0-D7263F06AB2F}"/>
              </a:ext>
            </a:extLst>
          </p:cNvPr>
          <p:cNvSpPr>
            <a:spLocks noGrp="1"/>
          </p:cNvSpPr>
          <p:nvPr>
            <p:ph type="sldNum" sz="quarter" idx="4"/>
          </p:nvPr>
        </p:nvSpPr>
        <p:spPr>
          <a:xfrm>
            <a:off x="466246" y="131907"/>
            <a:ext cx="2844059" cy="365125"/>
          </a:xfrm>
          <a:prstGeom prst="rect">
            <a:avLst/>
          </a:prstGeom>
        </p:spPr>
        <p:txBody>
          <a:bodyPr/>
          <a:lstStyle>
            <a:lvl1pPr algn="l">
              <a:defRPr sz="1400">
                <a:solidFill>
                  <a:schemeClr val="tx1"/>
                </a:solidFill>
              </a:defRPr>
            </a:lvl1pPr>
          </a:lstStyle>
          <a:p>
            <a:r>
              <a:rPr lang="en-US" dirty="0"/>
              <a:t>Figure </a:t>
            </a:r>
            <a:fld id="{8E9351FB-0652-5D4E-8675-5F18C30F0790}" type="slidenum">
              <a:rPr lang="en-US" smtClean="0"/>
              <a:pPr/>
              <a:t>‹#›</a:t>
            </a:fld>
            <a:endParaRPr lang="en-US" dirty="0"/>
          </a:p>
        </p:txBody>
      </p:sp>
    </p:spTree>
    <p:extLst>
      <p:ext uri="{BB962C8B-B14F-4D97-AF65-F5344CB8AC3E}">
        <p14:creationId xmlns:p14="http://schemas.microsoft.com/office/powerpoint/2010/main" val="96830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88" y="1371600"/>
            <a:ext cx="11945049"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5"/>
          <p:cNvSpPr>
            <a:spLocks noGrp="1" noChangeArrowheads="1"/>
          </p:cNvSpPr>
          <p:nvPr>
            <p:ph type="title"/>
          </p:nvPr>
        </p:nvSpPr>
        <p:spPr bwMode="auto">
          <a:xfrm>
            <a:off x="812589" y="331036"/>
            <a:ext cx="11254348"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5" name="Text Placeholder 6"/>
          <p:cNvSpPr>
            <a:spLocks noGrp="1"/>
          </p:cNvSpPr>
          <p:nvPr>
            <p:ph type="body" sz="quarter" idx="11" hasCustomPrompt="1"/>
          </p:nvPr>
        </p:nvSpPr>
        <p:spPr>
          <a:xfrm>
            <a:off x="121888" y="6217920"/>
            <a:ext cx="10949628"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
        <p:nvSpPr>
          <p:cNvPr id="6" name="Slide Number Placeholder 3">
            <a:extLst>
              <a:ext uri="{FF2B5EF4-FFF2-40B4-BE49-F238E27FC236}">
                <a16:creationId xmlns:a16="http://schemas.microsoft.com/office/drawing/2014/main" id="{38988DAF-142A-484D-9CE0-D7263F06AB2F}"/>
              </a:ext>
            </a:extLst>
          </p:cNvPr>
          <p:cNvSpPr>
            <a:spLocks noGrp="1"/>
          </p:cNvSpPr>
          <p:nvPr>
            <p:ph type="sldNum" sz="quarter" idx="4"/>
          </p:nvPr>
        </p:nvSpPr>
        <p:spPr>
          <a:xfrm>
            <a:off x="466246" y="131907"/>
            <a:ext cx="2844059" cy="365125"/>
          </a:xfrm>
          <a:prstGeom prst="rect">
            <a:avLst/>
          </a:prstGeom>
        </p:spPr>
        <p:txBody>
          <a:bodyPr/>
          <a:lstStyle>
            <a:lvl1pPr algn="l">
              <a:defRPr sz="1400">
                <a:solidFill>
                  <a:schemeClr val="tx1"/>
                </a:solidFill>
              </a:defRPr>
            </a:lvl1pPr>
          </a:lstStyle>
          <a:p>
            <a:r>
              <a:rPr lang="en-US" dirty="0"/>
              <a:t>Figure </a:t>
            </a:r>
            <a:fld id="{8E9351FB-0652-5D4E-8675-5F18C30F0790}" type="slidenum">
              <a:rPr lang="en-US" smtClean="0"/>
              <a:pPr/>
              <a:t>‹#›</a:t>
            </a:fld>
            <a:endParaRPr lang="en-US" dirty="0"/>
          </a:p>
        </p:txBody>
      </p:sp>
    </p:spTree>
    <p:extLst>
      <p:ext uri="{BB962C8B-B14F-4D97-AF65-F5344CB8AC3E}">
        <p14:creationId xmlns:p14="http://schemas.microsoft.com/office/powerpoint/2010/main" val="300563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VS logo on white">
    <p:spTree>
      <p:nvGrpSpPr>
        <p:cNvPr id="1" name=""/>
        <p:cNvGrpSpPr/>
        <p:nvPr/>
      </p:nvGrpSpPr>
      <p:grpSpPr>
        <a:xfrm>
          <a:off x="0" y="0"/>
          <a:ext cx="0" cy="0"/>
          <a:chOff x="0" y="0"/>
          <a:chExt cx="0" cy="0"/>
        </a:xfrm>
      </p:grpSpPr>
      <p:grpSp>
        <p:nvGrpSpPr>
          <p:cNvPr id="2" name="Group 1"/>
          <p:cNvGrpSpPr/>
          <p:nvPr userDrawn="1"/>
        </p:nvGrpSpPr>
        <p:grpSpPr>
          <a:xfrm>
            <a:off x="2825581" y="3027447"/>
            <a:ext cx="6537663" cy="803106"/>
            <a:chOff x="2825581" y="3027447"/>
            <a:chExt cx="6537663" cy="803106"/>
          </a:xfrm>
        </p:grpSpPr>
        <p:sp>
          <p:nvSpPr>
            <p:cNvPr id="5" name="Freeform 2">
              <a:extLst>
                <a:ext uri="{FF2B5EF4-FFF2-40B4-BE49-F238E27FC236}">
                  <a16:creationId xmlns:a16="http://schemas.microsoft.com/office/drawing/2014/main" id="{B2BDFE3B-4557-45B7-B3FF-10C47DDF32FE}"/>
                </a:ext>
              </a:extLst>
            </p:cNvPr>
            <p:cNvSpPr>
              <a:spLocks noEditPoints="1"/>
            </p:cNvSpPr>
            <p:nvPr/>
          </p:nvSpPr>
          <p:spPr bwMode="auto">
            <a:xfrm>
              <a:off x="6023520" y="3050215"/>
              <a:ext cx="3134808" cy="775163"/>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mn-lt"/>
              </a:endParaRPr>
            </a:p>
          </p:txBody>
        </p:sp>
        <p:sp>
          <p:nvSpPr>
            <p:cNvPr id="6" name="Freeform 3">
              <a:extLst>
                <a:ext uri="{FF2B5EF4-FFF2-40B4-BE49-F238E27FC236}">
                  <a16:creationId xmlns:a16="http://schemas.microsoft.com/office/drawing/2014/main" id="{4DFEB978-9998-4C51-B950-8201DC4896BF}"/>
                </a:ext>
              </a:extLst>
            </p:cNvPr>
            <p:cNvSpPr>
              <a:spLocks/>
            </p:cNvSpPr>
            <p:nvPr/>
          </p:nvSpPr>
          <p:spPr bwMode="auto">
            <a:xfrm>
              <a:off x="5280439" y="3027447"/>
              <a:ext cx="671671" cy="803106"/>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7" name="Freeform 4">
              <a:extLst>
                <a:ext uri="{FF2B5EF4-FFF2-40B4-BE49-F238E27FC236}">
                  <a16:creationId xmlns:a16="http://schemas.microsoft.com/office/drawing/2014/main" id="{5AA45A1A-56E8-4687-A1C0-2DE872F66AAA}"/>
                </a:ext>
              </a:extLst>
            </p:cNvPr>
            <p:cNvSpPr>
              <a:spLocks/>
            </p:cNvSpPr>
            <p:nvPr/>
          </p:nvSpPr>
          <p:spPr bwMode="auto">
            <a:xfrm>
              <a:off x="3879141" y="3027447"/>
              <a:ext cx="748256" cy="803106"/>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8" name="Freeform 5">
              <a:extLst>
                <a:ext uri="{FF2B5EF4-FFF2-40B4-BE49-F238E27FC236}">
                  <a16:creationId xmlns:a16="http://schemas.microsoft.com/office/drawing/2014/main" id="{8F5885F4-B442-4DC7-A6C5-9C77C9A18B16}"/>
                </a:ext>
              </a:extLst>
            </p:cNvPr>
            <p:cNvSpPr>
              <a:spLocks/>
            </p:cNvSpPr>
            <p:nvPr/>
          </p:nvSpPr>
          <p:spPr bwMode="auto">
            <a:xfrm>
              <a:off x="4575651" y="3050215"/>
              <a:ext cx="746186" cy="758604"/>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9" name="Freeform 6">
              <a:extLst>
                <a:ext uri="{FF2B5EF4-FFF2-40B4-BE49-F238E27FC236}">
                  <a16:creationId xmlns:a16="http://schemas.microsoft.com/office/drawing/2014/main" id="{430A74DF-73A3-4CDD-A36E-988C8B0C9875}"/>
                </a:ext>
              </a:extLst>
            </p:cNvPr>
            <p:cNvSpPr>
              <a:spLocks/>
            </p:cNvSpPr>
            <p:nvPr/>
          </p:nvSpPr>
          <p:spPr bwMode="auto">
            <a:xfrm>
              <a:off x="2825581" y="3027447"/>
              <a:ext cx="978011" cy="803106"/>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10" name="Freeform 7">
              <a:extLst>
                <a:ext uri="{FF2B5EF4-FFF2-40B4-BE49-F238E27FC236}">
                  <a16:creationId xmlns:a16="http://schemas.microsoft.com/office/drawing/2014/main" id="{326DD814-0149-498C-A954-885C837F6B8B}"/>
                </a:ext>
              </a:extLst>
            </p:cNvPr>
            <p:cNvSpPr>
              <a:spLocks noEditPoints="1"/>
            </p:cNvSpPr>
            <p:nvPr/>
          </p:nvSpPr>
          <p:spPr bwMode="auto">
            <a:xfrm>
              <a:off x="9211109" y="3657720"/>
              <a:ext cx="152135" cy="156275"/>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mn-lt"/>
              </a:endParaRPr>
            </a:p>
          </p:txBody>
        </p:sp>
      </p:grpSp>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Tree>
    <p:extLst>
      <p:ext uri="{BB962C8B-B14F-4D97-AF65-F5344CB8AC3E}">
        <p14:creationId xmlns:p14="http://schemas.microsoft.com/office/powerpoint/2010/main" val="3804135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228797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5525" y="1680183"/>
            <a:ext cx="10360502" cy="1470025"/>
          </a:xfrm>
        </p:spPr>
        <p:txBody>
          <a:bodyPr>
            <a:noAutofit/>
          </a:bodyPr>
          <a:lstStyle>
            <a:lvl1pPr>
              <a:defRPr>
                <a:solidFill>
                  <a:srgbClr val="FFFFFF"/>
                </a:solidFill>
              </a:defRPr>
            </a:lvl1pPr>
          </a:lstStyle>
          <a:p>
            <a:r>
              <a:rPr lang="en-US" dirty="0"/>
              <a:t>Click to edit Divider title style</a:t>
            </a:r>
          </a:p>
        </p:txBody>
      </p:sp>
      <p:sp>
        <p:nvSpPr>
          <p:cNvPr id="3" name="Subtitle 2"/>
          <p:cNvSpPr>
            <a:spLocks noGrp="1"/>
          </p:cNvSpPr>
          <p:nvPr>
            <p:ph type="subTitle" idx="1"/>
          </p:nvPr>
        </p:nvSpPr>
        <p:spPr>
          <a:xfrm>
            <a:off x="845525" y="2536153"/>
            <a:ext cx="10271125" cy="1752600"/>
          </a:xfrm>
          <a:prstGeom prst="rect">
            <a:avLst/>
          </a:prstGeom>
        </p:spPr>
        <p:txBody>
          <a:bodyPr>
            <a:no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57716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2FE28-F29C-004D-820B-9458EDC5E220}"/>
              </a:ext>
            </a:extLst>
          </p:cNvPr>
          <p:cNvSpPr>
            <a:spLocks noGrp="1"/>
          </p:cNvSpPr>
          <p:nvPr>
            <p:ph type="dt" sz="half" idx="10"/>
          </p:nvPr>
        </p:nvSpPr>
        <p:spPr/>
        <p:txBody>
          <a:bodyPr/>
          <a:lstStyle/>
          <a:p>
            <a:fld id="{E02AC29B-5910-C84C-B37C-A732091246AC}" type="datetimeFigureOut">
              <a:rPr lang="en-US" smtClean="0"/>
              <a:t>9/23/20</a:t>
            </a:fld>
            <a:endParaRPr lang="en-US"/>
          </a:p>
        </p:txBody>
      </p:sp>
      <p:sp>
        <p:nvSpPr>
          <p:cNvPr id="3" name="Footer Placeholder 2">
            <a:extLst>
              <a:ext uri="{FF2B5EF4-FFF2-40B4-BE49-F238E27FC236}">
                <a16:creationId xmlns:a16="http://schemas.microsoft.com/office/drawing/2014/main" id="{5A7BAD3D-71B6-F34F-B569-E02E6C6CE1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09403F-828F-A54D-81A4-00E0FA3E2F72}"/>
              </a:ext>
            </a:extLst>
          </p:cNvPr>
          <p:cNvSpPr>
            <a:spLocks noGrp="1"/>
          </p:cNvSpPr>
          <p:nvPr>
            <p:ph type="sldNum" sz="quarter" idx="12"/>
          </p:nvPr>
        </p:nvSpPr>
        <p:spPr/>
        <p:txBody>
          <a:bodyPr/>
          <a:lstStyle/>
          <a:p>
            <a:fld id="{4FB66E57-9F42-3841-AE52-345915660E01}" type="slidenum">
              <a:rPr lang="en-US" smtClean="0"/>
              <a:t>‹#›</a:t>
            </a:fld>
            <a:endParaRPr lang="en-US"/>
          </a:p>
        </p:txBody>
      </p:sp>
    </p:spTree>
    <p:extLst>
      <p:ext uri="{BB962C8B-B14F-4D97-AF65-F5344CB8AC3E}">
        <p14:creationId xmlns:p14="http://schemas.microsoft.com/office/powerpoint/2010/main" val="54538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024F-CAC1-7A4B-A3CD-0BF7E6B7733D}"/>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962F64E7-D5A0-0343-B97E-0670BDB220E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B76195-81A3-5D4D-95A8-3719CAEDEEEE}"/>
              </a:ext>
            </a:extLst>
          </p:cNvPr>
          <p:cNvSpPr>
            <a:spLocks noGrp="1"/>
          </p:cNvSpPr>
          <p:nvPr>
            <p:ph type="dt" sz="half" idx="10"/>
          </p:nvPr>
        </p:nvSpPr>
        <p:spPr/>
        <p:txBody>
          <a:bodyPr/>
          <a:lstStyle/>
          <a:p>
            <a:fld id="{E02AC29B-5910-C84C-B37C-A732091246AC}" type="datetimeFigureOut">
              <a:rPr lang="en-US" smtClean="0"/>
              <a:t>9/23/20</a:t>
            </a:fld>
            <a:endParaRPr lang="en-US"/>
          </a:p>
        </p:txBody>
      </p:sp>
      <p:sp>
        <p:nvSpPr>
          <p:cNvPr id="5" name="Footer Placeholder 4">
            <a:extLst>
              <a:ext uri="{FF2B5EF4-FFF2-40B4-BE49-F238E27FC236}">
                <a16:creationId xmlns:a16="http://schemas.microsoft.com/office/drawing/2014/main" id="{F4DE8011-0DE9-F040-B676-E607421C1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9FFAE-6D23-3741-A7AB-09DB89D399BA}"/>
              </a:ext>
            </a:extLst>
          </p:cNvPr>
          <p:cNvSpPr>
            <a:spLocks noGrp="1"/>
          </p:cNvSpPr>
          <p:nvPr>
            <p:ph type="sldNum" sz="quarter" idx="12"/>
          </p:nvPr>
        </p:nvSpPr>
        <p:spPr/>
        <p:txBody>
          <a:bodyPr/>
          <a:lstStyle/>
          <a:p>
            <a:fld id="{4FB66E57-9F42-3841-AE52-345915660E01}" type="slidenum">
              <a:rPr lang="en-US" smtClean="0"/>
              <a:t>‹#›</a:t>
            </a:fld>
            <a:endParaRPr lang="en-US"/>
          </a:p>
        </p:txBody>
      </p:sp>
    </p:spTree>
    <p:extLst>
      <p:ext uri="{BB962C8B-B14F-4D97-AF65-F5344CB8AC3E}">
        <p14:creationId xmlns:p14="http://schemas.microsoft.com/office/powerpoint/2010/main" val="305329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Fig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6246" y="1915633"/>
            <a:ext cx="11266967" cy="3481966"/>
          </a:xfrm>
          <a:prstGeom prst="rect">
            <a:avLst/>
          </a:prstGeom>
        </p:spPr>
        <p:txBody>
          <a:bodyPr/>
          <a:lstStyle>
            <a:lvl1pPr marL="445770" indent="-285750">
              <a:spcBef>
                <a:spcPts val="0"/>
              </a:spcBef>
              <a:spcAft>
                <a:spcPts val="600"/>
              </a:spcAft>
              <a:buFont typeface="Arial" panose="020B0604020202020204" pitchFamily="34" charset="0"/>
              <a:buChar char="•"/>
              <a:defRPr baseline="0">
                <a:solidFill>
                  <a:schemeClr val="tx1"/>
                </a:solidFill>
              </a:defRPr>
            </a:lvl1pPr>
            <a:lvl2pPr marL="742950" indent="-182880">
              <a:spcBef>
                <a:spcPts val="0"/>
              </a:spcBef>
              <a:spcAft>
                <a:spcPts val="600"/>
              </a:spcAft>
              <a:buFont typeface="Arial" panose="020B0604020202020204" pitchFamily="34" charset="0"/>
              <a:buChar char="‒"/>
              <a:defRPr>
                <a:solidFill>
                  <a:schemeClr val="tx1"/>
                </a:solidFill>
              </a:defRPr>
            </a:lvl2pPr>
            <a:lvl3pPr marL="1143000" indent="-182880">
              <a:spcBef>
                <a:spcPts val="0"/>
              </a:spcBef>
              <a:spcAft>
                <a:spcPts val="600"/>
              </a:spcAft>
              <a:buFont typeface="Arial"/>
              <a:buChar char="•"/>
              <a:defRPr>
                <a:solidFill>
                  <a:schemeClr val="tx1"/>
                </a:solidFill>
              </a:defRPr>
            </a:lvl3pPr>
            <a:lvl4pPr marL="1600200" indent="-182880">
              <a:spcBef>
                <a:spcPts val="0"/>
              </a:spcBef>
              <a:spcAft>
                <a:spcPts val="600"/>
              </a:spcAft>
              <a:buFont typeface="Arial" panose="020B0604020202020204" pitchFamily="34" charset="0"/>
              <a:buChar char="‒"/>
              <a:defRPr>
                <a:solidFill>
                  <a:schemeClr val="tx1"/>
                </a:solidFill>
              </a:defRPr>
            </a:lvl4pPr>
            <a:lvl5pPr marL="2057400" indent="-182880">
              <a:spcBef>
                <a:spcPts val="0"/>
              </a:spcBef>
              <a:spcAft>
                <a:spcPts val="600"/>
              </a:spcAft>
              <a:buFont typeface="Arial"/>
              <a:buChar cha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466246" y="6067136"/>
            <a:ext cx="10295514" cy="686761"/>
          </a:xfrm>
          <a:prstGeom prst="rect">
            <a:avLst/>
          </a:prstGeom>
        </p:spPr>
        <p:txBody>
          <a:bodyPr/>
          <a:lstStyle>
            <a:lvl1pPr marL="0" indent="0">
              <a:buNone/>
              <a:defRPr sz="1200">
                <a:solidFill>
                  <a:schemeClr val="tx1"/>
                </a:solidFill>
              </a:defRPr>
            </a:lvl1pPr>
          </a:lstStyle>
          <a:p>
            <a:pPr lvl="0"/>
            <a:r>
              <a:rPr lang="en-US" dirty="0"/>
              <a:t>Insert Source Here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53508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Defaul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4849"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panose="020B0604020202020204" pitchFamily="34" charset="0"/>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panose="020B0604020202020204" pitchFamily="34" charset="0"/>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470142" y="6067136"/>
            <a:ext cx="10291618" cy="598311"/>
          </a:xfrm>
          <a:prstGeom prst="rect">
            <a:avLst/>
          </a:prstGeom>
        </p:spPr>
        <p:txBody>
          <a:bodyPr/>
          <a:lstStyle>
            <a:lvl1pPr marL="0" indent="0">
              <a:buNone/>
              <a:defRPr sz="1200" baseline="0">
                <a:solidFill>
                  <a:schemeClr val="tx1"/>
                </a:solidFill>
              </a:defRPr>
            </a:lvl1pPr>
          </a:lstStyle>
          <a:p>
            <a:pPr lvl="0"/>
            <a:r>
              <a:rPr lang="en-US" dirty="0"/>
              <a:t>Insert Source</a:t>
            </a:r>
          </a:p>
        </p:txBody>
      </p:sp>
      <p:sp>
        <p:nvSpPr>
          <p:cNvPr id="7" name="Title Placeholder 1">
            <a:extLst>
              <a:ext uri="{FF2B5EF4-FFF2-40B4-BE49-F238E27FC236}">
                <a16:creationId xmlns:a16="http://schemas.microsoft.com/office/drawing/2014/main" id="{0E776E84-F54F-3445-8517-0E7B66C3BA9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
        <p:nvSpPr>
          <p:cNvPr id="8" name="Content Placeholder 2"/>
          <p:cNvSpPr>
            <a:spLocks noGrp="1"/>
          </p:cNvSpPr>
          <p:nvPr>
            <p:ph sz="half" idx="11" hasCustomPrompt="1"/>
          </p:nvPr>
        </p:nvSpPr>
        <p:spPr>
          <a:xfrm>
            <a:off x="6100764"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panose="020B0604020202020204" pitchFamily="34" charset="0"/>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panose="020B0604020202020204" pitchFamily="34" charset="0"/>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49906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09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Default with Figur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841" y="1904999"/>
            <a:ext cx="11269371" cy="4024867"/>
          </a:xfrm>
          <a:prstGeom prst="rect">
            <a:avLst/>
          </a:prstGeom>
        </p:spPr>
        <p:txBody>
          <a:bodyPr/>
          <a:lstStyle>
            <a:lvl1pPr marL="445770" indent="-285750">
              <a:spcBef>
                <a:spcPts val="0"/>
              </a:spcBef>
              <a:spcAft>
                <a:spcPts val="600"/>
              </a:spcAft>
              <a:buFont typeface="Arial" panose="020B0604020202020204" pitchFamily="34" charset="0"/>
              <a:buChar char="•"/>
              <a:defRPr>
                <a:solidFill>
                  <a:schemeClr val="tx1"/>
                </a:solidFill>
              </a:defRPr>
            </a:lvl1pPr>
            <a:lvl2pPr marL="742950" indent="-182880">
              <a:spcBef>
                <a:spcPts val="0"/>
              </a:spcBef>
              <a:spcAft>
                <a:spcPts val="600"/>
              </a:spcAft>
              <a:buFont typeface="Arial" panose="020B0604020202020204" pitchFamily="34" charset="0"/>
              <a:buChar char="‒"/>
              <a:defRPr>
                <a:solidFill>
                  <a:schemeClr val="tx1"/>
                </a:solidFill>
              </a:defRPr>
            </a:lvl2pPr>
            <a:lvl3pPr marL="1143000" indent="-182880">
              <a:spcBef>
                <a:spcPts val="0"/>
              </a:spcBef>
              <a:spcAft>
                <a:spcPts val="600"/>
              </a:spcAft>
              <a:buFont typeface="Arial"/>
              <a:buChar char="•"/>
              <a:defRPr>
                <a:solidFill>
                  <a:schemeClr val="tx1"/>
                </a:solidFill>
              </a:defRPr>
            </a:lvl3pPr>
            <a:lvl4pPr marL="1600200" indent="-182880">
              <a:spcBef>
                <a:spcPts val="0"/>
              </a:spcBef>
              <a:spcAft>
                <a:spcPts val="600"/>
              </a:spcAft>
              <a:buFont typeface="Arial" panose="020B0604020202020204" pitchFamily="34" charset="0"/>
              <a:buChar char="‒"/>
              <a:defRPr>
                <a:solidFill>
                  <a:schemeClr val="tx1"/>
                </a:solidFill>
              </a:defRPr>
            </a:lvl4pPr>
            <a:lvl5pPr marL="2057400" indent="-182880">
              <a:spcBef>
                <a:spcPts val="0"/>
              </a:spcBef>
              <a:spcAft>
                <a:spcPts val="600"/>
              </a:spcAft>
              <a:buFont typeface="Arial"/>
              <a:buChar cha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468312" y="6068533"/>
            <a:ext cx="10240087" cy="686761"/>
          </a:xfrm>
          <a:prstGeom prst="rect">
            <a:avLst/>
          </a:prstGeom>
        </p:spPr>
        <p:txBody>
          <a:bodyPr anchor="b"/>
          <a:lstStyle>
            <a:lvl1pPr marL="0" indent="0">
              <a:buNone/>
              <a:defRPr sz="1200">
                <a:solidFill>
                  <a:schemeClr val="tx1"/>
                </a:solidFill>
              </a:defRPr>
            </a:lvl1pPr>
          </a:lstStyle>
          <a:p>
            <a:pPr lvl="0"/>
            <a:r>
              <a:rPr lang="en-US" dirty="0"/>
              <a:t>Insert Source Here</a:t>
            </a:r>
          </a:p>
        </p:txBody>
      </p:sp>
      <p:sp>
        <p:nvSpPr>
          <p:cNvPr id="8" name="Title Placeholder 1">
            <a:extLst>
              <a:ext uri="{FF2B5EF4-FFF2-40B4-BE49-F238E27FC236}">
                <a16:creationId xmlns:a16="http://schemas.microsoft.com/office/drawing/2014/main" id="{FB4E8EC0-9E51-1B4B-8B5B-6438FF732335}"/>
              </a:ext>
            </a:extLst>
          </p:cNvPr>
          <p:cNvSpPr>
            <a:spLocks noGrp="1"/>
          </p:cNvSpPr>
          <p:nvPr>
            <p:ph type="title"/>
          </p:nvPr>
        </p:nvSpPr>
        <p:spPr>
          <a:xfrm>
            <a:off x="468314" y="587665"/>
            <a:ext cx="11264900" cy="860136"/>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7982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Figure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8314" y="1586467"/>
            <a:ext cx="5486400" cy="4343400"/>
          </a:xfrm>
          <a:prstGeom prst="rect">
            <a:avLst/>
          </a:prstGeom>
        </p:spPr>
        <p:txBody>
          <a:bodyPr/>
          <a:lstStyle>
            <a:lvl1pPr marL="342900" indent="-182880">
              <a:spcBef>
                <a:spcPts val="0"/>
              </a:spcBef>
              <a:spcAft>
                <a:spcPts val="600"/>
              </a:spcAft>
              <a:buFont typeface="Arial"/>
              <a:buChar char="•"/>
              <a:defRPr sz="2800">
                <a:solidFill>
                  <a:srgbClr val="393D40"/>
                </a:solidFill>
              </a:defRPr>
            </a:lvl1pPr>
            <a:lvl2pPr marL="742950" indent="-182880">
              <a:spcBef>
                <a:spcPts val="0"/>
              </a:spcBef>
              <a:spcAft>
                <a:spcPts val="600"/>
              </a:spcAft>
              <a:buFont typeface="Arial" panose="020B0604020202020204" pitchFamily="34" charset="0"/>
              <a:buChar char="‒"/>
              <a:defRPr sz="2400">
                <a:solidFill>
                  <a:srgbClr val="393D40"/>
                </a:solidFill>
              </a:defRPr>
            </a:lvl2pPr>
            <a:lvl3pPr marL="1143000" indent="-182880">
              <a:spcBef>
                <a:spcPts val="0"/>
              </a:spcBef>
              <a:spcAft>
                <a:spcPts val="600"/>
              </a:spcAft>
              <a:buFont typeface="Arial"/>
              <a:buChar char="•"/>
              <a:defRPr sz="2000">
                <a:solidFill>
                  <a:srgbClr val="393D40"/>
                </a:solidFill>
              </a:defRPr>
            </a:lvl3pPr>
            <a:lvl4pPr marL="1600200" indent="-182880">
              <a:spcBef>
                <a:spcPts val="0"/>
              </a:spcBef>
              <a:spcAft>
                <a:spcPts val="600"/>
              </a:spcAft>
              <a:buFont typeface="Arial" panose="020B0604020202020204" pitchFamily="34" charset="0"/>
              <a:buChar char="‒"/>
              <a:defRPr sz="1800">
                <a:solidFill>
                  <a:srgbClr val="393D40"/>
                </a:solidFill>
              </a:defRPr>
            </a:lvl4pPr>
            <a:lvl5pPr marL="2057400" indent="-182880">
              <a:spcBef>
                <a:spcPts val="0"/>
              </a:spcBef>
              <a:spcAft>
                <a:spcPts val="600"/>
              </a:spcAft>
              <a:buFont typeface="Arial"/>
              <a:buChar char="•"/>
              <a:defRPr sz="1800">
                <a:solidFill>
                  <a:srgbClr val="393D4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468313" y="6068533"/>
            <a:ext cx="10293447" cy="598311"/>
          </a:xfrm>
          <a:prstGeom prst="rect">
            <a:avLst/>
          </a:prstGeom>
        </p:spPr>
        <p:txBody>
          <a:bodyPr anchor="b"/>
          <a:lstStyle>
            <a:lvl1pPr marL="0" indent="0">
              <a:buNone/>
              <a:defRPr sz="1200" baseline="0">
                <a:solidFill>
                  <a:srgbClr val="393D40"/>
                </a:solidFill>
              </a:defRPr>
            </a:lvl1pPr>
          </a:lstStyle>
          <a:p>
            <a:pPr lvl="0"/>
            <a:r>
              <a:rPr lang="en-US" dirty="0"/>
              <a:t>Insert Source</a:t>
            </a:r>
          </a:p>
        </p:txBody>
      </p:sp>
      <p:sp>
        <p:nvSpPr>
          <p:cNvPr id="9" name="Title Placeholder 1">
            <a:extLst>
              <a:ext uri="{FF2B5EF4-FFF2-40B4-BE49-F238E27FC236}">
                <a16:creationId xmlns:a16="http://schemas.microsoft.com/office/drawing/2014/main" id="{9D663ECE-2525-9049-A44C-56EA831A5443}"/>
              </a:ext>
            </a:extLst>
          </p:cNvPr>
          <p:cNvSpPr>
            <a:spLocks noGrp="1"/>
          </p:cNvSpPr>
          <p:nvPr>
            <p:ph type="title"/>
          </p:nvPr>
        </p:nvSpPr>
        <p:spPr>
          <a:xfrm>
            <a:off x="468314" y="587665"/>
            <a:ext cx="11264900" cy="860136"/>
          </a:xfrm>
          <a:prstGeom prst="rect">
            <a:avLst/>
          </a:prstGeom>
        </p:spPr>
        <p:txBody>
          <a:bodyPr vert="horz" lIns="91440" tIns="45720" rIns="91440" bIns="45720" rtlCol="0" anchor="t">
            <a:noAutofit/>
          </a:bodyPr>
          <a:lstStyle/>
          <a:p>
            <a:r>
              <a:rPr lang="en-US" dirty="0"/>
              <a:t>Click to edit Master title style</a:t>
            </a:r>
          </a:p>
        </p:txBody>
      </p:sp>
      <p:sp>
        <p:nvSpPr>
          <p:cNvPr id="7" name="Content Placeholder 2"/>
          <p:cNvSpPr>
            <a:spLocks noGrp="1"/>
          </p:cNvSpPr>
          <p:nvPr>
            <p:ph sz="half" idx="11" hasCustomPrompt="1"/>
          </p:nvPr>
        </p:nvSpPr>
        <p:spPr>
          <a:xfrm>
            <a:off x="6107113" y="1562100"/>
            <a:ext cx="5626099" cy="4343400"/>
          </a:xfrm>
          <a:prstGeom prst="rect">
            <a:avLst/>
          </a:prstGeom>
        </p:spPr>
        <p:txBody>
          <a:bodyPr/>
          <a:lstStyle>
            <a:lvl1pPr marL="342900" indent="-182880">
              <a:spcBef>
                <a:spcPts val="0"/>
              </a:spcBef>
              <a:spcAft>
                <a:spcPts val="600"/>
              </a:spcAft>
              <a:buFont typeface="Arial"/>
              <a:buChar char="•"/>
              <a:defRPr sz="2800">
                <a:solidFill>
                  <a:srgbClr val="393D40"/>
                </a:solidFill>
              </a:defRPr>
            </a:lvl1pPr>
            <a:lvl2pPr marL="742950" indent="-182880">
              <a:spcBef>
                <a:spcPts val="0"/>
              </a:spcBef>
              <a:spcAft>
                <a:spcPts val="600"/>
              </a:spcAft>
              <a:buFont typeface="Arial" panose="020B0604020202020204" pitchFamily="34" charset="0"/>
              <a:buChar char="‒"/>
              <a:defRPr sz="2400">
                <a:solidFill>
                  <a:srgbClr val="393D40"/>
                </a:solidFill>
              </a:defRPr>
            </a:lvl2pPr>
            <a:lvl3pPr marL="1143000" indent="-182880">
              <a:spcBef>
                <a:spcPts val="0"/>
              </a:spcBef>
              <a:spcAft>
                <a:spcPts val="600"/>
              </a:spcAft>
              <a:buFont typeface="Arial"/>
              <a:buChar char="•"/>
              <a:defRPr sz="2000">
                <a:solidFill>
                  <a:srgbClr val="393D40"/>
                </a:solidFill>
              </a:defRPr>
            </a:lvl3pPr>
            <a:lvl4pPr marL="1600200" indent="-182880">
              <a:spcBef>
                <a:spcPts val="0"/>
              </a:spcBef>
              <a:spcAft>
                <a:spcPts val="600"/>
              </a:spcAft>
              <a:buFont typeface="Arial" panose="020B0604020202020204" pitchFamily="34" charset="0"/>
              <a:buChar char="‒"/>
              <a:defRPr sz="1800">
                <a:solidFill>
                  <a:srgbClr val="393D40"/>
                </a:solidFill>
              </a:defRPr>
            </a:lvl4pPr>
            <a:lvl5pPr marL="2057400" indent="-182880">
              <a:spcBef>
                <a:spcPts val="0"/>
              </a:spcBef>
              <a:spcAft>
                <a:spcPts val="600"/>
              </a:spcAft>
              <a:buFont typeface="Arial"/>
              <a:buChar char="•"/>
              <a:defRPr sz="1800">
                <a:solidFill>
                  <a:srgbClr val="393D4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48897601"/>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Default with Figur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9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88" y="1371600"/>
            <a:ext cx="11945049"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5"/>
          <p:cNvSpPr>
            <a:spLocks noGrp="1" noChangeArrowheads="1"/>
          </p:cNvSpPr>
          <p:nvPr>
            <p:ph type="title"/>
          </p:nvPr>
        </p:nvSpPr>
        <p:spPr bwMode="auto">
          <a:xfrm>
            <a:off x="812589" y="331036"/>
            <a:ext cx="11254348"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5" name="Text Placeholder 6"/>
          <p:cNvSpPr>
            <a:spLocks noGrp="1"/>
          </p:cNvSpPr>
          <p:nvPr>
            <p:ph type="body" sz="quarter" idx="11" hasCustomPrompt="1"/>
          </p:nvPr>
        </p:nvSpPr>
        <p:spPr>
          <a:xfrm>
            <a:off x="121888" y="6217920"/>
            <a:ext cx="10949628"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
        <p:nvSpPr>
          <p:cNvPr id="6" name="Slide Number Placeholder 3">
            <a:extLst>
              <a:ext uri="{FF2B5EF4-FFF2-40B4-BE49-F238E27FC236}">
                <a16:creationId xmlns:a16="http://schemas.microsoft.com/office/drawing/2014/main" id="{38988DAF-142A-484D-9CE0-D7263F06AB2F}"/>
              </a:ext>
            </a:extLst>
          </p:cNvPr>
          <p:cNvSpPr>
            <a:spLocks noGrp="1"/>
          </p:cNvSpPr>
          <p:nvPr>
            <p:ph type="sldNum" sz="quarter" idx="4"/>
          </p:nvPr>
        </p:nvSpPr>
        <p:spPr>
          <a:xfrm>
            <a:off x="466246" y="131907"/>
            <a:ext cx="2844059" cy="365125"/>
          </a:xfrm>
          <a:prstGeom prst="rect">
            <a:avLst/>
          </a:prstGeom>
        </p:spPr>
        <p:txBody>
          <a:bodyPr/>
          <a:lstStyle>
            <a:lvl1pPr algn="l">
              <a:defRPr sz="1400">
                <a:solidFill>
                  <a:schemeClr val="tx1"/>
                </a:solidFill>
              </a:defRPr>
            </a:lvl1pPr>
          </a:lstStyle>
          <a:p>
            <a:r>
              <a:rPr lang="en-US" dirty="0"/>
              <a:t>Figure </a:t>
            </a:r>
            <a:fld id="{8E9351FB-0652-5D4E-8675-5F18C30F0790}" type="slidenum">
              <a:rPr lang="en-US" smtClean="0"/>
              <a:pPr/>
              <a:t>‹#›</a:t>
            </a:fld>
            <a:endParaRPr lang="en-US" dirty="0"/>
          </a:p>
        </p:txBody>
      </p:sp>
    </p:spTree>
    <p:extLst>
      <p:ext uri="{BB962C8B-B14F-4D97-AF65-F5344CB8AC3E}">
        <p14:creationId xmlns:p14="http://schemas.microsoft.com/office/powerpoint/2010/main" val="2977471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8.xml"/><Relationship Id="rId7"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theme" Target="../theme/theme7.xml"/><Relationship Id="rId4"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88826" cy="6858000"/>
          </a:xfrm>
          <a:prstGeom prst="rect">
            <a:avLst/>
          </a:prstGeom>
          <a:solidFill>
            <a:srgbClr val="0B5F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07154" y="2633307"/>
            <a:ext cx="8397439" cy="844213"/>
          </a:xfrm>
          <a:prstGeom prst="rect">
            <a:avLst/>
          </a:prstGeom>
        </p:spPr>
        <p:txBody>
          <a:bodyPr vert="horz" lIns="91440" tIns="45720" rIns="91440" bIns="45720" rtlCol="0" anchor="t">
            <a:noAutofit/>
          </a:bodyPr>
          <a:lstStyle/>
          <a:p>
            <a:r>
              <a:rPr lang="en-US"/>
              <a:t>Click to edit Master title style</a:t>
            </a:r>
            <a:endParaRPr lang="en-US" dirty="0"/>
          </a:p>
        </p:txBody>
      </p:sp>
      <p:pic>
        <p:nvPicPr>
          <p:cNvPr id="5" name="Picture 4" descr="KFF_Large_K.png"/>
          <p:cNvPicPr>
            <a:picLocks noChangeAspect="1"/>
          </p:cNvPicPr>
          <p:nvPr userDrawn="1"/>
        </p:nvPicPr>
        <p:blipFill rotWithShape="1">
          <a:blip r:embed="rId3">
            <a:extLst>
              <a:ext uri="{28A0092B-C50C-407E-A947-70E740481C1C}">
                <a14:useLocalDpi xmlns:a14="http://schemas.microsoft.com/office/drawing/2010/main" val="0"/>
              </a:ext>
            </a:extLst>
          </a:blip>
          <a:srcRect l="46308"/>
          <a:stretch/>
        </p:blipFill>
        <p:spPr>
          <a:xfrm>
            <a:off x="-1" y="0"/>
            <a:ext cx="3358798" cy="6858000"/>
          </a:xfrm>
          <a:prstGeom prst="rect">
            <a:avLst/>
          </a:prstGeom>
        </p:spPr>
      </p:pic>
      <p:pic>
        <p:nvPicPr>
          <p:cNvPr id="7" name="Picture 6" descr="KFF_Full_Logo_K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9099" y="5295540"/>
            <a:ext cx="1184364" cy="786320"/>
          </a:xfrm>
          <a:prstGeom prst="rect">
            <a:avLst/>
          </a:prstGeom>
        </p:spPr>
      </p:pic>
      <p:pic>
        <p:nvPicPr>
          <p:cNvPr id="13" name="Picture 12" descr="KFF_Tagline_K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56556" y="6251604"/>
            <a:ext cx="4162012" cy="243326"/>
          </a:xfrm>
          <a:prstGeom prst="rect">
            <a:avLst/>
          </a:prstGeom>
        </p:spPr>
      </p:pic>
    </p:spTree>
    <p:extLst>
      <p:ext uri="{BB962C8B-B14F-4D97-AF65-F5344CB8AC3E}">
        <p14:creationId xmlns:p14="http://schemas.microsoft.com/office/powerpoint/2010/main" val="415135516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4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0"/>
            <a:ext cx="12188826" cy="6858000"/>
          </a:xfrm>
          <a:prstGeom prst="rect">
            <a:avLst/>
          </a:prstGeom>
          <a:solidFill>
            <a:srgbClr val="0B5F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KFF_Plate_Tab+Slab6.png"/>
          <p:cNvPicPr>
            <a:picLocks noChangeAspect="1"/>
          </p:cNvPicPr>
          <p:nvPr userDrawn="1"/>
        </p:nvPicPr>
        <p:blipFill rotWithShape="1">
          <a:blip r:embed="rId3">
            <a:extLst>
              <a:ext uri="{28A0092B-C50C-407E-A947-70E740481C1C}">
                <a14:useLocalDpi xmlns:a14="http://schemas.microsoft.com/office/drawing/2010/main" val="0"/>
              </a:ext>
            </a:extLst>
          </a:blip>
          <a:srcRect l="28055"/>
          <a:stretch/>
        </p:blipFill>
        <p:spPr>
          <a:xfrm>
            <a:off x="8376195" y="0"/>
            <a:ext cx="3812630" cy="6858000"/>
          </a:xfrm>
          <a:prstGeom prst="rect">
            <a:avLst/>
          </a:prstGeom>
        </p:spPr>
      </p:pic>
      <p:sp>
        <p:nvSpPr>
          <p:cNvPr id="2" name="Title Placeholder 1"/>
          <p:cNvSpPr>
            <a:spLocks noGrp="1"/>
          </p:cNvSpPr>
          <p:nvPr>
            <p:ph type="title"/>
          </p:nvPr>
        </p:nvSpPr>
        <p:spPr>
          <a:xfrm>
            <a:off x="845605" y="1695882"/>
            <a:ext cx="8397439" cy="844213"/>
          </a:xfrm>
          <a:prstGeom prst="rect">
            <a:avLst/>
          </a:prstGeom>
        </p:spPr>
        <p:txBody>
          <a:bodyPr vert="horz" lIns="91440" tIns="45720" rIns="91440" bIns="45720" rtlCol="0" anchor="t">
            <a:noAutofit/>
          </a:bodyPr>
          <a:lstStyle/>
          <a:p>
            <a:r>
              <a:rPr lang="en-US" dirty="0"/>
              <a:t>Click to edit Divider title style</a:t>
            </a:r>
          </a:p>
        </p:txBody>
      </p:sp>
      <p:pic>
        <p:nvPicPr>
          <p:cNvPr id="11" name="Picture 10" descr="KFF_Plate_Tab+Slab9.png"/>
          <p:cNvPicPr>
            <a:picLocks noChangeAspect="1"/>
          </p:cNvPicPr>
          <p:nvPr userDrawn="1"/>
        </p:nvPicPr>
        <p:blipFill rotWithShape="1">
          <a:blip r:embed="rId4">
            <a:extLst>
              <a:ext uri="{28A0092B-C50C-407E-A947-70E740481C1C}">
                <a14:useLocalDpi xmlns:a14="http://schemas.microsoft.com/office/drawing/2010/main" val="0"/>
              </a:ext>
            </a:extLst>
          </a:blip>
          <a:srcRect r="88613" b="85485"/>
          <a:stretch/>
        </p:blipFill>
        <p:spPr>
          <a:xfrm>
            <a:off x="0" y="0"/>
            <a:ext cx="1028125" cy="1695882"/>
          </a:xfrm>
          <a:prstGeom prst="rect">
            <a:avLst/>
          </a:prstGeom>
        </p:spPr>
      </p:pic>
    </p:spTree>
    <p:extLst>
      <p:ext uri="{BB962C8B-B14F-4D97-AF65-F5344CB8AC3E}">
        <p14:creationId xmlns:p14="http://schemas.microsoft.com/office/powerpoint/2010/main" val="2081134240"/>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457200" rtl="0" eaLnBrk="1" latinLnBrk="0" hangingPunct="1">
        <a:spcBef>
          <a:spcPct val="0"/>
        </a:spcBef>
        <a:buNone/>
        <a:defRPr sz="4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7" userDrawn="1">
          <p15:clr>
            <a:srgbClr val="F26B43"/>
          </p15:clr>
        </p15:guide>
        <p15:guide id="2" orient="horz" pos="1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247" y="586267"/>
            <a:ext cx="11266966" cy="861533"/>
          </a:xfrm>
          <a:prstGeom prst="rect">
            <a:avLst/>
          </a:prstGeom>
        </p:spPr>
        <p:txBody>
          <a:bodyPr vert="horz" lIns="91440" tIns="45720" rIns="91440" bIns="45720" rtlCol="0" anchor="t">
            <a:noAutofit/>
          </a:bodyPr>
          <a:lstStyle/>
          <a:p>
            <a:r>
              <a:rPr lang="en-US" dirty="0"/>
              <a:t>Click to edit Master title style</a:t>
            </a:r>
          </a:p>
        </p:txBody>
      </p:sp>
      <p:pic>
        <p:nvPicPr>
          <p:cNvPr id="3" name="Picture 2"/>
          <p:cNvPicPr>
            <a:picLocks noChangeAspect="1"/>
          </p:cNvPicPr>
          <p:nvPr userDrawn="1"/>
        </p:nvPicPr>
        <p:blipFill>
          <a:blip r:embed="rId5"/>
          <a:stretch>
            <a:fillRect/>
          </a:stretch>
        </p:blipFill>
        <p:spPr>
          <a:xfrm>
            <a:off x="10905671" y="6072289"/>
            <a:ext cx="831361" cy="551795"/>
          </a:xfrm>
          <a:prstGeom prst="rect">
            <a:avLst/>
          </a:prstGeom>
        </p:spPr>
      </p:pic>
    </p:spTree>
    <p:extLst>
      <p:ext uri="{BB962C8B-B14F-4D97-AF65-F5344CB8AC3E}">
        <p14:creationId xmlns:p14="http://schemas.microsoft.com/office/powerpoint/2010/main" val="3917532297"/>
      </p:ext>
    </p:extLst>
  </p:cSld>
  <p:clrMap bg1="lt1" tx1="dk1" bg2="lt2" tx2="dk2" accent1="accent1" accent2="accent2" accent3="accent3" accent4="accent4" accent5="accent5" accent6="accent6" hlink="hlink" folHlink="folHlink"/>
  <p:sldLayoutIdLst>
    <p:sldLayoutId id="2147483950" r:id="rId1"/>
    <p:sldLayoutId id="2147483952" r:id="rId2"/>
    <p:sldLayoutId id="2147483951" r:id="rId3"/>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287" userDrawn="1">
          <p15:clr>
            <a:srgbClr val="F26B43"/>
          </p15:clr>
        </p15:guide>
        <p15:guide id="3" pos="7391" userDrawn="1">
          <p15:clr>
            <a:srgbClr val="F26B43"/>
          </p15:clr>
        </p15:guide>
        <p15:guide id="4" orient="horz" pos="984" userDrawn="1">
          <p15:clr>
            <a:srgbClr val="F26B43"/>
          </p15:clr>
        </p15:guide>
        <p15:guide id="5" orient="horz" pos="360" userDrawn="1">
          <p15:clr>
            <a:srgbClr val="F26B43"/>
          </p15:clr>
        </p15:guide>
        <p15:guide id="6" orient="horz" pos="12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4" y="587664"/>
            <a:ext cx="11264900" cy="974435"/>
          </a:xfrm>
          <a:prstGeom prst="rect">
            <a:avLst/>
          </a:prstGeom>
        </p:spPr>
        <p:txBody>
          <a:bodyPr vert="horz" lIns="91440" tIns="45720" rIns="91440" bIns="45720" rtlCol="0" anchor="t">
            <a:noAutofit/>
          </a:bodyPr>
          <a:lstStyle/>
          <a:p>
            <a:r>
              <a:rPr lang="en-US" dirty="0"/>
              <a:t>Click to edit Master title style</a:t>
            </a:r>
          </a:p>
        </p:txBody>
      </p:sp>
      <p:pic>
        <p:nvPicPr>
          <p:cNvPr id="15" name="Picture 14">
            <a:extLst>
              <a:ext uri="{FF2B5EF4-FFF2-40B4-BE49-F238E27FC236}">
                <a16:creationId xmlns:a16="http://schemas.microsoft.com/office/drawing/2014/main" id="{AD0A1D8B-E64A-4D45-A49A-72A56E14E833}"/>
              </a:ext>
            </a:extLst>
          </p:cNvPr>
          <p:cNvPicPr>
            <a:picLocks noChangeAspect="1"/>
          </p:cNvPicPr>
          <p:nvPr userDrawn="1"/>
        </p:nvPicPr>
        <p:blipFill>
          <a:blip r:embed="rId8"/>
          <a:stretch>
            <a:fillRect/>
          </a:stretch>
        </p:blipFill>
        <p:spPr>
          <a:xfrm>
            <a:off x="10905671" y="6072289"/>
            <a:ext cx="831361" cy="551795"/>
          </a:xfrm>
          <a:prstGeom prst="rect">
            <a:avLst/>
          </a:prstGeom>
        </p:spPr>
      </p:pic>
      <p:sp>
        <p:nvSpPr>
          <p:cNvPr id="3" name="Rectangle 2"/>
          <p:cNvSpPr/>
          <p:nvPr userDrawn="1"/>
        </p:nvSpPr>
        <p:spPr>
          <a:xfrm>
            <a:off x="468314" y="203102"/>
            <a:ext cx="4708732" cy="3161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dirty="0">
                <a:solidFill>
                  <a:schemeClr val="tx1"/>
                </a:solidFill>
                <a:effectLst/>
              </a:rPr>
              <a:t>Figure </a:t>
            </a:r>
            <a:fld id="{0A525C9C-33A6-4D3C-B3CA-626642866690}" type="slidenum">
              <a:rPr lang="en-US" sz="1400" smtClean="0">
                <a:solidFill>
                  <a:schemeClr val="tx1"/>
                </a:solidFill>
                <a:effectLst/>
              </a:rPr>
              <a:t>‹#›</a:t>
            </a:fld>
            <a:endParaRPr lang="en-US" sz="1400" dirty="0">
              <a:solidFill>
                <a:schemeClr val="tx1"/>
              </a:solidFill>
              <a:effectLst/>
            </a:endParaRPr>
          </a:p>
        </p:txBody>
      </p:sp>
    </p:spTree>
    <p:extLst>
      <p:ext uri="{BB962C8B-B14F-4D97-AF65-F5344CB8AC3E}">
        <p14:creationId xmlns:p14="http://schemas.microsoft.com/office/powerpoint/2010/main" val="290337321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userDrawn="1">
          <p15:clr>
            <a:srgbClr val="F26B43"/>
          </p15:clr>
        </p15:guide>
        <p15:guide id="2" pos="287" userDrawn="1">
          <p15:clr>
            <a:srgbClr val="F26B43"/>
          </p15:clr>
        </p15:guide>
        <p15:guide id="3" orient="horz" pos="3816" userDrawn="1">
          <p15:clr>
            <a:srgbClr val="F26B43"/>
          </p15:clr>
        </p15:guide>
        <p15:guide id="4" pos="7391" userDrawn="1">
          <p15:clr>
            <a:srgbClr val="F26B43"/>
          </p15:clr>
        </p15:guide>
        <p15:guide id="5" orient="horz" pos="360" userDrawn="1">
          <p15:clr>
            <a:srgbClr val="F26B43"/>
          </p15:clr>
        </p15:guide>
        <p15:guide id="6" orient="horz" pos="312" userDrawn="1">
          <p15:clr>
            <a:srgbClr val="F26B43"/>
          </p15:clr>
        </p15:guide>
        <p15:guide id="7" orient="horz" pos="120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667783"/>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15" y="582133"/>
            <a:ext cx="11268398" cy="865667"/>
          </a:xfrm>
          <a:prstGeom prst="rect">
            <a:avLst/>
          </a:prstGeom>
        </p:spPr>
        <p:txBody>
          <a:bodyPr vert="horz" lIns="91440" tIns="45720" rIns="91440" bIns="45720" rtlCol="0" anchor="t">
            <a:noAutofit/>
          </a:bodyPr>
          <a:lstStyle/>
          <a:p>
            <a:r>
              <a:rPr lang="en-US" dirty="0"/>
              <a:t>Click to edit Master title style</a:t>
            </a:r>
          </a:p>
        </p:txBody>
      </p:sp>
      <p:sp>
        <p:nvSpPr>
          <p:cNvPr id="9" name="Text Placeholder 2"/>
          <p:cNvSpPr>
            <a:spLocks noGrp="1"/>
          </p:cNvSpPr>
          <p:nvPr>
            <p:ph type="body" idx="1"/>
          </p:nvPr>
        </p:nvSpPr>
        <p:spPr>
          <a:xfrm>
            <a:off x="464815" y="1908673"/>
            <a:ext cx="11268398" cy="4091016"/>
          </a:xfrm>
          <a:prstGeom prst="rect">
            <a:avLst/>
          </a:prstGeom>
        </p:spPr>
        <p:txBody>
          <a:bodyPr vert="horz" lIns="91440" tIns="45720" rIns="91440" bIns="4572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4359484"/>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7" userDrawn="1">
          <p15:clr>
            <a:srgbClr val="F26B43"/>
          </p15:clr>
        </p15:guide>
        <p15:guide id="2" pos="7391" userDrawn="1">
          <p15:clr>
            <a:srgbClr val="F26B43"/>
          </p15:clr>
        </p15:guide>
        <p15:guide id="3" orient="horz" pos="984" userDrawn="1">
          <p15:clr>
            <a:srgbClr val="F26B43"/>
          </p15:clr>
        </p15:guide>
        <p15:guide id="4" orient="horz" pos="360" userDrawn="1">
          <p15:clr>
            <a:srgbClr val="F26B43"/>
          </p15:clr>
        </p15:guide>
        <p15:guide id="5" orient="horz" pos="3816" userDrawn="1">
          <p15:clr>
            <a:srgbClr val="F26B43"/>
          </p15:clr>
        </p15:guide>
        <p15:guide id="6" orient="horz" pos="120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247" y="586267"/>
            <a:ext cx="11266966" cy="861533"/>
          </a:xfrm>
          <a:prstGeom prst="rect">
            <a:avLst/>
          </a:prstGeom>
        </p:spPr>
        <p:txBody>
          <a:bodyPr vert="horz" lIns="91440" tIns="45720" rIns="91440" bIns="45720" rtlCol="0" anchor="t">
            <a:noAutofit/>
          </a:bodyPr>
          <a:lstStyle/>
          <a:p>
            <a:r>
              <a:rPr lang="en-US" dirty="0"/>
              <a:t>Click to edit Master title style</a:t>
            </a:r>
          </a:p>
        </p:txBody>
      </p:sp>
      <p:pic>
        <p:nvPicPr>
          <p:cNvPr id="3" name="Picture 2"/>
          <p:cNvPicPr>
            <a:picLocks noChangeAspect="1"/>
          </p:cNvPicPr>
          <p:nvPr userDrawn="1"/>
        </p:nvPicPr>
        <p:blipFill>
          <a:blip r:embed="rId6"/>
          <a:stretch>
            <a:fillRect/>
          </a:stretch>
        </p:blipFill>
        <p:spPr>
          <a:xfrm>
            <a:off x="10905671" y="6072289"/>
            <a:ext cx="831361" cy="551795"/>
          </a:xfrm>
          <a:prstGeom prst="rect">
            <a:avLst/>
          </a:prstGeom>
        </p:spPr>
      </p:pic>
      <p:sp>
        <p:nvSpPr>
          <p:cNvPr id="14" name="Title 1">
            <a:extLst>
              <a:ext uri="{FF2B5EF4-FFF2-40B4-BE49-F238E27FC236}">
                <a16:creationId xmlns:a16="http://schemas.microsoft.com/office/drawing/2014/main" id="{DBFBB3BD-727D-E047-B75D-030019595163}"/>
              </a:ext>
            </a:extLst>
          </p:cNvPr>
          <p:cNvSpPr txBox="1">
            <a:spLocks/>
          </p:cNvSpPr>
          <p:nvPr userDrawn="1"/>
        </p:nvSpPr>
        <p:spPr>
          <a:xfrm>
            <a:off x="-5102052" y="-646458"/>
            <a:ext cx="5102052" cy="415553"/>
          </a:xfrm>
          <a:prstGeom prst="rect">
            <a:avLst/>
          </a:prstGeom>
        </p:spPr>
        <p:txBody>
          <a:bodyPr anchor="ctr"/>
          <a:lstStyle>
            <a:lvl1pPr algn="l" defTabSz="457200" rtl="0" eaLnBrk="1" latinLnBrk="0" hangingPunct="1">
              <a:spcBef>
                <a:spcPct val="0"/>
              </a:spcBef>
              <a:buNone/>
              <a:defRPr sz="3200" kern="1200">
                <a:solidFill>
                  <a:srgbClr val="393D40"/>
                </a:solidFill>
                <a:latin typeface="+mj-lt"/>
                <a:ea typeface="+mj-ea"/>
                <a:cs typeface="+mj-cs"/>
              </a:defRPr>
            </a:lvl1pPr>
          </a:lstStyle>
          <a:p>
            <a:r>
              <a:rPr lang="en-US" sz="1800" i="1" dirty="0"/>
              <a:t>All text: Dark Gray </a:t>
            </a:r>
          </a:p>
          <a:p>
            <a:r>
              <a:rPr lang="en-US" sz="1800" i="1" dirty="0"/>
              <a:t>RGB: 51/51/51 HEX: 333333</a:t>
            </a:r>
          </a:p>
        </p:txBody>
      </p:sp>
      <p:sp>
        <p:nvSpPr>
          <p:cNvPr id="5" name="Slide Number Placeholder 3">
            <a:extLst>
              <a:ext uri="{FF2B5EF4-FFF2-40B4-BE49-F238E27FC236}">
                <a16:creationId xmlns:a16="http://schemas.microsoft.com/office/drawing/2014/main" id="{38988DAF-142A-484D-9CE0-D7263F06AB2F}"/>
              </a:ext>
            </a:extLst>
          </p:cNvPr>
          <p:cNvSpPr>
            <a:spLocks noGrp="1"/>
          </p:cNvSpPr>
          <p:nvPr>
            <p:ph type="sldNum" sz="quarter" idx="4"/>
          </p:nvPr>
        </p:nvSpPr>
        <p:spPr>
          <a:xfrm>
            <a:off x="466246" y="131907"/>
            <a:ext cx="2844059" cy="365125"/>
          </a:xfrm>
          <a:prstGeom prst="rect">
            <a:avLst/>
          </a:prstGeom>
        </p:spPr>
        <p:txBody>
          <a:bodyPr/>
          <a:lstStyle>
            <a:lvl1pPr algn="l">
              <a:defRPr sz="1400">
                <a:solidFill>
                  <a:schemeClr val="tx1"/>
                </a:solidFill>
              </a:defRPr>
            </a:lvl1pPr>
          </a:lstStyle>
          <a:p>
            <a:r>
              <a:rPr lang="en-US" dirty="0"/>
              <a:t>Figure </a:t>
            </a:r>
            <a:fld id="{8E9351FB-0652-5D4E-8675-5F18C30F0790}" type="slidenum">
              <a:rPr lang="en-US" smtClean="0"/>
              <a:pPr/>
              <a:t>‹#›</a:t>
            </a:fld>
            <a:endParaRPr lang="en-US" dirty="0"/>
          </a:p>
        </p:txBody>
      </p:sp>
    </p:spTree>
    <p:extLst>
      <p:ext uri="{BB962C8B-B14F-4D97-AF65-F5344CB8AC3E}">
        <p14:creationId xmlns:p14="http://schemas.microsoft.com/office/powerpoint/2010/main" val="20668977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287">
          <p15:clr>
            <a:srgbClr val="F26B43"/>
          </p15:clr>
        </p15:guide>
        <p15:guide id="3" pos="7391">
          <p15:clr>
            <a:srgbClr val="F26B43"/>
          </p15:clr>
        </p15:guide>
        <p15:guide id="4" orient="horz" pos="984">
          <p15:clr>
            <a:srgbClr val="F26B43"/>
          </p15:clr>
        </p15:guide>
        <p15:guide id="5" orient="horz" pos="360">
          <p15:clr>
            <a:srgbClr val="F26B43"/>
          </p15:clr>
        </p15:guide>
        <p15:guide id="6" orient="horz" pos="120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a:solidFill>
                <a:schemeClr val="tx2"/>
              </a:solidFill>
              <a:latin typeface="+mn-lt"/>
              <a:ea typeface="Open Sans" panose="020B0606030504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94F02B14-26DC-47C5-BE74-75AB1C1533A3}"/>
              </a:ext>
            </a:extLst>
          </p:cNvPr>
          <p:cNvGrpSpPr>
            <a:grpSpLocks noChangeAspect="1"/>
          </p:cNvGrpSpPr>
          <p:nvPr/>
        </p:nvGrpSpPr>
        <p:grpSpPr>
          <a:xfrm>
            <a:off x="10352582" y="6373316"/>
            <a:ext cx="1279180" cy="157138"/>
            <a:chOff x="1011652" y="1504398"/>
            <a:chExt cx="10028238" cy="1231900"/>
          </a:xfrm>
          <a:solidFill>
            <a:schemeClr val="tx1"/>
          </a:solidFill>
        </p:grpSpPr>
        <p:sp>
          <p:nvSpPr>
            <p:cNvPr id="23" name="Freeform 4">
              <a:extLst>
                <a:ext uri="{FF2B5EF4-FFF2-40B4-BE49-F238E27FC236}">
                  <a16:creationId xmlns:a16="http://schemas.microsoft.com/office/drawing/2014/main" id="{C03C60BD-E208-4793-B163-0391E0673CC6}"/>
                </a:ext>
              </a:extLst>
            </p:cNvPr>
            <p:cNvSpPr>
              <a:spLocks noEditPoints="1"/>
            </p:cNvSpPr>
            <p:nvPr/>
          </p:nvSpPr>
          <p:spPr bwMode="auto">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cs typeface="Arial" panose="020B0604020202020204" pitchFamily="34" charset="0"/>
              </a:endParaRPr>
            </a:p>
          </p:txBody>
        </p:sp>
        <p:sp>
          <p:nvSpPr>
            <p:cNvPr id="24" name="Freeform 5">
              <a:extLst>
                <a:ext uri="{FF2B5EF4-FFF2-40B4-BE49-F238E27FC236}">
                  <a16:creationId xmlns:a16="http://schemas.microsoft.com/office/drawing/2014/main" id="{EAC11C27-7E62-4B31-9680-B59D24D0A57F}"/>
                </a:ext>
              </a:extLst>
            </p:cNvPr>
            <p:cNvSpPr>
              <a:spLocks/>
            </p:cNvSpPr>
            <p:nvPr/>
          </p:nvSpPr>
          <p:spPr bwMode="auto">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cs typeface="Arial" panose="020B0604020202020204" pitchFamily="34" charset="0"/>
              </a:endParaRPr>
            </a:p>
          </p:txBody>
        </p:sp>
        <p:sp>
          <p:nvSpPr>
            <p:cNvPr id="32" name="Freeform 6">
              <a:extLst>
                <a:ext uri="{FF2B5EF4-FFF2-40B4-BE49-F238E27FC236}">
                  <a16:creationId xmlns:a16="http://schemas.microsoft.com/office/drawing/2014/main" id="{FA0788F6-B4B0-4834-AFB4-98F21B43FEB6}"/>
                </a:ext>
              </a:extLst>
            </p:cNvPr>
            <p:cNvSpPr>
              <a:spLocks/>
            </p:cNvSpPr>
            <p:nvPr/>
          </p:nvSpPr>
          <p:spPr bwMode="auto">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cs typeface="Arial" panose="020B0604020202020204" pitchFamily="34" charset="0"/>
              </a:endParaRPr>
            </a:p>
          </p:txBody>
        </p:sp>
        <p:sp>
          <p:nvSpPr>
            <p:cNvPr id="33" name="Freeform 7">
              <a:extLst>
                <a:ext uri="{FF2B5EF4-FFF2-40B4-BE49-F238E27FC236}">
                  <a16:creationId xmlns:a16="http://schemas.microsoft.com/office/drawing/2014/main" id="{F754B0DD-7999-4250-A4C0-0C3C14069271}"/>
                </a:ext>
              </a:extLst>
            </p:cNvPr>
            <p:cNvSpPr>
              <a:spLocks/>
            </p:cNvSpPr>
            <p:nvPr/>
          </p:nvSpPr>
          <p:spPr bwMode="auto">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cs typeface="Arial" panose="020B0604020202020204" pitchFamily="34" charset="0"/>
              </a:endParaRPr>
            </a:p>
          </p:txBody>
        </p:sp>
        <p:sp>
          <p:nvSpPr>
            <p:cNvPr id="34" name="Freeform 8">
              <a:extLst>
                <a:ext uri="{FF2B5EF4-FFF2-40B4-BE49-F238E27FC236}">
                  <a16:creationId xmlns:a16="http://schemas.microsoft.com/office/drawing/2014/main" id="{50CBFC8A-B083-42B9-9504-2364FACEC55E}"/>
                </a:ext>
              </a:extLst>
            </p:cNvPr>
            <p:cNvSpPr>
              <a:spLocks/>
            </p:cNvSpPr>
            <p:nvPr/>
          </p:nvSpPr>
          <p:spPr bwMode="auto">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cs typeface="Arial" panose="020B0604020202020204" pitchFamily="34" charset="0"/>
              </a:endParaRPr>
            </a:p>
          </p:txBody>
        </p:sp>
        <p:sp>
          <p:nvSpPr>
            <p:cNvPr id="35" name="Freeform 10">
              <a:extLst>
                <a:ext uri="{FF2B5EF4-FFF2-40B4-BE49-F238E27FC236}">
                  <a16:creationId xmlns:a16="http://schemas.microsoft.com/office/drawing/2014/main" id="{3EDE8E81-9781-4645-9DFD-79E2B61F7DE9}"/>
                </a:ext>
              </a:extLst>
            </p:cNvPr>
            <p:cNvSpPr>
              <a:spLocks noEditPoints="1"/>
            </p:cNvSpPr>
            <p:nvPr/>
          </p:nvSpPr>
          <p:spPr bwMode="auto">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cs typeface="Arial" panose="020B0604020202020204" pitchFamily="34" charset="0"/>
              </a:endParaRPr>
            </a:p>
          </p:txBody>
        </p:sp>
      </p:grpSp>
      <p:sp>
        <p:nvSpPr>
          <p:cNvPr id="13" name="TextBox 12">
            <a:extLst>
              <a:ext uri="{FF2B5EF4-FFF2-40B4-BE49-F238E27FC236}">
                <a16:creationId xmlns:a16="http://schemas.microsoft.com/office/drawing/2014/main" id="{E6118871-4A8C-4517-9A46-8863C34DC7FC}"/>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rPr>
              <a:t>©2020 CVS Health and/or one of its affiliates. Confidential and proprietary.</a:t>
            </a:r>
          </a:p>
        </p:txBody>
      </p:sp>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914" r:id="rId1"/>
    <p:sldLayoutId id="2147483891" r:id="rId2"/>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latinLnBrk="0" hangingPunct="1">
        <a:spcBef>
          <a:spcPts val="1800"/>
        </a:spcBef>
        <a:buClrTx/>
        <a:buFont typeface="Arial"/>
        <a:buNone/>
        <a:defRPr sz="14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4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4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400" kern="1200">
          <a:solidFill>
            <a:schemeClr val="tx2"/>
          </a:solidFill>
          <a:latin typeface="+mn-lt"/>
          <a:ea typeface="+mn-ea"/>
          <a:cs typeface="+mn-cs"/>
        </a:defRPr>
      </a:lvl4pPr>
      <a:lvl5pPr marL="685800" indent="-171450" algn="l" defTabSz="457200" rtl="0" eaLnBrk="1" latinLnBrk="0" hangingPunct="1">
        <a:spcBef>
          <a:spcPts val="600"/>
        </a:spcBef>
        <a:buClrTx/>
        <a:buFont typeface="Arial" panose="020B0604020202020204" pitchFamily="34" charset="0"/>
        <a:buChar char="–"/>
        <a:defRPr sz="1400" kern="1200" baseline="0">
          <a:solidFill>
            <a:schemeClr val="tx2"/>
          </a:solidFill>
          <a:latin typeface="+mn-lt"/>
          <a:ea typeface="+mn-ea"/>
          <a:cs typeface="+mn-cs"/>
        </a:defRPr>
      </a:lvl5pPr>
      <a:lvl6pPr marL="857250" indent="-17145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6pPr>
      <a:lvl7pPr marL="1028700" indent="-16510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7pPr>
      <a:lvl8pPr marL="1206500" indent="-177800" algn="l" defTabSz="457200" rtl="0" eaLnBrk="1" latinLnBrk="0" hangingPunct="1">
        <a:spcBef>
          <a:spcPts val="600"/>
        </a:spcBef>
        <a:buClrTx/>
        <a:buFont typeface="Arial"/>
        <a:buChar char="•"/>
        <a:defRPr sz="1400" kern="1200">
          <a:solidFill>
            <a:schemeClr val="tx2"/>
          </a:solidFill>
          <a:latin typeface="+mn-lt"/>
          <a:ea typeface="+mn-ea"/>
          <a:cs typeface="+mn-cs"/>
        </a:defRPr>
      </a:lvl8pPr>
      <a:lvl9pPr marL="1371600" indent="-16510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62" userDrawn="1">
          <p15:clr>
            <a:srgbClr val="F26B43"/>
          </p15:clr>
        </p15:guide>
        <p15:guide id="3" pos="7319" userDrawn="1">
          <p15:clr>
            <a:srgbClr val="F26B43"/>
          </p15:clr>
        </p15:guide>
        <p15:guide id="4" orient="horz" pos="360" userDrawn="1">
          <p15:clr>
            <a:srgbClr val="F26B43"/>
          </p15:clr>
        </p15:guide>
        <p15:guide id="5" orient="horz" pos="3622" userDrawn="1">
          <p15:clr>
            <a:srgbClr val="F26B43"/>
          </p15:clr>
        </p15:guide>
        <p15:guide id="6" orient="horz" pos="4116"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060727-B160-4845-990F-8B65EC549B0A}"/>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2139D-42CD-9244-B6BA-684A66FD6D23}"/>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88A79-E70B-B347-827B-6116CA3BF48E}"/>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AC29B-5910-C84C-B37C-A732091246AC}" type="datetimeFigureOut">
              <a:rPr lang="en-US" smtClean="0"/>
              <a:t>9/23/20</a:t>
            </a:fld>
            <a:endParaRPr lang="en-US"/>
          </a:p>
        </p:txBody>
      </p:sp>
      <p:sp>
        <p:nvSpPr>
          <p:cNvPr id="5" name="Footer Placeholder 4">
            <a:extLst>
              <a:ext uri="{FF2B5EF4-FFF2-40B4-BE49-F238E27FC236}">
                <a16:creationId xmlns:a16="http://schemas.microsoft.com/office/drawing/2014/main" id="{AB3B789C-5A35-7D47-8AC9-5BBD159ECA51}"/>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BEF661-EE62-7E44-A0F9-869014787C71}"/>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6E57-9F42-3841-AE52-345915660E01}" type="slidenum">
              <a:rPr lang="en-US" smtClean="0"/>
              <a:t>‹#›</a:t>
            </a:fld>
            <a:endParaRPr lang="en-US"/>
          </a:p>
        </p:txBody>
      </p:sp>
    </p:spTree>
    <p:extLst>
      <p:ext uri="{BB962C8B-B14F-4D97-AF65-F5344CB8AC3E}">
        <p14:creationId xmlns:p14="http://schemas.microsoft.com/office/powerpoint/2010/main" val="1841501637"/>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kff.org/health-reform/state-indicator/state-activity-around-expanding-medicaid-under-the-affordable-care-act/"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ww.kff.org/medicaid/report/the-effects-of-medicaid-expansion-under-the-aca-updated-findings-from-a-literature-review/" TargetMode="External"/><Relationship Id="rId5" Type="http://schemas.openxmlformats.org/officeDocument/2006/relationships/image" Target="../media/image20.wmf"/><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icaid.gov/state-resource-center/downloads/medicaid-disaster-relief-spa-template.docx" TargetMode="External"/><Relationship Id="rId7" Type="http://schemas.openxmlformats.org/officeDocument/2006/relationships/hyperlink" Target="https://www.medicaid.gov/resources-for-states/disaster-response-toolkit/federal-disaster-resources/index.html" TargetMode="External"/><Relationship Id="rId2" Type="http://schemas.openxmlformats.org/officeDocument/2006/relationships/hyperlink" Target="https://www.medicaid.gov/medicaid/medicaid-state-plan-amendments/index.html" TargetMode="External"/><Relationship Id="rId1" Type="http://schemas.openxmlformats.org/officeDocument/2006/relationships/slideLayout" Target="../slideLayouts/slideLayout6.xml"/><Relationship Id="rId6" Type="http://schemas.openxmlformats.org/officeDocument/2006/relationships/hyperlink" Target="https://www.medicaid.gov/medicaid/section-1115-demo/demonstration-and-waiver-list/index.html" TargetMode="External"/><Relationship Id="rId5" Type="http://schemas.openxmlformats.org/officeDocument/2006/relationships/hyperlink" Target="https://www.medicaid.gov/state-resource-center/downloads/appendix-k-template.docx" TargetMode="External"/><Relationship Id="rId4" Type="http://schemas.openxmlformats.org/officeDocument/2006/relationships/hyperlink" Target="https://www.medicaid.gov/resources-for-states/disaster-response-toolkit/home-community-based-services-public-health-emergencies/emergency-preparedness-and-response-for-home-and-community-based-hcbs-1915c-waivers/index.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medicaid.gov/medicaid/benefits/downloads/medicaid-chip-telehealth-toolkit.pdf" TargetMode="External"/><Relationship Id="rId1" Type="http://schemas.openxmlformats.org/officeDocument/2006/relationships/slideLayout" Target="../slideLayouts/slideLayout6.xml"/><Relationship Id="rId5" Type="http://schemas.openxmlformats.org/officeDocument/2006/relationships/image" Target="../media/image2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hyperlink" Target="https://www.kff.org/medicaid/issue-brief/medicaid-managed-care-rates-and-flexibilities-state-options-to-respond-to-covid-19-pandemic/"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hyperlink" Target="https://www.medicaid.gov/medicaid/managed-care/enrollment/index.ht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66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val="0"/>
              </a:ext>
            </a:extLst>
          </a:blip>
          <a:srcRect b="19350"/>
          <a:stretch/>
        </p:blipFill>
        <p:spPr bwMode="auto">
          <a:xfrm>
            <a:off x="1903412" y="1270000"/>
            <a:ext cx="8229601"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7093" y="527984"/>
            <a:ext cx="10700288" cy="1019462"/>
          </a:xfrm>
        </p:spPr>
        <p:txBody>
          <a:bodyPr/>
          <a:lstStyle/>
          <a:p>
            <a:r>
              <a:rPr lang="en-US" dirty="0"/>
              <a:t>Gaps in coverage for adults remain in states that have not implemented the ACA Medicaid expansion.</a:t>
            </a:r>
          </a:p>
        </p:txBody>
      </p:sp>
      <p:sp>
        <p:nvSpPr>
          <p:cNvPr id="4" name="TextBox 3"/>
          <p:cNvSpPr txBox="1"/>
          <p:nvPr/>
        </p:nvSpPr>
        <p:spPr>
          <a:xfrm>
            <a:off x="2741612" y="5937944"/>
            <a:ext cx="2590800" cy="292388"/>
          </a:xfrm>
          <a:prstGeom prst="rect">
            <a:avLst/>
          </a:prstGeom>
          <a:solidFill>
            <a:schemeClr val="bg1"/>
          </a:solidFill>
        </p:spPr>
        <p:txBody>
          <a:bodyPr wrap="square" lIns="0" tIns="0" rIns="0" rtlCol="0">
            <a:spAutoFit/>
          </a:bodyPr>
          <a:lstStyle/>
          <a:p>
            <a:pPr algn="ctr"/>
            <a:r>
              <a:rPr lang="en-US" sz="1600" b="1" spc="-100" dirty="0">
                <a:solidFill>
                  <a:srgbClr val="737373"/>
                </a:solidFill>
                <a:latin typeface="Candara" panose="020E0502030303020204" pitchFamily="34" charset="0"/>
                <a:cs typeface="Meta Offc Pro"/>
              </a:rPr>
              <a:t>as of October 2014</a:t>
            </a:r>
          </a:p>
        </p:txBody>
      </p:sp>
      <p:sp>
        <p:nvSpPr>
          <p:cNvPr id="6" name="TextBox 5"/>
          <p:cNvSpPr txBox="1"/>
          <p:nvPr/>
        </p:nvSpPr>
        <p:spPr>
          <a:xfrm>
            <a:off x="2741612" y="5943600"/>
            <a:ext cx="2590800" cy="292388"/>
          </a:xfrm>
          <a:prstGeom prst="rect">
            <a:avLst/>
          </a:prstGeom>
          <a:solidFill>
            <a:schemeClr val="bg1"/>
          </a:solidFill>
        </p:spPr>
        <p:txBody>
          <a:bodyPr wrap="square" lIns="0" tIns="0" rIns="0" rtlCol="0">
            <a:spAutoFit/>
          </a:bodyPr>
          <a:lstStyle/>
          <a:p>
            <a:pPr algn="ctr"/>
            <a:r>
              <a:rPr lang="en-US" sz="1600" b="1" spc="-100" dirty="0">
                <a:solidFill>
                  <a:srgbClr val="5C5C5C"/>
                </a:solidFill>
                <a:latin typeface="Candara" panose="020E0502030303020204" pitchFamily="34" charset="0"/>
                <a:cs typeface="Meta Offc Pro"/>
              </a:rPr>
              <a:t>as of January 2019</a:t>
            </a:r>
          </a:p>
        </p:txBody>
      </p:sp>
      <p:sp>
        <p:nvSpPr>
          <p:cNvPr id="7" name="TextBox 6"/>
          <p:cNvSpPr txBox="1"/>
          <p:nvPr/>
        </p:nvSpPr>
        <p:spPr>
          <a:xfrm>
            <a:off x="3808412" y="4876800"/>
            <a:ext cx="1676400" cy="784830"/>
          </a:xfrm>
          <a:prstGeom prst="rect">
            <a:avLst/>
          </a:prstGeom>
          <a:solidFill>
            <a:schemeClr val="bg1"/>
          </a:solidFill>
        </p:spPr>
        <p:txBody>
          <a:bodyPr wrap="square" lIns="0" tIns="0" rIns="0" rtlCol="0">
            <a:spAutoFit/>
          </a:bodyPr>
          <a:lstStyle/>
          <a:p>
            <a:pPr algn="ctr"/>
            <a:r>
              <a:rPr lang="en-US" sz="1600" b="1" spc="-100" dirty="0">
                <a:solidFill>
                  <a:srgbClr val="5C5C5C"/>
                </a:solidFill>
                <a:latin typeface="Candara" panose="020E0502030303020204" pitchFamily="34" charset="0"/>
                <a:cs typeface="Meta Offc Pro"/>
              </a:rPr>
              <a:t>41% FPL</a:t>
            </a:r>
          </a:p>
          <a:p>
            <a:pPr algn="ctr"/>
            <a:r>
              <a:rPr lang="en-US" sz="1600" b="1" spc="-100" dirty="0">
                <a:solidFill>
                  <a:srgbClr val="5C5C5C"/>
                </a:solidFill>
                <a:latin typeface="Candara" panose="020E0502030303020204" pitchFamily="34" charset="0"/>
                <a:cs typeface="Meta Offc Pro"/>
              </a:rPr>
              <a:t>$8,745 for parents </a:t>
            </a:r>
          </a:p>
          <a:p>
            <a:pPr algn="ctr"/>
            <a:r>
              <a:rPr lang="en-US" sz="1600" b="1" spc="-100" dirty="0">
                <a:solidFill>
                  <a:srgbClr val="5C5C5C"/>
                </a:solidFill>
                <a:latin typeface="Candara" panose="020E0502030303020204" pitchFamily="34" charset="0"/>
                <a:cs typeface="Meta Offc Pro"/>
              </a:rPr>
              <a:t>in a family of three</a:t>
            </a:r>
          </a:p>
        </p:txBody>
      </p:sp>
      <p:sp>
        <p:nvSpPr>
          <p:cNvPr id="8" name="TextBox 7"/>
          <p:cNvSpPr txBox="1"/>
          <p:nvPr/>
        </p:nvSpPr>
        <p:spPr>
          <a:xfrm>
            <a:off x="5837237" y="5142072"/>
            <a:ext cx="2209800" cy="538609"/>
          </a:xfrm>
          <a:prstGeom prst="rect">
            <a:avLst/>
          </a:prstGeom>
          <a:solidFill>
            <a:schemeClr val="bg1"/>
          </a:solidFill>
        </p:spPr>
        <p:txBody>
          <a:bodyPr wrap="square" lIns="0" tIns="0" rIns="0" rtlCol="0">
            <a:spAutoFit/>
          </a:bodyPr>
          <a:lstStyle/>
          <a:p>
            <a:pPr algn="ctr"/>
            <a:r>
              <a:rPr lang="en-US" sz="1600" b="1" spc="-100" dirty="0">
                <a:solidFill>
                  <a:schemeClr val="tx1">
                    <a:lumMod val="65000"/>
                    <a:lumOff val="35000"/>
                  </a:schemeClr>
                </a:solidFill>
                <a:latin typeface="Candara" panose="020E0502030303020204" pitchFamily="34" charset="0"/>
                <a:cs typeface="Meta Offc Pro"/>
              </a:rPr>
              <a:t>$12,140</a:t>
            </a:r>
          </a:p>
          <a:p>
            <a:pPr algn="ctr"/>
            <a:r>
              <a:rPr lang="en-US" sz="1600" b="1" spc="-100" dirty="0">
                <a:solidFill>
                  <a:schemeClr val="tx1">
                    <a:lumMod val="65000"/>
                    <a:lumOff val="35000"/>
                  </a:schemeClr>
                </a:solidFill>
                <a:latin typeface="Candara" panose="020E0502030303020204" pitchFamily="34" charset="0"/>
                <a:cs typeface="Meta Offc Pro"/>
              </a:rPr>
              <a:t>for an individual</a:t>
            </a:r>
          </a:p>
        </p:txBody>
      </p:sp>
      <p:sp>
        <p:nvSpPr>
          <p:cNvPr id="9" name="TextBox 8"/>
          <p:cNvSpPr txBox="1"/>
          <p:nvPr/>
        </p:nvSpPr>
        <p:spPr>
          <a:xfrm>
            <a:off x="8336596" y="5142072"/>
            <a:ext cx="1644016" cy="538609"/>
          </a:xfrm>
          <a:prstGeom prst="rect">
            <a:avLst/>
          </a:prstGeom>
          <a:solidFill>
            <a:schemeClr val="bg1"/>
          </a:solidFill>
        </p:spPr>
        <p:txBody>
          <a:bodyPr wrap="square" lIns="0" tIns="0" rIns="0" rtlCol="0">
            <a:spAutoFit/>
          </a:bodyPr>
          <a:lstStyle/>
          <a:p>
            <a:pPr algn="ctr"/>
            <a:r>
              <a:rPr lang="en-US" sz="1600" b="1" spc="-100" dirty="0">
                <a:solidFill>
                  <a:schemeClr val="tx1">
                    <a:lumMod val="65000"/>
                    <a:lumOff val="35000"/>
                  </a:schemeClr>
                </a:solidFill>
                <a:latin typeface="Candara" panose="020E0502030303020204" pitchFamily="34" charset="0"/>
                <a:cs typeface="Meta Offc Pro"/>
              </a:rPr>
              <a:t>$48,560</a:t>
            </a:r>
          </a:p>
          <a:p>
            <a:pPr algn="ctr"/>
            <a:r>
              <a:rPr lang="en-US" sz="1600" b="1" spc="-100" dirty="0">
                <a:solidFill>
                  <a:schemeClr val="tx1">
                    <a:lumMod val="65000"/>
                    <a:lumOff val="35000"/>
                  </a:schemeClr>
                </a:solidFill>
                <a:latin typeface="Candara" panose="020E0502030303020204" pitchFamily="34" charset="0"/>
                <a:cs typeface="Meta Offc Pro"/>
              </a:rPr>
              <a:t>for an individual</a:t>
            </a:r>
          </a:p>
        </p:txBody>
      </p:sp>
    </p:spTree>
    <p:extLst>
      <p:ext uri="{BB962C8B-B14F-4D97-AF65-F5344CB8AC3E}">
        <p14:creationId xmlns:p14="http://schemas.microsoft.com/office/powerpoint/2010/main" val="52849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2"/>
          <p:cNvSpPr>
            <a:spLocks noGrp="1"/>
          </p:cNvSpPr>
          <p:nvPr>
            <p:ph type="title"/>
          </p:nvPr>
        </p:nvSpPr>
        <p:spPr>
          <a:xfrm>
            <a:off x="463029" y="373074"/>
            <a:ext cx="8961120" cy="970838"/>
          </a:xfrm>
        </p:spPr>
        <p:txBody>
          <a:bodyPr/>
          <a:lstStyle/>
          <a:p>
            <a:r>
              <a:rPr lang="en-US" dirty="0"/>
              <a:t>Status of State Medicaid Expansion Decisions</a:t>
            </a:r>
          </a:p>
        </p:txBody>
      </p:sp>
      <p:grpSp>
        <p:nvGrpSpPr>
          <p:cNvPr id="144" name="Group 143"/>
          <p:cNvGrpSpPr>
            <a:grpSpLocks noChangeAspect="1"/>
          </p:cNvGrpSpPr>
          <p:nvPr/>
        </p:nvGrpSpPr>
        <p:grpSpPr>
          <a:xfrm>
            <a:off x="1493315" y="854667"/>
            <a:ext cx="9233136" cy="5108589"/>
            <a:chOff x="928895" y="973956"/>
            <a:chExt cx="7807118" cy="4319588"/>
          </a:xfrm>
        </p:grpSpPr>
        <p:sp>
          <p:nvSpPr>
            <p:cNvPr id="145"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46"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a:defRPr/>
              </a:pPr>
              <a:endParaRPr lang="en-US" sz="1200" b="1">
                <a:solidFill>
                  <a:srgbClr val="B0DDF4"/>
                </a:solidFill>
              </a:endParaRPr>
            </a:p>
          </p:txBody>
        </p:sp>
        <p:sp>
          <p:nvSpPr>
            <p:cNvPr id="147"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48"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nvGrpSpPr>
            <p:cNvPr id="149" name="Shape - Virginia"/>
            <p:cNvGrpSpPr>
              <a:grpSpLocks/>
            </p:cNvGrpSpPr>
            <p:nvPr/>
          </p:nvGrpSpPr>
          <p:grpSpPr bwMode="auto">
            <a:xfrm>
              <a:off x="6276972" y="2507480"/>
              <a:ext cx="1009651" cy="596900"/>
              <a:chOff x="3911" y="1540"/>
              <a:chExt cx="636" cy="376"/>
            </a:xfrm>
            <a:solidFill>
              <a:srgbClr val="0072C0"/>
            </a:solidFill>
          </p:grpSpPr>
          <p:sp>
            <p:nvSpPr>
              <p:cNvPr id="26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27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150"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51"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52"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endParaRPr lang="en-US" sz="1100" b="1">
                <a:solidFill>
                  <a:srgbClr val="000000"/>
                </a:solidFill>
                <a:cs typeface="Calibri" pitchFamily="34" charset="0"/>
              </a:endParaRPr>
            </a:p>
          </p:txBody>
        </p:sp>
        <p:sp>
          <p:nvSpPr>
            <p:cNvPr id="153"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54"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55"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56"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57"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B0DDF4"/>
                </a:solidFill>
              </a:endParaRPr>
            </a:p>
          </p:txBody>
        </p:sp>
        <p:sp>
          <p:nvSpPr>
            <p:cNvPr id="158"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59"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pattFill prst="wdDnDiag">
              <a:fgClr>
                <a:srgbClr val="999999"/>
              </a:fgClr>
              <a:bgClr>
                <a:srgbClr val="005996"/>
              </a:bgClr>
            </a:pattFill>
            <a:ln w="19050">
              <a:solidFill>
                <a:schemeClr val="tx1"/>
              </a:solidFill>
              <a:prstDash val="solid"/>
              <a:round/>
              <a:headEnd/>
              <a:tailEnd/>
            </a:ln>
          </p:spPr>
          <p:txBody>
            <a:bodyPr/>
            <a:lstStyle/>
            <a:p>
              <a:endParaRPr lang="en-US" sz="1200" b="1">
                <a:solidFill>
                  <a:srgbClr val="000000"/>
                </a:solidFill>
              </a:endParaRPr>
            </a:p>
          </p:txBody>
        </p:sp>
        <p:sp>
          <p:nvSpPr>
            <p:cNvPr id="160"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61"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62"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grpSp>
          <p:nvGrpSpPr>
            <p:cNvPr id="163" name="Shape - New York"/>
            <p:cNvGrpSpPr>
              <a:grpSpLocks/>
            </p:cNvGrpSpPr>
            <p:nvPr/>
          </p:nvGrpSpPr>
          <p:grpSpPr bwMode="auto">
            <a:xfrm>
              <a:off x="6530974" y="1478781"/>
              <a:ext cx="1044575" cy="700087"/>
              <a:chOff x="4071" y="893"/>
              <a:chExt cx="658" cy="440"/>
            </a:xfrm>
            <a:solidFill>
              <a:schemeClr val="accent6"/>
            </a:solidFill>
          </p:grpSpPr>
          <p:sp>
            <p:nvSpPr>
              <p:cNvPr id="26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26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grpSp>
        <p:sp>
          <p:nvSpPr>
            <p:cNvPr id="164"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65"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66"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67"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68"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pattFill prst="wdDnDiag">
              <a:fgClr>
                <a:schemeClr val="tx1">
                  <a:lumMod val="50000"/>
                  <a:lumOff val="50000"/>
                </a:schemeClr>
              </a:fgClr>
              <a:bgClr>
                <a:schemeClr val="accent2"/>
              </a:bgClr>
            </a:pattFill>
            <a:ln w="19050">
              <a:solidFill>
                <a:schemeClr val="tx1"/>
              </a:solidFill>
              <a:prstDash val="solid"/>
              <a:round/>
              <a:headEnd/>
              <a:tailEnd/>
            </a:ln>
          </p:spPr>
          <p:txBody>
            <a:bodyPr/>
            <a:lstStyle/>
            <a:p>
              <a:endParaRPr lang="en-US" sz="1200" b="1">
                <a:solidFill>
                  <a:srgbClr val="000000"/>
                </a:solidFill>
              </a:endParaRPr>
            </a:p>
          </p:txBody>
        </p:sp>
        <p:sp>
          <p:nvSpPr>
            <p:cNvPr id="169"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70"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pattFill prst="wdDnDiag">
              <a:fgClr>
                <a:srgbClr val="999999"/>
              </a:fgClr>
              <a:bgClr>
                <a:srgbClr val="005996"/>
              </a:bgClr>
            </a:pattFill>
            <a:ln w="19050">
              <a:solidFill>
                <a:schemeClr val="tx1"/>
              </a:solidFill>
              <a:prstDash val="solid"/>
              <a:round/>
              <a:headEnd/>
              <a:tailEnd/>
            </a:ln>
          </p:spPr>
          <p:txBody>
            <a:bodyPr/>
            <a:lstStyle/>
            <a:p>
              <a:pPr>
                <a:defRPr/>
              </a:pPr>
              <a:endParaRPr lang="en-US" sz="1200" b="1">
                <a:solidFill>
                  <a:srgbClr val="000000"/>
                </a:solidFill>
              </a:endParaRPr>
            </a:p>
          </p:txBody>
        </p:sp>
        <p:sp>
          <p:nvSpPr>
            <p:cNvPr id="171"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72"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73"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grpSp>
          <p:nvGrpSpPr>
            <p:cNvPr id="174" name="Shape - Michigan"/>
            <p:cNvGrpSpPr>
              <a:grpSpLocks/>
            </p:cNvGrpSpPr>
            <p:nvPr/>
          </p:nvGrpSpPr>
          <p:grpSpPr bwMode="auto">
            <a:xfrm>
              <a:off x="5232398" y="1427981"/>
              <a:ext cx="990600" cy="882650"/>
              <a:chOff x="3254" y="860"/>
              <a:chExt cx="623" cy="557"/>
            </a:xfrm>
            <a:solidFill>
              <a:srgbClr val="0072C0"/>
            </a:solidFill>
          </p:grpSpPr>
          <p:sp>
            <p:nvSpPr>
              <p:cNvPr id="26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6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175"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76"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77"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78"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79"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80"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81"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82"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83"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nvGrpSpPr>
            <p:cNvPr id="184" name="Shape - Hawaii"/>
            <p:cNvGrpSpPr/>
            <p:nvPr/>
          </p:nvGrpSpPr>
          <p:grpSpPr>
            <a:xfrm>
              <a:off x="2157414" y="4101330"/>
              <a:ext cx="622300" cy="477838"/>
              <a:chOff x="2184402" y="4672013"/>
              <a:chExt cx="622300" cy="477838"/>
            </a:xfrm>
            <a:solidFill>
              <a:srgbClr val="7BC7ED"/>
            </a:solidFill>
          </p:grpSpPr>
          <p:sp>
            <p:nvSpPr>
              <p:cNvPr id="25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5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5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6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6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6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endParaRPr lang="en-US" sz="1200" b="1">
                  <a:solidFill>
                    <a:srgbClr val="000000"/>
                  </a:solidFill>
                </a:endParaRPr>
              </a:p>
            </p:txBody>
          </p:sp>
          <p:sp>
            <p:nvSpPr>
              <p:cNvPr id="26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6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185"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86"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87"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88"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89"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90"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91"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92"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93" name="Shape - Alaska"/>
            <p:cNvSpPr>
              <a:spLocks noChangeAspect="1"/>
            </p:cNvSpPr>
            <p:nvPr/>
          </p:nvSpPr>
          <p:spPr bwMode="auto">
            <a:xfrm>
              <a:off x="928895" y="3717156"/>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accent2"/>
            </a:solidFill>
            <a:ln w="19050">
              <a:solidFill>
                <a:schemeClr val="tx1"/>
              </a:solidFill>
              <a:prstDash val="solid"/>
              <a:round/>
              <a:headEnd/>
              <a:tailEnd/>
            </a:ln>
          </p:spPr>
          <p:txBody>
            <a:bodyPr/>
            <a:lstStyle/>
            <a:p>
              <a:endParaRPr lang="en-US" b="1">
                <a:solidFill>
                  <a:srgbClr val="000000"/>
                </a:solidFill>
              </a:endParaRPr>
            </a:p>
          </p:txBody>
        </p:sp>
        <p:sp>
          <p:nvSpPr>
            <p:cNvPr id="194"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95"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a:defRPr/>
              </a:pPr>
              <a:endParaRPr lang="en-US" sz="1200" b="1">
                <a:solidFill>
                  <a:srgbClr val="000000"/>
                </a:solidFill>
              </a:endParaRPr>
            </a:p>
          </p:txBody>
        </p:sp>
        <p:sp>
          <p:nvSpPr>
            <p:cNvPr id="196" name="Text - Wyoming"/>
            <p:cNvSpPr txBox="1">
              <a:spLocks noChangeArrowheads="1"/>
            </p:cNvSpPr>
            <p:nvPr/>
          </p:nvSpPr>
          <p:spPr bwMode="auto">
            <a:xfrm>
              <a:off x="2909886" y="2069331"/>
              <a:ext cx="692151" cy="210786"/>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WY</a:t>
              </a:r>
            </a:p>
          </p:txBody>
        </p:sp>
        <p:sp>
          <p:nvSpPr>
            <p:cNvPr id="197" name="Text - Wisconsin"/>
            <p:cNvSpPr txBox="1">
              <a:spLocks noChangeArrowheads="1"/>
            </p:cNvSpPr>
            <p:nvPr/>
          </p:nvSpPr>
          <p:spPr bwMode="auto">
            <a:xfrm>
              <a:off x="4951412" y="178358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WI</a:t>
              </a:r>
            </a:p>
          </p:txBody>
        </p:sp>
        <p:sp>
          <p:nvSpPr>
            <p:cNvPr id="198" name="Text - West Virginia"/>
            <p:cNvSpPr txBox="1">
              <a:spLocks noChangeArrowheads="1"/>
            </p:cNvSpPr>
            <p:nvPr/>
          </p:nvSpPr>
          <p:spPr bwMode="auto">
            <a:xfrm>
              <a:off x="6186488" y="26646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WV</a:t>
              </a:r>
            </a:p>
          </p:txBody>
        </p:sp>
        <p:sp>
          <p:nvSpPr>
            <p:cNvPr id="199"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WA</a:t>
              </a:r>
            </a:p>
          </p:txBody>
        </p:sp>
        <p:sp>
          <p:nvSpPr>
            <p:cNvPr id="200" name="Text - Virginia"/>
            <p:cNvSpPr txBox="1">
              <a:spLocks noChangeArrowheads="1"/>
            </p:cNvSpPr>
            <p:nvPr/>
          </p:nvSpPr>
          <p:spPr bwMode="auto">
            <a:xfrm>
              <a:off x="6589712" y="2707506"/>
              <a:ext cx="692151" cy="2504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VA</a:t>
              </a:r>
              <a:endParaRPr lang="en-US" sz="1400" dirty="0">
                <a:solidFill>
                  <a:schemeClr val="bg1"/>
                </a:solidFill>
                <a:cs typeface="Times New Roman" charset="0"/>
              </a:endParaRPr>
            </a:p>
          </p:txBody>
        </p:sp>
        <p:sp>
          <p:nvSpPr>
            <p:cNvPr id="201"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VT</a:t>
              </a:r>
            </a:p>
          </p:txBody>
        </p:sp>
        <p:sp>
          <p:nvSpPr>
            <p:cNvPr id="202" name="Text - Utah"/>
            <p:cNvSpPr txBox="1">
              <a:spLocks noChangeArrowheads="1"/>
            </p:cNvSpPr>
            <p:nvPr/>
          </p:nvSpPr>
          <p:spPr bwMode="auto">
            <a:xfrm>
              <a:off x="2347912" y="2650356"/>
              <a:ext cx="692151" cy="210786"/>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UT</a:t>
              </a:r>
              <a:endParaRPr lang="en-US" sz="1200" b="1" baseline="30000" dirty="0">
                <a:solidFill>
                  <a:srgbClr val="000000"/>
                </a:solidFill>
                <a:cs typeface="Times New Roman" charset="0"/>
              </a:endParaRPr>
            </a:p>
          </p:txBody>
        </p:sp>
        <p:sp>
          <p:nvSpPr>
            <p:cNvPr id="203"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TX</a:t>
              </a:r>
            </a:p>
          </p:txBody>
        </p:sp>
        <p:sp>
          <p:nvSpPr>
            <p:cNvPr id="204"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TN</a:t>
              </a:r>
            </a:p>
          </p:txBody>
        </p:sp>
        <p:sp>
          <p:nvSpPr>
            <p:cNvPr id="205" name="Text - South Dakota"/>
            <p:cNvSpPr txBox="1">
              <a:spLocks noChangeArrowheads="1"/>
            </p:cNvSpPr>
            <p:nvPr/>
          </p:nvSpPr>
          <p:spPr bwMode="auto">
            <a:xfrm>
              <a:off x="3775073" y="1883593"/>
              <a:ext cx="692151" cy="210786"/>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cs typeface="Times New Roman" charset="0"/>
                </a:rPr>
                <a:t> SD</a:t>
              </a:r>
            </a:p>
          </p:txBody>
        </p:sp>
        <p:sp>
          <p:nvSpPr>
            <p:cNvPr id="206"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SC</a:t>
              </a:r>
            </a:p>
          </p:txBody>
        </p:sp>
        <p:sp>
          <p:nvSpPr>
            <p:cNvPr id="207"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pPr>
              <a:r>
                <a:rPr lang="en-US" sz="1200" b="1" dirty="0">
                  <a:solidFill>
                    <a:srgbClr val="000000"/>
                  </a:solidFill>
                  <a:cs typeface="Times New Roman" charset="0"/>
                </a:rPr>
                <a:t>RI</a:t>
              </a:r>
            </a:p>
          </p:txBody>
        </p:sp>
        <p:sp>
          <p:nvSpPr>
            <p:cNvPr id="208" name="Text - Pennsylvania"/>
            <p:cNvSpPr txBox="1">
              <a:spLocks noChangeArrowheads="1"/>
            </p:cNvSpPr>
            <p:nvPr/>
          </p:nvSpPr>
          <p:spPr bwMode="auto">
            <a:xfrm>
              <a:off x="6442075" y="2145531"/>
              <a:ext cx="8350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PA</a:t>
              </a:r>
              <a:endParaRPr lang="en-US" sz="1200" b="1" baseline="30000" dirty="0">
                <a:solidFill>
                  <a:srgbClr val="FFFFFF"/>
                </a:solidFill>
                <a:cs typeface="Times New Roman" charset="0"/>
              </a:endParaRPr>
            </a:p>
          </p:txBody>
        </p:sp>
        <p:sp>
          <p:nvSpPr>
            <p:cNvPr id="209" name="Text - Oregon"/>
            <p:cNvSpPr txBox="1">
              <a:spLocks noChangeArrowheads="1"/>
            </p:cNvSpPr>
            <p:nvPr/>
          </p:nvSpPr>
          <p:spPr bwMode="auto">
            <a:xfrm>
              <a:off x="1168398" y="1610543"/>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 OR</a:t>
              </a:r>
            </a:p>
          </p:txBody>
        </p:sp>
        <p:sp>
          <p:nvSpPr>
            <p:cNvPr id="210" name="Text - Oklahoma"/>
            <p:cNvSpPr txBox="1">
              <a:spLocks noChangeArrowheads="1"/>
            </p:cNvSpPr>
            <p:nvPr/>
          </p:nvSpPr>
          <p:spPr bwMode="auto">
            <a:xfrm>
              <a:off x="4133848" y="3315518"/>
              <a:ext cx="693739" cy="210786"/>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OK</a:t>
              </a:r>
              <a:r>
                <a:rPr lang="en-US" sz="1200" b="1" baseline="30000" dirty="0">
                  <a:solidFill>
                    <a:schemeClr val="bg1"/>
                  </a:solidFill>
                </a:rPr>
                <a:t> ◊</a:t>
              </a:r>
              <a:endParaRPr lang="en-US" sz="1200" b="1" dirty="0">
                <a:solidFill>
                  <a:srgbClr val="000000"/>
                </a:solidFill>
                <a:cs typeface="Times New Roman" charset="0"/>
              </a:endParaRPr>
            </a:p>
          </p:txBody>
        </p:sp>
        <p:sp>
          <p:nvSpPr>
            <p:cNvPr id="211" name="Text - Ohio"/>
            <p:cNvSpPr txBox="1">
              <a:spLocks noChangeArrowheads="1"/>
            </p:cNvSpPr>
            <p:nvPr/>
          </p:nvSpPr>
          <p:spPr bwMode="auto">
            <a:xfrm>
              <a:off x="5870573" y="2361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OH</a:t>
              </a:r>
              <a:endParaRPr lang="en-US" sz="1200" b="1" baseline="30000" dirty="0">
                <a:solidFill>
                  <a:srgbClr val="FFFFFF"/>
                </a:solidFill>
                <a:cs typeface="Times New Roman" charset="0"/>
              </a:endParaRPr>
            </a:p>
          </p:txBody>
        </p:sp>
        <p:sp>
          <p:nvSpPr>
            <p:cNvPr id="212" name="Text - North Dakota"/>
            <p:cNvSpPr txBox="1">
              <a:spLocks noChangeArrowheads="1"/>
            </p:cNvSpPr>
            <p:nvPr/>
          </p:nvSpPr>
          <p:spPr bwMode="auto">
            <a:xfrm>
              <a:off x="3752849" y="13867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ND</a:t>
              </a:r>
            </a:p>
          </p:txBody>
        </p:sp>
        <p:sp>
          <p:nvSpPr>
            <p:cNvPr id="213"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NC</a:t>
              </a:r>
            </a:p>
          </p:txBody>
        </p:sp>
        <p:sp>
          <p:nvSpPr>
            <p:cNvPr id="214"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NY</a:t>
              </a:r>
            </a:p>
          </p:txBody>
        </p:sp>
        <p:sp>
          <p:nvSpPr>
            <p:cNvPr id="215" name="Text - New Mexico"/>
            <p:cNvSpPr txBox="1">
              <a:spLocks noChangeArrowheads="1"/>
            </p:cNvSpPr>
            <p:nvPr/>
          </p:nvSpPr>
          <p:spPr bwMode="auto">
            <a:xfrm>
              <a:off x="2982912" y="34250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NM</a:t>
              </a:r>
            </a:p>
          </p:txBody>
        </p:sp>
        <p:sp>
          <p:nvSpPr>
            <p:cNvPr id="216"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NJ</a:t>
              </a:r>
            </a:p>
          </p:txBody>
        </p:sp>
        <p:sp>
          <p:nvSpPr>
            <p:cNvPr id="217" name="Text - New Hampshire"/>
            <p:cNvSpPr txBox="1">
              <a:spLocks noChangeArrowheads="1"/>
            </p:cNvSpPr>
            <p:nvPr/>
          </p:nvSpPr>
          <p:spPr bwMode="auto">
            <a:xfrm>
              <a:off x="7485525" y="1332514"/>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000000"/>
                  </a:solidFill>
                  <a:cs typeface="Times New Roman" charset="0"/>
                </a:rPr>
              </a:br>
              <a:r>
                <a:rPr lang="en-US" sz="1200" b="1" dirty="0">
                  <a:solidFill>
                    <a:srgbClr val="000000"/>
                  </a:solidFill>
                  <a:cs typeface="Times New Roman" charset="0"/>
                </a:rPr>
                <a:t>NH</a:t>
              </a:r>
              <a:endParaRPr lang="en-US" sz="1200" b="1" baseline="30000" dirty="0">
                <a:solidFill>
                  <a:srgbClr val="000000"/>
                </a:solidFill>
                <a:cs typeface="Times New Roman" charset="0"/>
              </a:endParaRPr>
            </a:p>
          </p:txBody>
        </p:sp>
        <p:sp>
          <p:nvSpPr>
            <p:cNvPr id="218" name="Text - Nevada"/>
            <p:cNvSpPr txBox="1">
              <a:spLocks noChangeArrowheads="1"/>
            </p:cNvSpPr>
            <p:nvPr/>
          </p:nvSpPr>
          <p:spPr bwMode="auto">
            <a:xfrm>
              <a:off x="1476374" y="2519751"/>
              <a:ext cx="1219200"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NV</a:t>
              </a:r>
            </a:p>
          </p:txBody>
        </p:sp>
        <p:sp>
          <p:nvSpPr>
            <p:cNvPr id="219" name="Text - Nebraska"/>
            <p:cNvSpPr txBox="1">
              <a:spLocks noChangeArrowheads="1"/>
            </p:cNvSpPr>
            <p:nvPr/>
          </p:nvSpPr>
          <p:spPr bwMode="auto">
            <a:xfrm>
              <a:off x="3827461" y="2345556"/>
              <a:ext cx="692151" cy="2504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a:solidFill>
                    <a:schemeClr val="bg1"/>
                  </a:solidFill>
                  <a:cs typeface="Times New Roman" charset="0"/>
                </a:rPr>
                <a:t>NE</a:t>
              </a:r>
              <a:r>
                <a:rPr lang="en-US" sz="1200" b="1" baseline="30000" dirty="0">
                  <a:solidFill>
                    <a:schemeClr val="bg1"/>
                  </a:solidFill>
                </a:rPr>
                <a:t> ◊</a:t>
              </a:r>
              <a:endParaRPr lang="en-US" sz="1200" b="1" dirty="0">
                <a:solidFill>
                  <a:srgbClr val="000000"/>
                </a:solidFill>
                <a:cs typeface="Times New Roman" charset="0"/>
              </a:endParaRPr>
            </a:p>
          </p:txBody>
        </p:sp>
        <p:sp>
          <p:nvSpPr>
            <p:cNvPr id="220" name="Text - Montana"/>
            <p:cNvSpPr txBox="1">
              <a:spLocks noChangeArrowheads="1"/>
            </p:cNvSpPr>
            <p:nvPr/>
          </p:nvSpPr>
          <p:spPr bwMode="auto">
            <a:xfrm>
              <a:off x="2763837" y="1358131"/>
              <a:ext cx="692151" cy="2504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MT</a:t>
              </a:r>
              <a:endParaRPr lang="en-US" sz="1100" b="1" baseline="30000" dirty="0">
                <a:solidFill>
                  <a:schemeClr val="bg1"/>
                </a:solidFill>
                <a:cs typeface="Times New Roman" charset="0"/>
              </a:endParaRPr>
            </a:p>
          </p:txBody>
        </p:sp>
        <p:sp>
          <p:nvSpPr>
            <p:cNvPr id="221" name="Text - Missouri"/>
            <p:cNvSpPr txBox="1">
              <a:spLocks noChangeArrowheads="1"/>
            </p:cNvSpPr>
            <p:nvPr/>
          </p:nvSpPr>
          <p:spPr bwMode="auto">
            <a:xfrm>
              <a:off x="4781548" y="2858318"/>
              <a:ext cx="693739" cy="210786"/>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MO</a:t>
              </a:r>
              <a:r>
                <a:rPr lang="en-US" sz="1200" b="1" baseline="30000" dirty="0">
                  <a:solidFill>
                    <a:schemeClr val="bg1"/>
                  </a:solidFill>
                </a:rPr>
                <a:t> ◊</a:t>
              </a:r>
              <a:endParaRPr lang="en-US" sz="1200" b="1" dirty="0">
                <a:solidFill>
                  <a:schemeClr val="bg1"/>
                </a:solidFill>
                <a:cs typeface="Times New Roman" charset="0"/>
              </a:endParaRPr>
            </a:p>
          </p:txBody>
        </p:sp>
        <p:sp>
          <p:nvSpPr>
            <p:cNvPr id="222"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MS</a:t>
              </a:r>
            </a:p>
          </p:txBody>
        </p:sp>
        <p:sp>
          <p:nvSpPr>
            <p:cNvPr id="223"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 MN</a:t>
              </a:r>
            </a:p>
          </p:txBody>
        </p:sp>
        <p:sp>
          <p:nvSpPr>
            <p:cNvPr id="224" name="Text - Michigan"/>
            <p:cNvSpPr txBox="1">
              <a:spLocks noChangeArrowheads="1"/>
            </p:cNvSpPr>
            <p:nvPr/>
          </p:nvSpPr>
          <p:spPr bwMode="auto">
            <a:xfrm>
              <a:off x="5614988" y="193439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MI</a:t>
              </a:r>
            </a:p>
          </p:txBody>
        </p:sp>
        <p:sp>
          <p:nvSpPr>
            <p:cNvPr id="225"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MA</a:t>
              </a:r>
            </a:p>
          </p:txBody>
        </p:sp>
        <p:sp>
          <p:nvSpPr>
            <p:cNvPr id="226"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MD</a:t>
              </a:r>
            </a:p>
          </p:txBody>
        </p:sp>
        <p:sp>
          <p:nvSpPr>
            <p:cNvPr id="227" name="Text - Maine"/>
            <p:cNvSpPr txBox="1">
              <a:spLocks noChangeArrowheads="1"/>
            </p:cNvSpPr>
            <p:nvPr/>
          </p:nvSpPr>
          <p:spPr bwMode="auto">
            <a:xfrm>
              <a:off x="7142163" y="1031252"/>
              <a:ext cx="936625" cy="65848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chemeClr val="bg1"/>
                  </a:solidFill>
                  <a:cs typeface="Times New Roman" charset="0"/>
                </a:rPr>
              </a:br>
              <a:r>
                <a:rPr lang="en-US" sz="1200" b="1" dirty="0">
                  <a:solidFill>
                    <a:schemeClr val="bg1"/>
                  </a:solidFill>
                  <a:cs typeface="Times New Roman" charset="0"/>
                </a:rPr>
                <a:t>ME</a:t>
              </a:r>
              <a:endParaRPr lang="en-US" sz="1400" b="1" baseline="30000" dirty="0">
                <a:solidFill>
                  <a:schemeClr val="bg1"/>
                </a:solidFill>
                <a:cs typeface="Times New Roman" charset="0"/>
              </a:endParaRPr>
            </a:p>
            <a:p>
              <a:pPr algn="ctr" eaLnBrk="0" hangingPunct="0">
                <a:lnSpc>
                  <a:spcPct val="85000"/>
                </a:lnSpc>
                <a:spcBef>
                  <a:spcPct val="50000"/>
                </a:spcBef>
              </a:pPr>
              <a:endParaRPr lang="en-US" sz="1200" b="1" dirty="0">
                <a:solidFill>
                  <a:schemeClr val="bg1"/>
                </a:solidFill>
                <a:cs typeface="Times New Roman" charset="0"/>
              </a:endParaRPr>
            </a:p>
          </p:txBody>
        </p:sp>
        <p:sp>
          <p:nvSpPr>
            <p:cNvPr id="228" name="Text - Louisiana"/>
            <p:cNvSpPr txBox="1">
              <a:spLocks noChangeArrowheads="1"/>
            </p:cNvSpPr>
            <p:nvPr/>
          </p:nvSpPr>
          <p:spPr bwMode="auto">
            <a:xfrm>
              <a:off x="4843461" y="3901257"/>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a:solidFill>
                    <a:schemeClr val="bg1"/>
                  </a:solidFill>
                  <a:cs typeface="Times New Roman" charset="0"/>
                </a:rPr>
                <a:t>LA</a:t>
              </a:r>
            </a:p>
          </p:txBody>
        </p:sp>
        <p:sp>
          <p:nvSpPr>
            <p:cNvPr id="229" name="Text - Kentucky"/>
            <p:cNvSpPr txBox="1">
              <a:spLocks noChangeArrowheads="1"/>
            </p:cNvSpPr>
            <p:nvPr/>
          </p:nvSpPr>
          <p:spPr bwMode="auto">
            <a:xfrm>
              <a:off x="5749923" y="28710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KY</a:t>
              </a:r>
            </a:p>
          </p:txBody>
        </p:sp>
        <p:sp>
          <p:nvSpPr>
            <p:cNvPr id="230"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KS</a:t>
              </a:r>
            </a:p>
          </p:txBody>
        </p:sp>
        <p:sp>
          <p:nvSpPr>
            <p:cNvPr id="231" name="Text - Iowa"/>
            <p:cNvSpPr txBox="1">
              <a:spLocks noChangeArrowheads="1"/>
            </p:cNvSpPr>
            <p:nvPr/>
          </p:nvSpPr>
          <p:spPr bwMode="auto">
            <a:xfrm>
              <a:off x="4567237" y="22455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IA</a:t>
              </a:r>
            </a:p>
          </p:txBody>
        </p:sp>
        <p:sp>
          <p:nvSpPr>
            <p:cNvPr id="232" name="Text - Indiana"/>
            <p:cNvSpPr txBox="1">
              <a:spLocks noChangeArrowheads="1"/>
            </p:cNvSpPr>
            <p:nvPr/>
          </p:nvSpPr>
          <p:spPr bwMode="auto">
            <a:xfrm>
              <a:off x="5491161" y="2488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IN</a:t>
              </a:r>
            </a:p>
          </p:txBody>
        </p:sp>
        <p:sp>
          <p:nvSpPr>
            <p:cNvPr id="233" name="Text - Illinois"/>
            <p:cNvSpPr txBox="1">
              <a:spLocks noChangeArrowheads="1"/>
            </p:cNvSpPr>
            <p:nvPr/>
          </p:nvSpPr>
          <p:spPr bwMode="auto">
            <a:xfrm>
              <a:off x="5091112" y="250113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IL</a:t>
              </a:r>
            </a:p>
          </p:txBody>
        </p:sp>
        <p:sp>
          <p:nvSpPr>
            <p:cNvPr id="234" name="Text - Idaho"/>
            <p:cNvSpPr txBox="1">
              <a:spLocks noChangeArrowheads="1"/>
            </p:cNvSpPr>
            <p:nvPr/>
          </p:nvSpPr>
          <p:spPr bwMode="auto">
            <a:xfrm>
              <a:off x="2168523" y="1905818"/>
              <a:ext cx="693739" cy="210786"/>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ID</a:t>
              </a:r>
              <a:endParaRPr lang="en-US" sz="1200" b="1" dirty="0">
                <a:solidFill>
                  <a:srgbClr val="000000"/>
                </a:solidFill>
                <a:cs typeface="Times New Roman" charset="0"/>
              </a:endParaRPr>
            </a:p>
          </p:txBody>
        </p:sp>
        <p:sp>
          <p:nvSpPr>
            <p:cNvPr id="235" name="Text - Hawaii"/>
            <p:cNvSpPr txBox="1">
              <a:spLocks noChangeArrowheads="1"/>
            </p:cNvSpPr>
            <p:nvPr/>
          </p:nvSpPr>
          <p:spPr bwMode="auto">
            <a:xfrm>
              <a:off x="2654302" y="4399782"/>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HI</a:t>
              </a:r>
            </a:p>
          </p:txBody>
        </p:sp>
        <p:sp>
          <p:nvSpPr>
            <p:cNvPr id="236"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GA</a:t>
              </a:r>
            </a:p>
          </p:txBody>
        </p:sp>
        <p:sp>
          <p:nvSpPr>
            <p:cNvPr id="237"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FL</a:t>
              </a:r>
            </a:p>
          </p:txBody>
        </p:sp>
        <p:sp>
          <p:nvSpPr>
            <p:cNvPr id="238"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eaLnBrk="0" hangingPunct="0"/>
              <a:r>
                <a:rPr lang="en-US" sz="1200" b="1" dirty="0">
                  <a:solidFill>
                    <a:srgbClr val="000000"/>
                  </a:solidFill>
                  <a:cs typeface="Times New Roman" charset="0"/>
                </a:rPr>
                <a:t>  DC  </a:t>
              </a:r>
            </a:p>
          </p:txBody>
        </p:sp>
        <p:sp>
          <p:nvSpPr>
            <p:cNvPr id="239"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DE</a:t>
              </a:r>
            </a:p>
          </p:txBody>
        </p:sp>
        <p:sp>
          <p:nvSpPr>
            <p:cNvPr id="240"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CT</a:t>
              </a:r>
            </a:p>
          </p:txBody>
        </p:sp>
        <p:sp>
          <p:nvSpPr>
            <p:cNvPr id="241" name="Text - Colorado"/>
            <p:cNvSpPr txBox="1">
              <a:spLocks noChangeArrowheads="1"/>
            </p:cNvSpPr>
            <p:nvPr/>
          </p:nvSpPr>
          <p:spPr bwMode="auto">
            <a:xfrm>
              <a:off x="2835274" y="26281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 CO</a:t>
              </a:r>
            </a:p>
          </p:txBody>
        </p:sp>
        <p:sp>
          <p:nvSpPr>
            <p:cNvPr id="242"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 CA</a:t>
              </a:r>
            </a:p>
          </p:txBody>
        </p:sp>
        <p:sp>
          <p:nvSpPr>
            <p:cNvPr id="243" name="Text - Arkansas"/>
            <p:cNvSpPr txBox="1">
              <a:spLocks noChangeArrowheads="1"/>
            </p:cNvSpPr>
            <p:nvPr/>
          </p:nvSpPr>
          <p:spPr bwMode="auto">
            <a:xfrm>
              <a:off x="4784724" y="33282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a:t>
              </a:r>
              <a:endParaRPr lang="en-US" sz="1200" b="1" baseline="30000" dirty="0">
                <a:solidFill>
                  <a:srgbClr val="FFFFFF"/>
                </a:solidFill>
                <a:cs typeface="Times New Roman" charset="0"/>
              </a:endParaRPr>
            </a:p>
          </p:txBody>
        </p:sp>
        <p:sp>
          <p:nvSpPr>
            <p:cNvPr id="244" name="Text - Arizona"/>
            <p:cNvSpPr txBox="1">
              <a:spLocks noChangeArrowheads="1"/>
            </p:cNvSpPr>
            <p:nvPr/>
          </p:nvSpPr>
          <p:spPr bwMode="auto">
            <a:xfrm>
              <a:off x="1984373" y="3292502"/>
              <a:ext cx="1219200" cy="338960"/>
            </a:xfrm>
            <a:prstGeom prst="rect">
              <a:avLst/>
            </a:prstGeom>
            <a:noFill/>
            <a:ln w="9525">
              <a:noFill/>
              <a:miter lim="800000"/>
              <a:headEnd/>
              <a:tailEnd/>
            </a:ln>
          </p:spPr>
          <p:txBody>
            <a:bodyPr lIns="91429" tIns="45714" rIns="91429" bIns="45714">
              <a:spAutoFit/>
            </a:bodyPr>
            <a:lstStyle/>
            <a:p>
              <a:pPr algn="ctr" eaLnBrk="0" hangingPunct="0">
                <a:lnSpc>
                  <a:spcPct val="6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AZ</a:t>
              </a:r>
            </a:p>
          </p:txBody>
        </p:sp>
        <p:sp>
          <p:nvSpPr>
            <p:cNvPr id="245" name="Text - Alaska"/>
            <p:cNvSpPr txBox="1">
              <a:spLocks noChangeArrowheads="1"/>
            </p:cNvSpPr>
            <p:nvPr/>
          </p:nvSpPr>
          <p:spPr bwMode="auto">
            <a:xfrm>
              <a:off x="1081295" y="402195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chemeClr val="bg1"/>
                  </a:solidFill>
                  <a:cs typeface="Times New Roman" charset="0"/>
                </a:rPr>
              </a:br>
              <a:r>
                <a:rPr lang="en-US" sz="1200" b="1" dirty="0">
                  <a:solidFill>
                    <a:schemeClr val="bg1"/>
                  </a:solidFill>
                  <a:cs typeface="Times New Roman" charset="0"/>
                </a:rPr>
                <a:t>AK</a:t>
              </a:r>
            </a:p>
          </p:txBody>
        </p:sp>
        <p:sp>
          <p:nvSpPr>
            <p:cNvPr id="246"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AL</a:t>
              </a:r>
            </a:p>
          </p:txBody>
        </p:sp>
        <p:sp>
          <p:nvSpPr>
            <p:cNvPr id="247"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48"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49"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50"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51"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52"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5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54"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55"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256"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endParaRPr lang="en-US" sz="1200" b="1">
                <a:solidFill>
                  <a:srgbClr val="000000"/>
                </a:solidFill>
              </a:endParaRPr>
            </a:p>
          </p:txBody>
        </p:sp>
      </p:grpSp>
      <p:sp>
        <p:nvSpPr>
          <p:cNvPr id="271" name="Rectangle 270"/>
          <p:cNvSpPr>
            <a:spLocks noChangeArrowheads="1"/>
          </p:cNvSpPr>
          <p:nvPr/>
        </p:nvSpPr>
        <p:spPr bwMode="auto">
          <a:xfrm>
            <a:off x="8851236" y="4515641"/>
            <a:ext cx="152400" cy="159236"/>
          </a:xfrm>
          <a:prstGeom prst="rect">
            <a:avLst/>
          </a:prstGeom>
          <a:solidFill>
            <a:schemeClr val="tx2"/>
          </a:solidFill>
          <a:ln w="19050">
            <a:solidFill>
              <a:schemeClr val="tx1"/>
            </a:solidFill>
            <a:miter lim="800000"/>
            <a:headEnd/>
            <a:tailEnd/>
          </a:ln>
          <a:effectLst/>
        </p:spPr>
        <p:txBody>
          <a:bodyPr wrap="none" anchor="ctr"/>
          <a:lstStyle/>
          <a:p>
            <a:endParaRPr lang="en-US" b="1" dirty="0">
              <a:solidFill>
                <a:srgbClr val="000000"/>
              </a:solidFill>
              <a:cs typeface="Calibri" pitchFamily="34" charset="0"/>
            </a:endParaRPr>
          </a:p>
        </p:txBody>
      </p:sp>
      <p:sp>
        <p:nvSpPr>
          <p:cNvPr id="272" name="Text Box 135"/>
          <p:cNvSpPr txBox="1">
            <a:spLocks noChangeArrowheads="1"/>
          </p:cNvSpPr>
          <p:nvPr/>
        </p:nvSpPr>
        <p:spPr bwMode="auto">
          <a:xfrm>
            <a:off x="9007166" y="4458615"/>
            <a:ext cx="2935675" cy="276999"/>
          </a:xfrm>
          <a:prstGeom prst="rect">
            <a:avLst/>
          </a:prstGeom>
          <a:noFill/>
          <a:ln w="9525">
            <a:noFill/>
            <a:miter lim="800000"/>
            <a:headEnd/>
            <a:tailEnd/>
          </a:ln>
          <a:effectLst/>
        </p:spPr>
        <p:txBody>
          <a:bodyPr wrap="none">
            <a:spAutoFit/>
          </a:bodyPr>
          <a:lstStyle/>
          <a:p>
            <a:r>
              <a:rPr lang="en-US" sz="1200" b="1" dirty="0">
                <a:solidFill>
                  <a:srgbClr val="000000"/>
                </a:solidFill>
                <a:cs typeface="Calibri" pitchFamily="34" charset="0"/>
              </a:rPr>
              <a:t>Not Adopting At This Time (12 States)</a:t>
            </a:r>
          </a:p>
        </p:txBody>
      </p:sp>
      <p:grpSp>
        <p:nvGrpSpPr>
          <p:cNvPr id="273" name="Group 272"/>
          <p:cNvGrpSpPr/>
          <p:nvPr/>
        </p:nvGrpSpPr>
        <p:grpSpPr>
          <a:xfrm>
            <a:off x="8854580" y="4138426"/>
            <a:ext cx="2761202" cy="292388"/>
            <a:chOff x="4332213" y="5210732"/>
            <a:chExt cx="4192836" cy="292388"/>
          </a:xfrm>
        </p:grpSpPr>
        <p:sp>
          <p:nvSpPr>
            <p:cNvPr id="274" name="Rectangle 273"/>
            <p:cNvSpPr>
              <a:spLocks noChangeArrowheads="1"/>
            </p:cNvSpPr>
            <p:nvPr/>
          </p:nvSpPr>
          <p:spPr bwMode="auto">
            <a:xfrm>
              <a:off x="4332213" y="5286540"/>
              <a:ext cx="227736" cy="152791"/>
            </a:xfrm>
            <a:prstGeom prst="rect">
              <a:avLst/>
            </a:prstGeom>
            <a:solidFill>
              <a:schemeClr val="accent2"/>
            </a:solidFill>
            <a:ln w="19050">
              <a:solidFill>
                <a:srgbClr val="000000"/>
              </a:solidFill>
              <a:miter lim="800000"/>
              <a:headEnd/>
              <a:tailEnd/>
            </a:ln>
            <a:effectLst/>
          </p:spPr>
          <p:txBody>
            <a:bodyPr wrap="none" anchor="ctr"/>
            <a:lstStyle/>
            <a:p>
              <a:endParaRPr lang="en-US" sz="1100" b="1" dirty="0">
                <a:solidFill>
                  <a:srgbClr val="000000"/>
                </a:solidFill>
                <a:cs typeface="Calibri" pitchFamily="34" charset="0"/>
              </a:endParaRPr>
            </a:p>
          </p:txBody>
        </p:sp>
        <p:sp>
          <p:nvSpPr>
            <p:cNvPr id="275" name="Text Box 135"/>
            <p:cNvSpPr txBox="1">
              <a:spLocks noChangeArrowheads="1"/>
            </p:cNvSpPr>
            <p:nvPr/>
          </p:nvSpPr>
          <p:spPr bwMode="auto">
            <a:xfrm>
              <a:off x="4532586" y="5210732"/>
              <a:ext cx="3992463" cy="292388"/>
            </a:xfrm>
            <a:prstGeom prst="rect">
              <a:avLst/>
            </a:prstGeom>
            <a:noFill/>
            <a:ln w="9525">
              <a:noFill/>
              <a:miter lim="800000"/>
              <a:headEnd/>
              <a:tailEnd/>
            </a:ln>
            <a:effectLst/>
          </p:spPr>
          <p:txBody>
            <a:bodyPr wrap="none">
              <a:spAutoFit/>
            </a:bodyPr>
            <a:lstStyle/>
            <a:p>
              <a:r>
                <a:rPr lang="en-US" sz="1200" b="1" dirty="0">
                  <a:solidFill>
                    <a:srgbClr val="000000"/>
                  </a:solidFill>
                  <a:cs typeface="Calibri" pitchFamily="34" charset="0"/>
                </a:rPr>
                <a:t>Adopted (39 States including DC</a:t>
              </a:r>
              <a:r>
                <a:rPr lang="en-US" sz="1300" b="1" dirty="0">
                  <a:solidFill>
                    <a:srgbClr val="000000"/>
                  </a:solidFill>
                  <a:cs typeface="Calibri" pitchFamily="34" charset="0"/>
                </a:rPr>
                <a:t>)</a:t>
              </a:r>
            </a:p>
          </p:txBody>
        </p:sp>
      </p:grpSp>
      <p:sp>
        <p:nvSpPr>
          <p:cNvPr id="276" name="Text Placeholder 142"/>
          <p:cNvSpPr>
            <a:spLocks noGrp="1"/>
          </p:cNvSpPr>
          <p:nvPr>
            <p:ph type="body" sz="quarter" idx="4294967295"/>
          </p:nvPr>
        </p:nvSpPr>
        <p:spPr>
          <a:xfrm>
            <a:off x="463029" y="5981710"/>
            <a:ext cx="10375785" cy="778747"/>
          </a:xfrm>
          <a:prstGeom prst="rect">
            <a:avLst/>
          </a:prstGeom>
        </p:spPr>
        <p:txBody>
          <a:bodyPr/>
          <a:lstStyle/>
          <a:p>
            <a:pPr marL="0" indent="0">
              <a:buNone/>
            </a:pPr>
            <a:r>
              <a:rPr lang="en-US" sz="1200" dirty="0"/>
              <a:t>NOTES: Current status for each state is based on KFF tracking and analysis of state activity. </a:t>
            </a:r>
            <a:r>
              <a:rPr lang="en-US" sz="1200" b="1" baseline="30000" dirty="0"/>
              <a:t>◊</a:t>
            </a:r>
            <a:r>
              <a:rPr lang="en-US" sz="1200" dirty="0"/>
              <a:t>Expansion is adopted but not yet implemented in MO, NE, and OK. (See link below for additional state-specific notes). </a:t>
            </a:r>
          </a:p>
          <a:p>
            <a:pPr marL="0" indent="0">
              <a:buNone/>
            </a:pPr>
            <a:r>
              <a:rPr lang="en-US" sz="1200" dirty="0"/>
              <a:t>SOURCE: “Status of State Action on the Medicaid Expansion Decision,” KFF State Health Facts, updated August 5, 2020. </a:t>
            </a:r>
            <a:r>
              <a:rPr lang="en-US" sz="1200" dirty="0">
                <a:hlinkClick r:id="rId2"/>
              </a:rPr>
              <a:t>https://www.kff.org/health-reform/state-indicator/state-activity-around-expanding-medicaid-under-the-affordable-care-act/ </a:t>
            </a:r>
            <a:endParaRPr lang="en-US" sz="1200" dirty="0"/>
          </a:p>
        </p:txBody>
      </p:sp>
    </p:spTree>
    <p:extLst>
      <p:ext uri="{BB962C8B-B14F-4D97-AF65-F5344CB8AC3E}">
        <p14:creationId xmlns:p14="http://schemas.microsoft.com/office/powerpoint/2010/main" val="313528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71" y="485278"/>
            <a:ext cx="11492532" cy="923019"/>
          </a:xfrm>
        </p:spPr>
        <p:txBody>
          <a:bodyPr>
            <a:normAutofit fontScale="90000"/>
          </a:bodyPr>
          <a:lstStyle/>
          <a:p>
            <a:pPr>
              <a:spcBef>
                <a:spcPts val="0"/>
              </a:spcBef>
            </a:pPr>
            <a:r>
              <a:rPr lang="en-US" dirty="0"/>
              <a:t>Evidence from over 400 studies suggests that the Medicaid expansion has positive effects for beneficiaries and states.  </a:t>
            </a:r>
          </a:p>
        </p:txBody>
      </p:sp>
      <p:sp>
        <p:nvSpPr>
          <p:cNvPr id="6" name="Text Box 4"/>
          <p:cNvSpPr txBox="1">
            <a:spLocks noChangeArrowheads="1"/>
          </p:cNvSpPr>
          <p:nvPr/>
        </p:nvSpPr>
        <p:spPr bwMode="auto">
          <a:xfrm>
            <a:off x="7003483" y="4881162"/>
            <a:ext cx="3761917" cy="369332"/>
          </a:xfrm>
          <a:prstGeom prst="rect">
            <a:avLst/>
          </a:prstGeom>
          <a:noFill/>
          <a:ln w="9525">
            <a:noFill/>
            <a:miter lim="800000"/>
            <a:headEnd/>
            <a:tailEnd/>
          </a:ln>
        </p:spPr>
        <p:txBody>
          <a:bodyPr wrap="square">
            <a:spAutoFit/>
          </a:bodyPr>
          <a:lstStyle/>
          <a:p>
            <a:r>
              <a:rPr lang="en-US" b="1" dirty="0">
                <a:ln w="0">
                  <a:noFill/>
                  <a:prstDash val="solid"/>
                </a:ln>
                <a:solidFill>
                  <a:srgbClr val="133559"/>
                </a:solidFill>
                <a:effectLst>
                  <a:outerShdw blurRad="50800" dist="38100" dir="2700000" algn="tl" rotWithShape="0">
                    <a:prstClr val="black">
                      <a:alpha val="40000"/>
                    </a:prstClr>
                  </a:outerShdw>
                </a:effectLst>
                <a:cs typeface="Arial" pitchFamily="34" charset="0"/>
              </a:rPr>
              <a:t>Increased</a:t>
            </a:r>
            <a:r>
              <a:rPr lang="en-US" b="1" dirty="0">
                <a:ln w="0">
                  <a:noFill/>
                  <a:prstDash val="solid"/>
                </a:ln>
                <a:solidFill>
                  <a:srgbClr val="133559"/>
                </a:solidFill>
                <a:effectLst>
                  <a:outerShdw blurRad="50800" dist="38100" dir="2700000" algn="tl" rotWithShape="0">
                    <a:prstClr val="black">
                      <a:alpha val="40000"/>
                    </a:prstClr>
                  </a:outerShdw>
                </a:effectLst>
              </a:rPr>
              <a:t> Economic Activity</a:t>
            </a:r>
            <a:endParaRPr lang="en-US" dirty="0">
              <a:ln w="0">
                <a:noFill/>
                <a:prstDash val="solid"/>
              </a:ln>
              <a:solidFill>
                <a:srgbClr val="133559"/>
              </a:solidFill>
              <a:cs typeface="Arial" pitchFamily="34" charset="0"/>
            </a:endParaRPr>
          </a:p>
        </p:txBody>
      </p:sp>
      <p:sp>
        <p:nvSpPr>
          <p:cNvPr id="13" name="Text Box 11"/>
          <p:cNvSpPr txBox="1">
            <a:spLocks noChangeArrowheads="1"/>
          </p:cNvSpPr>
          <p:nvPr/>
        </p:nvSpPr>
        <p:spPr bwMode="auto">
          <a:xfrm>
            <a:off x="6985875" y="2213203"/>
            <a:ext cx="3601625" cy="646331"/>
          </a:xfrm>
          <a:prstGeom prst="rect">
            <a:avLst/>
          </a:prstGeom>
          <a:noFill/>
          <a:ln w="9525">
            <a:noFill/>
            <a:miter lim="800000"/>
            <a:headEnd/>
            <a:tailEnd/>
          </a:ln>
        </p:spPr>
        <p:txBody>
          <a:bodyPr wrap="square">
            <a:spAutoFit/>
          </a:bodyPr>
          <a:lstStyle>
            <a:defPPr>
              <a:defRPr lang="en-US"/>
            </a:defPPr>
            <a:lvl1pPr eaLnBrk="0" fontAlgn="base" hangingPunct="0">
              <a:spcAft>
                <a:spcPct val="0"/>
              </a:spcAft>
              <a:defRPr sz="2000" b="1">
                <a:ln w="0">
                  <a:noFill/>
                  <a:prstDash val="solid"/>
                </a:ln>
                <a:solidFill>
                  <a:srgbClr val="133559"/>
                </a:solidFill>
                <a:effectLst>
                  <a:outerShdw blurRad="50800" dist="38100" dir="2700000" algn="tl" rotWithShape="0">
                    <a:prstClr val="black">
                      <a:alpha val="40000"/>
                    </a:prstClr>
                  </a:outerShdw>
                </a:effectLst>
                <a:cs typeface="Arial" pitchFamily="34" charset="0"/>
              </a:defRPr>
            </a:lvl1pPr>
          </a:lstStyle>
          <a:p>
            <a:r>
              <a:rPr lang="en-US" sz="1800" dirty="0"/>
              <a:t>Increased Access to Care and Service Utilization</a:t>
            </a:r>
          </a:p>
        </p:txBody>
      </p:sp>
      <p:sp>
        <p:nvSpPr>
          <p:cNvPr id="12" name="Text Box 10"/>
          <p:cNvSpPr txBox="1">
            <a:spLocks noChangeArrowheads="1"/>
          </p:cNvSpPr>
          <p:nvPr/>
        </p:nvSpPr>
        <p:spPr bwMode="auto">
          <a:xfrm>
            <a:off x="6971182" y="1458128"/>
            <a:ext cx="3601625" cy="646331"/>
          </a:xfrm>
          <a:prstGeom prst="rect">
            <a:avLst/>
          </a:prstGeom>
          <a:noFill/>
          <a:ln w="9525">
            <a:noFill/>
            <a:miter lim="800000"/>
            <a:headEnd/>
            <a:tailEnd/>
          </a:ln>
        </p:spPr>
        <p:txBody>
          <a:bodyPr wrap="square">
            <a:spAutoFit/>
          </a:bodyPr>
          <a:lstStyle/>
          <a:p>
            <a:pPr eaLnBrk="0" fontAlgn="base" hangingPunct="0">
              <a:spcAft>
                <a:spcPct val="0"/>
              </a:spcAft>
            </a:pPr>
            <a:r>
              <a:rPr lang="en-US" b="1" dirty="0">
                <a:ln w="0">
                  <a:noFill/>
                  <a:prstDash val="solid"/>
                </a:ln>
                <a:solidFill>
                  <a:srgbClr val="133559"/>
                </a:solidFill>
                <a:effectLst>
                  <a:outerShdw blurRad="50800" dist="38100" dir="2700000" algn="tl" rotWithShape="0">
                    <a:prstClr val="black">
                      <a:alpha val="40000"/>
                    </a:prstClr>
                  </a:outerShdw>
                </a:effectLst>
                <a:cs typeface="Arial" pitchFamily="34" charset="0"/>
              </a:rPr>
              <a:t>Reduction in the Number </a:t>
            </a:r>
          </a:p>
          <a:p>
            <a:pPr eaLnBrk="0" fontAlgn="base" hangingPunct="0">
              <a:spcAft>
                <a:spcPct val="0"/>
              </a:spcAft>
            </a:pPr>
            <a:r>
              <a:rPr lang="en-US" b="1" dirty="0">
                <a:ln w="0">
                  <a:noFill/>
                  <a:prstDash val="solid"/>
                </a:ln>
                <a:solidFill>
                  <a:srgbClr val="133559"/>
                </a:solidFill>
                <a:effectLst>
                  <a:outerShdw blurRad="50800" dist="38100" dir="2700000" algn="tl" rotWithShape="0">
                    <a:prstClr val="black">
                      <a:alpha val="40000"/>
                    </a:prstClr>
                  </a:outerShdw>
                </a:effectLst>
                <a:cs typeface="Arial" pitchFamily="34" charset="0"/>
              </a:rPr>
              <a:t>of Uninsured </a:t>
            </a:r>
            <a:endParaRPr lang="en-US" dirty="0">
              <a:ln w="0">
                <a:noFill/>
                <a:prstDash val="solid"/>
              </a:ln>
              <a:solidFill>
                <a:srgbClr val="133559"/>
              </a:solidFill>
              <a:cs typeface="Arial" pitchFamily="34" charset="0"/>
            </a:endParaRPr>
          </a:p>
        </p:txBody>
      </p:sp>
      <p:pic>
        <p:nvPicPr>
          <p:cNvPr id="21" name="Picture 20" descr="d:\Documents and Settings\jessicas\Local Settings\Temporary Internet Files\Content.IE5\4PUVKPQB\MC900441315[1].png"/>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b="-8363"/>
          <a:stretch/>
        </p:blipFill>
        <p:spPr bwMode="auto">
          <a:xfrm>
            <a:off x="5470253" y="3634468"/>
            <a:ext cx="1198272" cy="12605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7019525" y="3411324"/>
            <a:ext cx="3292499" cy="1446550"/>
            <a:chOff x="5293807" y="5175198"/>
            <a:chExt cx="3292498" cy="1446550"/>
          </a:xfrm>
        </p:grpSpPr>
        <p:sp>
          <p:nvSpPr>
            <p:cNvPr id="8" name="Text Box 6"/>
            <p:cNvSpPr txBox="1">
              <a:spLocks noChangeArrowheads="1"/>
            </p:cNvSpPr>
            <p:nvPr/>
          </p:nvSpPr>
          <p:spPr bwMode="auto">
            <a:xfrm>
              <a:off x="5316174" y="5544530"/>
              <a:ext cx="3270131" cy="1077218"/>
            </a:xfrm>
            <a:prstGeom prst="rect">
              <a:avLst/>
            </a:prstGeom>
            <a:noFill/>
            <a:ln w="9525">
              <a:noFill/>
              <a:miter lim="800000"/>
              <a:headEnd/>
              <a:tailEnd/>
            </a:ln>
          </p:spPr>
          <p:txBody>
            <a:bodyPr wrap="square">
              <a:spAutoFit/>
            </a:bodyPr>
            <a:lstStyle/>
            <a:p>
              <a:pPr eaLnBrk="0" fontAlgn="base" hangingPunct="0">
                <a:spcAft>
                  <a:spcPct val="0"/>
                </a:spcAft>
              </a:pPr>
              <a:r>
                <a:rPr lang="en-US" sz="1600" b="1" dirty="0">
                  <a:solidFill>
                    <a:srgbClr val="000000"/>
                  </a:solidFill>
                  <a:cs typeface="Arial" pitchFamily="34" charset="0"/>
                </a:rPr>
                <a:t>↓ Uncompensated care costs</a:t>
              </a:r>
            </a:p>
            <a:p>
              <a:pPr marL="171450" indent="-171450" eaLnBrk="0" fontAlgn="base" hangingPunct="0">
                <a:spcAft>
                  <a:spcPct val="0"/>
                </a:spcAft>
              </a:pPr>
              <a:r>
                <a:rPr lang="en-US" sz="1600" b="1" dirty="0">
                  <a:solidFill>
                    <a:srgbClr val="000000"/>
                  </a:solidFill>
                  <a:cs typeface="Arial" pitchFamily="34" charset="0"/>
                </a:rPr>
                <a:t>↓ State-funded health programs (e.g. behavioral health and corrections)</a:t>
              </a:r>
            </a:p>
          </p:txBody>
        </p:sp>
        <p:sp>
          <p:nvSpPr>
            <p:cNvPr id="3" name="Rectangle 2"/>
            <p:cNvSpPr/>
            <p:nvPr/>
          </p:nvSpPr>
          <p:spPr>
            <a:xfrm>
              <a:off x="5293807" y="5175198"/>
              <a:ext cx="2839238" cy="369332"/>
            </a:xfrm>
            <a:prstGeom prst="rect">
              <a:avLst/>
            </a:prstGeom>
            <a:noFill/>
          </p:spPr>
          <p:txBody>
            <a:bodyPr wrap="none" lIns="91440" tIns="45720" rIns="91440" bIns="45720">
              <a:spAutoFit/>
            </a:bodyPr>
            <a:lstStyle/>
            <a:p>
              <a:r>
                <a:rPr lang="en-US" b="1" dirty="0">
                  <a:ln w="0">
                    <a:noFill/>
                    <a:prstDash val="solid"/>
                  </a:ln>
                  <a:solidFill>
                    <a:srgbClr val="133559"/>
                  </a:solidFill>
                  <a:effectLst>
                    <a:outerShdw blurRad="50800" dist="38100" dir="2700000" algn="tl" rotWithShape="0">
                      <a:prstClr val="black">
                        <a:alpha val="40000"/>
                      </a:prstClr>
                    </a:outerShdw>
                  </a:effectLst>
                  <a:cs typeface="Arial" pitchFamily="34" charset="0"/>
                </a:rPr>
                <a:t>Increased</a:t>
              </a:r>
              <a:r>
                <a:rPr lang="en-US" b="1" dirty="0">
                  <a:ln w="0">
                    <a:noFill/>
                    <a:prstDash val="solid"/>
                  </a:ln>
                  <a:solidFill>
                    <a:srgbClr val="133559"/>
                  </a:solidFill>
                  <a:effectLst>
                    <a:outerShdw blurRad="50800" dist="38100" dir="2700000" algn="tl" rotWithShape="0">
                      <a:prstClr val="black">
                        <a:alpha val="40000"/>
                      </a:prstClr>
                    </a:outerShdw>
                  </a:effectLst>
                </a:rPr>
                <a:t> State Savings</a:t>
              </a:r>
            </a:p>
          </p:txBody>
        </p:sp>
      </p:grpSp>
      <p:grpSp>
        <p:nvGrpSpPr>
          <p:cNvPr id="14" name="Group 13"/>
          <p:cNvGrpSpPr/>
          <p:nvPr/>
        </p:nvGrpSpPr>
        <p:grpSpPr>
          <a:xfrm>
            <a:off x="5282306" y="5002947"/>
            <a:ext cx="1652781" cy="944475"/>
            <a:chOff x="4191000" y="3739218"/>
            <a:chExt cx="1981200" cy="1132149"/>
          </a:xfrm>
        </p:grpSpPr>
        <p:grpSp>
          <p:nvGrpSpPr>
            <p:cNvPr id="28" name="Group 27"/>
            <p:cNvGrpSpPr/>
            <p:nvPr/>
          </p:nvGrpSpPr>
          <p:grpSpPr>
            <a:xfrm>
              <a:off x="4312445" y="3739218"/>
              <a:ext cx="1648329" cy="1129767"/>
              <a:chOff x="4800599" y="1734845"/>
              <a:chExt cx="1416629" cy="1201236"/>
            </a:xfrm>
          </p:grpSpPr>
          <p:pic>
            <p:nvPicPr>
              <p:cNvPr id="35" name="Picture 5" descr="C:\Users\JessicaS\AppData\Local\Microsoft\Windows\Temporary Internet Files\Content.IE5\4NM45IZG\MC900441517[1].wmf"/>
              <p:cNvPicPr>
                <a:picLocks noChangeAspect="1" noChangeArrowheads="1"/>
              </p:cNvPicPr>
              <p:nvPr/>
            </p:nvPicPr>
            <p:blipFill rotWithShape="1">
              <a:blip r:embed="rId4"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l="10000" t="26066" r="54200" b="24297"/>
              <a:stretch/>
            </p:blipFill>
            <p:spPr bwMode="auto">
              <a:xfrm>
                <a:off x="4800599" y="1734845"/>
                <a:ext cx="1407211" cy="932155"/>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6" name="Rounded Rectangle 35"/>
              <p:cNvSpPr/>
              <p:nvPr/>
            </p:nvSpPr>
            <p:spPr>
              <a:xfrm>
                <a:off x="5593556" y="2400300"/>
                <a:ext cx="304800" cy="4738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ectangle 36"/>
              <p:cNvSpPr/>
              <p:nvPr/>
            </p:nvSpPr>
            <p:spPr>
              <a:xfrm>
                <a:off x="5988628" y="2097881"/>
                <a:ext cx="228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ectangle 37"/>
              <p:cNvSpPr/>
              <p:nvPr/>
            </p:nvSpPr>
            <p:spPr>
              <a:xfrm>
                <a:off x="5275605" y="2400300"/>
                <a:ext cx="2286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Rectangle 38"/>
              <p:cNvSpPr/>
              <p:nvPr/>
            </p:nvSpPr>
            <p:spPr>
              <a:xfrm>
                <a:off x="4843462" y="2624114"/>
                <a:ext cx="228600" cy="11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9" name="Group 28"/>
            <p:cNvGrpSpPr/>
            <p:nvPr/>
          </p:nvGrpSpPr>
          <p:grpSpPr>
            <a:xfrm>
              <a:off x="4191000" y="4185567"/>
              <a:ext cx="1981200" cy="685800"/>
              <a:chOff x="1295400" y="2743200"/>
              <a:chExt cx="1981200" cy="685800"/>
            </a:xfrm>
          </p:grpSpPr>
          <p:sp>
            <p:nvSpPr>
              <p:cNvPr id="30" name="Rectangle 29"/>
              <p:cNvSpPr/>
              <p:nvPr/>
            </p:nvSpPr>
            <p:spPr>
              <a:xfrm>
                <a:off x="1524000" y="3276600"/>
                <a:ext cx="228600"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Rectangle 30"/>
              <p:cNvSpPr/>
              <p:nvPr/>
            </p:nvSpPr>
            <p:spPr>
              <a:xfrm>
                <a:off x="1943100" y="3124200"/>
                <a:ext cx="228600" cy="30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p:cNvSpPr/>
              <p:nvPr/>
            </p:nvSpPr>
            <p:spPr>
              <a:xfrm>
                <a:off x="2362200" y="3007519"/>
                <a:ext cx="224207" cy="421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2"/>
              <p:cNvSpPr/>
              <p:nvPr/>
            </p:nvSpPr>
            <p:spPr>
              <a:xfrm>
                <a:off x="2819400" y="2743200"/>
                <a:ext cx="228600" cy="684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4" name="Straight Connector 33"/>
              <p:cNvCxnSpPr/>
              <p:nvPr/>
            </p:nvCxnSpPr>
            <p:spPr>
              <a:xfrm>
                <a:off x="1295400" y="3429000"/>
                <a:ext cx="19812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3" name="Picture 2" descr="C:\Users\jessicas\AppData\Local\Microsoft\Windows\Temporary Internet Files\Content.IE5\AY8G6ZWM\MC900384170[1].wmf"/>
          <p:cNvPicPr>
            <a:picLocks noChangeAspect="1" noChangeArrowheads="1"/>
          </p:cNvPicPr>
          <p:nvPr/>
        </p:nvPicPr>
        <p:blipFill rotWithShape="1">
          <a:blip r:embed="rId5" cstate="print">
            <a:clrChange>
              <a:clrFrom>
                <a:srgbClr val="000000"/>
              </a:clrFrom>
              <a:clrTo>
                <a:srgbClr val="000000">
                  <a:alpha val="0"/>
                </a:srgbClr>
              </a:clrTo>
            </a:clrChange>
            <a:duotone>
              <a:prstClr val="black"/>
              <a:srgbClr val="92D050">
                <a:tint val="45000"/>
                <a:satMod val="400000"/>
              </a:srgbClr>
            </a:duotone>
            <a:extLst>
              <a:ext uri="{28A0092B-C50C-407E-A947-70E740481C1C}">
                <a14:useLocalDpi xmlns:a14="http://schemas.microsoft.com/office/drawing/2010/main" val="0"/>
              </a:ext>
            </a:extLst>
          </a:blip>
          <a:srcRect b="14806"/>
          <a:stretch/>
        </p:blipFill>
        <p:spPr bwMode="auto">
          <a:xfrm>
            <a:off x="1827211" y="2506131"/>
            <a:ext cx="1066800" cy="1496674"/>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2" descr="C:\Users\jessicas\AppData\Local\Microsoft\Windows\Temporary Internet Files\Content.IE5\AY8G6ZWM\MC900384170[1].wmf"/>
          <p:cNvPicPr>
            <a:picLocks noChangeAspect="1" noChangeArrowheads="1"/>
          </p:cNvPicPr>
          <p:nvPr/>
        </p:nvPicPr>
        <p:blipFill rotWithShape="1">
          <a:blip r:embed="rId5" cstate="print">
            <a:duotone>
              <a:prstClr val="black"/>
              <a:srgbClr val="92D050">
                <a:tint val="45000"/>
                <a:satMod val="400000"/>
              </a:srgbClr>
            </a:duotone>
            <a:extLst>
              <a:ext uri="{28A0092B-C50C-407E-A947-70E740481C1C}">
                <a14:useLocalDpi xmlns:a14="http://schemas.microsoft.com/office/drawing/2010/main" val="0"/>
              </a:ext>
            </a:extLst>
          </a:blip>
          <a:srcRect b="12136"/>
          <a:stretch/>
        </p:blipFill>
        <p:spPr bwMode="auto">
          <a:xfrm>
            <a:off x="3351214" y="3304244"/>
            <a:ext cx="479657" cy="606741"/>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 Box 3"/>
          <p:cNvSpPr txBox="1">
            <a:spLocks noChangeArrowheads="1"/>
          </p:cNvSpPr>
          <p:nvPr/>
        </p:nvSpPr>
        <p:spPr bwMode="auto">
          <a:xfrm>
            <a:off x="1670386" y="4133828"/>
            <a:ext cx="2160484" cy="738664"/>
          </a:xfrm>
          <a:prstGeom prst="rect">
            <a:avLst/>
          </a:prstGeom>
          <a:noFill/>
          <a:ln w="9525">
            <a:noFill/>
            <a:miter lim="800000"/>
            <a:headEnd/>
            <a:tailEnd/>
          </a:ln>
        </p:spPr>
        <p:txBody>
          <a:bodyPr wrap="square">
            <a:spAutoFit/>
          </a:bodyPr>
          <a:lstStyle/>
          <a:p>
            <a:pPr algn="ctr" eaLnBrk="0" fontAlgn="base" hangingPunct="0">
              <a:spcAft>
                <a:spcPct val="0"/>
              </a:spcAft>
            </a:pPr>
            <a:r>
              <a:rPr lang="en-US" sz="2100" b="1" dirty="0">
                <a:ln w="0">
                  <a:noFill/>
                  <a:prstDash val="solid"/>
                </a:ln>
                <a:solidFill>
                  <a:srgbClr val="133559"/>
                </a:solidFill>
                <a:effectLst>
                  <a:outerShdw blurRad="50800" dist="38100" dir="2700000" algn="tl" rotWithShape="0">
                    <a:prstClr val="black">
                      <a:alpha val="40000"/>
                    </a:prstClr>
                  </a:outerShdw>
                </a:effectLst>
                <a:cs typeface="Arial" pitchFamily="34" charset="0"/>
              </a:rPr>
              <a:t>Federal + State Funds</a:t>
            </a:r>
          </a:p>
        </p:txBody>
      </p:sp>
      <p:sp>
        <p:nvSpPr>
          <p:cNvPr id="52" name="Right Arrow 51"/>
          <p:cNvSpPr/>
          <p:nvPr/>
        </p:nvSpPr>
        <p:spPr>
          <a:xfrm>
            <a:off x="4113213" y="2795685"/>
            <a:ext cx="912100" cy="1821034"/>
          </a:xfrm>
          <a:prstGeom prst="rightArrow">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2894013" y="3424537"/>
            <a:ext cx="457201" cy="461665"/>
          </a:xfrm>
          <a:prstGeom prst="rect">
            <a:avLst/>
          </a:prstGeom>
          <a:noFill/>
        </p:spPr>
        <p:txBody>
          <a:bodyPr wrap="square" rtlCol="0">
            <a:spAutoFit/>
          </a:bodyPr>
          <a:lstStyle/>
          <a:p>
            <a:pPr algn="ctr"/>
            <a:r>
              <a:rPr lang="en-US" sz="2400" b="1" dirty="0">
                <a:solidFill>
                  <a:srgbClr val="133559"/>
                </a:solidFill>
                <a:effectLst>
                  <a:outerShdw blurRad="38100" dist="38100" dir="2700000" algn="tl">
                    <a:srgbClr val="000000">
                      <a:alpha val="43137"/>
                    </a:srgbClr>
                  </a:outerShdw>
                </a:effectLst>
                <a:cs typeface="Meta Offc Pro"/>
              </a:rPr>
              <a:t>+</a:t>
            </a:r>
          </a:p>
        </p:txBody>
      </p:sp>
      <p:sp>
        <p:nvSpPr>
          <p:cNvPr id="40" name="Text Box 6"/>
          <p:cNvSpPr txBox="1">
            <a:spLocks noChangeArrowheads="1"/>
          </p:cNvSpPr>
          <p:nvPr/>
        </p:nvSpPr>
        <p:spPr bwMode="auto">
          <a:xfrm>
            <a:off x="7183688" y="5148506"/>
            <a:ext cx="3334768" cy="1077218"/>
          </a:xfrm>
          <a:prstGeom prst="rect">
            <a:avLst/>
          </a:prstGeom>
          <a:noFill/>
          <a:ln w="9525">
            <a:noFill/>
            <a:miter lim="800000"/>
            <a:headEnd/>
            <a:tailEnd/>
          </a:ln>
        </p:spPr>
        <p:txBody>
          <a:bodyPr wrap="square">
            <a:spAutoFit/>
          </a:bodyPr>
          <a:lstStyle/>
          <a:p>
            <a:pPr eaLnBrk="0" fontAlgn="base" hangingPunct="0">
              <a:spcAft>
                <a:spcPct val="0"/>
              </a:spcAft>
            </a:pPr>
            <a:r>
              <a:rPr lang="en-US" sz="1600" b="1" dirty="0">
                <a:solidFill>
                  <a:srgbClr val="000000"/>
                </a:solidFill>
                <a:cs typeface="Arial" pitchFamily="34" charset="0"/>
              </a:rPr>
              <a:t>↑ General fund revenue and GDP</a:t>
            </a:r>
          </a:p>
          <a:p>
            <a:pPr eaLnBrk="0" fontAlgn="base" hangingPunct="0">
              <a:spcAft>
                <a:spcPct val="0"/>
              </a:spcAft>
            </a:pPr>
            <a:r>
              <a:rPr lang="en-US" sz="1600" b="1" dirty="0">
                <a:solidFill>
                  <a:srgbClr val="000000"/>
                </a:solidFill>
                <a:cs typeface="Arial" pitchFamily="34" charset="0"/>
              </a:rPr>
              <a:t>↑  or neutral effects on employment</a:t>
            </a:r>
          </a:p>
        </p:txBody>
      </p:sp>
      <p:grpSp>
        <p:nvGrpSpPr>
          <p:cNvPr id="5" name="Group 4"/>
          <p:cNvGrpSpPr/>
          <p:nvPr/>
        </p:nvGrpSpPr>
        <p:grpSpPr>
          <a:xfrm>
            <a:off x="5233302" y="1413795"/>
            <a:ext cx="1464791" cy="842891"/>
            <a:chOff x="4021610" y="1519309"/>
            <a:chExt cx="1464790" cy="842891"/>
          </a:xfrm>
        </p:grpSpPr>
        <p:grpSp>
          <p:nvGrpSpPr>
            <p:cNvPr id="42" name="Group 41"/>
            <p:cNvGrpSpPr/>
            <p:nvPr/>
          </p:nvGrpSpPr>
          <p:grpSpPr>
            <a:xfrm>
              <a:off x="4380323" y="1519309"/>
              <a:ext cx="375959" cy="842891"/>
              <a:chOff x="3654352" y="2923878"/>
              <a:chExt cx="890968" cy="1986999"/>
            </a:xfrm>
            <a:solidFill>
              <a:schemeClr val="accent2"/>
            </a:solidFill>
          </p:grpSpPr>
          <p:sp>
            <p:nvSpPr>
              <p:cNvPr id="57" name="Oval 56"/>
              <p:cNvSpPr/>
              <p:nvPr/>
            </p:nvSpPr>
            <p:spPr>
              <a:xfrm>
                <a:off x="3939816" y="2923878"/>
                <a:ext cx="320040" cy="32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58" name="Rounded Rectangle 57"/>
              <p:cNvSpPr/>
              <p:nvPr/>
            </p:nvSpPr>
            <p:spPr>
              <a:xfrm>
                <a:off x="3899017" y="3975391"/>
                <a:ext cx="182880" cy="9354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59" name="Rounded Rectangle 58"/>
              <p:cNvSpPr/>
              <p:nvPr/>
            </p:nvSpPr>
            <p:spPr>
              <a:xfrm>
                <a:off x="4118571" y="3975391"/>
                <a:ext cx="182880" cy="9354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0" name="Rounded Rectangle 59"/>
              <p:cNvSpPr/>
              <p:nvPr/>
            </p:nvSpPr>
            <p:spPr>
              <a:xfrm>
                <a:off x="3898619" y="3475015"/>
                <a:ext cx="402434" cy="7309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1" name="Round Same Side Corner Rectangle 60"/>
              <p:cNvSpPr/>
              <p:nvPr/>
            </p:nvSpPr>
            <p:spPr>
              <a:xfrm>
                <a:off x="3781109" y="3303697"/>
                <a:ext cx="637454" cy="256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nvGrpSpPr>
              <p:cNvPr id="62" name="Group 61"/>
              <p:cNvGrpSpPr/>
              <p:nvPr/>
            </p:nvGrpSpPr>
            <p:grpSpPr>
              <a:xfrm>
                <a:off x="3654352" y="3333672"/>
                <a:ext cx="890968" cy="712284"/>
                <a:chOff x="3654352" y="3350339"/>
                <a:chExt cx="890968" cy="712284"/>
              </a:xfrm>
              <a:grpFill/>
            </p:grpSpPr>
            <p:sp>
              <p:nvSpPr>
                <p:cNvPr id="63" name="Rounded Rectangle 62"/>
                <p:cNvSpPr/>
                <p:nvPr/>
              </p:nvSpPr>
              <p:spPr>
                <a:xfrm rot="17700000" flipH="1">
                  <a:off x="3380506" y="3624185"/>
                  <a:ext cx="712284" cy="1645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4" name="Rounded Rectangle 63"/>
                <p:cNvSpPr/>
                <p:nvPr/>
              </p:nvSpPr>
              <p:spPr>
                <a:xfrm rot="3900000">
                  <a:off x="4106882" y="3624185"/>
                  <a:ext cx="712284" cy="1645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grpSp>
        <p:grpSp>
          <p:nvGrpSpPr>
            <p:cNvPr id="44" name="Group 43"/>
            <p:cNvGrpSpPr/>
            <p:nvPr/>
          </p:nvGrpSpPr>
          <p:grpSpPr>
            <a:xfrm>
              <a:off x="4802666" y="1526210"/>
              <a:ext cx="334616" cy="835990"/>
              <a:chOff x="5287084" y="2926861"/>
              <a:chExt cx="792991" cy="1970728"/>
            </a:xfrm>
            <a:solidFill>
              <a:schemeClr val="accent2"/>
            </a:solidFill>
          </p:grpSpPr>
          <p:sp>
            <p:nvSpPr>
              <p:cNvPr id="45" name="Oval 44"/>
              <p:cNvSpPr/>
              <p:nvPr/>
            </p:nvSpPr>
            <p:spPr>
              <a:xfrm>
                <a:off x="5523559" y="2926861"/>
                <a:ext cx="320040" cy="32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nvGrpSpPr>
              <p:cNvPr id="46" name="Group 45"/>
              <p:cNvGrpSpPr/>
              <p:nvPr/>
            </p:nvGrpSpPr>
            <p:grpSpPr>
              <a:xfrm>
                <a:off x="5508901" y="4114392"/>
                <a:ext cx="349356" cy="783197"/>
                <a:chOff x="5351796" y="5908768"/>
                <a:chExt cx="349356" cy="783197"/>
              </a:xfrm>
              <a:grpFill/>
            </p:grpSpPr>
            <p:sp>
              <p:nvSpPr>
                <p:cNvPr id="55" name="Rounded Rectangle 54"/>
                <p:cNvSpPr/>
                <p:nvPr/>
              </p:nvSpPr>
              <p:spPr>
                <a:xfrm>
                  <a:off x="5351796" y="5908768"/>
                  <a:ext cx="146304" cy="7831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56" name="Rounded Rectangle 55"/>
                <p:cNvSpPr/>
                <p:nvPr/>
              </p:nvSpPr>
              <p:spPr>
                <a:xfrm>
                  <a:off x="5554848" y="5908768"/>
                  <a:ext cx="146304" cy="7831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sp>
            <p:nvSpPr>
              <p:cNvPr id="47" name="Trapezoid 46"/>
              <p:cNvSpPr/>
              <p:nvPr/>
            </p:nvSpPr>
            <p:spPr>
              <a:xfrm>
                <a:off x="5340195" y="3459869"/>
                <a:ext cx="686768" cy="884395"/>
              </a:xfrm>
              <a:prstGeom prst="trapezoid">
                <a:avLst>
                  <a:gd name="adj" fmla="val 253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9" name="Rounded Rectangle 48"/>
              <p:cNvSpPr/>
              <p:nvPr/>
            </p:nvSpPr>
            <p:spPr>
              <a:xfrm>
                <a:off x="5427132" y="3342174"/>
                <a:ext cx="512895" cy="21755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nvGrpSpPr>
              <p:cNvPr id="51" name="Group 50"/>
              <p:cNvGrpSpPr/>
              <p:nvPr/>
            </p:nvGrpSpPr>
            <p:grpSpPr>
              <a:xfrm>
                <a:off x="5287084" y="3357795"/>
                <a:ext cx="792991" cy="712285"/>
                <a:chOff x="5287084" y="3357795"/>
                <a:chExt cx="792991" cy="712285"/>
              </a:xfrm>
              <a:grpFill/>
            </p:grpSpPr>
            <p:sp>
              <p:nvSpPr>
                <p:cNvPr id="53" name="Rounded Rectangle 52"/>
                <p:cNvSpPr/>
                <p:nvPr/>
              </p:nvSpPr>
              <p:spPr>
                <a:xfrm rot="17700000" flipH="1">
                  <a:off x="4994949" y="3649930"/>
                  <a:ext cx="712285" cy="1280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54" name="Rounded Rectangle 53"/>
                <p:cNvSpPr/>
                <p:nvPr/>
              </p:nvSpPr>
              <p:spPr>
                <a:xfrm rot="3900000">
                  <a:off x="5659924" y="3649930"/>
                  <a:ext cx="712285" cy="1280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grpSp>
        <p:grpSp>
          <p:nvGrpSpPr>
            <p:cNvPr id="65" name="Group 64"/>
            <p:cNvGrpSpPr/>
            <p:nvPr/>
          </p:nvGrpSpPr>
          <p:grpSpPr>
            <a:xfrm>
              <a:off x="5206528" y="1748531"/>
              <a:ext cx="279872" cy="613669"/>
              <a:chOff x="3654352" y="2923878"/>
              <a:chExt cx="890968" cy="1986999"/>
            </a:xfrm>
            <a:solidFill>
              <a:schemeClr val="accent2"/>
            </a:solidFill>
          </p:grpSpPr>
          <p:sp>
            <p:nvSpPr>
              <p:cNvPr id="66" name="Oval 65"/>
              <p:cNvSpPr/>
              <p:nvPr/>
            </p:nvSpPr>
            <p:spPr>
              <a:xfrm>
                <a:off x="3939816" y="2923878"/>
                <a:ext cx="320040" cy="32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7" name="Rounded Rectangle 66"/>
              <p:cNvSpPr/>
              <p:nvPr/>
            </p:nvSpPr>
            <p:spPr>
              <a:xfrm>
                <a:off x="3899017" y="3975391"/>
                <a:ext cx="182880" cy="9354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8" name="Rounded Rectangle 67"/>
              <p:cNvSpPr/>
              <p:nvPr/>
            </p:nvSpPr>
            <p:spPr>
              <a:xfrm>
                <a:off x="4118571" y="3975391"/>
                <a:ext cx="182880" cy="9354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9" name="Rounded Rectangle 68"/>
              <p:cNvSpPr/>
              <p:nvPr/>
            </p:nvSpPr>
            <p:spPr>
              <a:xfrm>
                <a:off x="3898619" y="3475015"/>
                <a:ext cx="402434" cy="7309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0" name="Round Same Side Corner Rectangle 69"/>
              <p:cNvSpPr/>
              <p:nvPr/>
            </p:nvSpPr>
            <p:spPr>
              <a:xfrm>
                <a:off x="3781109" y="3303697"/>
                <a:ext cx="637454" cy="256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nvGrpSpPr>
              <p:cNvPr id="71" name="Group 70"/>
              <p:cNvGrpSpPr/>
              <p:nvPr/>
            </p:nvGrpSpPr>
            <p:grpSpPr>
              <a:xfrm>
                <a:off x="3654352" y="3333672"/>
                <a:ext cx="890968" cy="712284"/>
                <a:chOff x="3654352" y="3350339"/>
                <a:chExt cx="890968" cy="712284"/>
              </a:xfrm>
              <a:grpFill/>
            </p:grpSpPr>
            <p:sp>
              <p:nvSpPr>
                <p:cNvPr id="72" name="Rounded Rectangle 71"/>
                <p:cNvSpPr/>
                <p:nvPr/>
              </p:nvSpPr>
              <p:spPr>
                <a:xfrm rot="17700000" flipH="1">
                  <a:off x="3380506" y="3624185"/>
                  <a:ext cx="712284" cy="1645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3" name="Rounded Rectangle 72"/>
                <p:cNvSpPr/>
                <p:nvPr/>
              </p:nvSpPr>
              <p:spPr>
                <a:xfrm rot="3900000">
                  <a:off x="4106882" y="3624185"/>
                  <a:ext cx="712284" cy="1645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grpSp>
        <p:grpSp>
          <p:nvGrpSpPr>
            <p:cNvPr id="74" name="Group 73"/>
            <p:cNvGrpSpPr/>
            <p:nvPr/>
          </p:nvGrpSpPr>
          <p:grpSpPr>
            <a:xfrm>
              <a:off x="4021610" y="1668976"/>
              <a:ext cx="277472" cy="693224"/>
              <a:chOff x="5287084" y="2926861"/>
              <a:chExt cx="792991" cy="1970728"/>
            </a:xfrm>
            <a:solidFill>
              <a:schemeClr val="accent2"/>
            </a:solidFill>
          </p:grpSpPr>
          <p:sp>
            <p:nvSpPr>
              <p:cNvPr id="75" name="Oval 74"/>
              <p:cNvSpPr/>
              <p:nvPr/>
            </p:nvSpPr>
            <p:spPr>
              <a:xfrm>
                <a:off x="5523559" y="2926861"/>
                <a:ext cx="320040" cy="32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nvGrpSpPr>
              <p:cNvPr id="76" name="Group 75"/>
              <p:cNvGrpSpPr/>
              <p:nvPr/>
            </p:nvGrpSpPr>
            <p:grpSpPr>
              <a:xfrm>
                <a:off x="5508901" y="4114392"/>
                <a:ext cx="349356" cy="783197"/>
                <a:chOff x="5351796" y="5908768"/>
                <a:chExt cx="349356" cy="783197"/>
              </a:xfrm>
              <a:grpFill/>
            </p:grpSpPr>
            <p:sp>
              <p:nvSpPr>
                <p:cNvPr id="82" name="Rounded Rectangle 81"/>
                <p:cNvSpPr/>
                <p:nvPr/>
              </p:nvSpPr>
              <p:spPr>
                <a:xfrm>
                  <a:off x="5351796" y="5908768"/>
                  <a:ext cx="146304" cy="7831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83" name="Rounded Rectangle 82"/>
                <p:cNvSpPr/>
                <p:nvPr/>
              </p:nvSpPr>
              <p:spPr>
                <a:xfrm>
                  <a:off x="5554848" y="5908768"/>
                  <a:ext cx="146304" cy="7831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sp>
            <p:nvSpPr>
              <p:cNvPr id="77" name="Trapezoid 76"/>
              <p:cNvSpPr/>
              <p:nvPr/>
            </p:nvSpPr>
            <p:spPr>
              <a:xfrm>
                <a:off x="5340195" y="3459869"/>
                <a:ext cx="686768" cy="884395"/>
              </a:xfrm>
              <a:prstGeom prst="trapezoid">
                <a:avLst>
                  <a:gd name="adj" fmla="val 253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8" name="Rounded Rectangle 77"/>
              <p:cNvSpPr/>
              <p:nvPr/>
            </p:nvSpPr>
            <p:spPr>
              <a:xfrm>
                <a:off x="5427132" y="3342174"/>
                <a:ext cx="512895" cy="21755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nvGrpSpPr>
              <p:cNvPr id="79" name="Group 78"/>
              <p:cNvGrpSpPr/>
              <p:nvPr/>
            </p:nvGrpSpPr>
            <p:grpSpPr>
              <a:xfrm>
                <a:off x="5287084" y="3357795"/>
                <a:ext cx="792991" cy="712285"/>
                <a:chOff x="5287084" y="3357795"/>
                <a:chExt cx="792991" cy="712285"/>
              </a:xfrm>
              <a:grpFill/>
            </p:grpSpPr>
            <p:sp>
              <p:nvSpPr>
                <p:cNvPr id="80" name="Rounded Rectangle 79"/>
                <p:cNvSpPr/>
                <p:nvPr/>
              </p:nvSpPr>
              <p:spPr>
                <a:xfrm rot="17700000" flipH="1">
                  <a:off x="4994949" y="3649930"/>
                  <a:ext cx="712285" cy="1280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81" name="Rounded Rectangle 80"/>
                <p:cNvSpPr/>
                <p:nvPr/>
              </p:nvSpPr>
              <p:spPr>
                <a:xfrm rot="3900000">
                  <a:off x="5659924" y="3649930"/>
                  <a:ext cx="712285" cy="1280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grpSp>
      </p:grpSp>
      <p:sp>
        <p:nvSpPr>
          <p:cNvPr id="84" name="Text Box 6"/>
          <p:cNvSpPr txBox="1">
            <a:spLocks noChangeArrowheads="1"/>
          </p:cNvSpPr>
          <p:nvPr/>
        </p:nvSpPr>
        <p:spPr bwMode="auto">
          <a:xfrm>
            <a:off x="7054797" y="2812892"/>
            <a:ext cx="3492619" cy="584775"/>
          </a:xfrm>
          <a:prstGeom prst="rect">
            <a:avLst/>
          </a:prstGeom>
          <a:noFill/>
          <a:ln w="9525">
            <a:noFill/>
            <a:miter lim="800000"/>
            <a:headEnd/>
            <a:tailEnd/>
          </a:ln>
        </p:spPr>
        <p:txBody>
          <a:bodyPr wrap="square">
            <a:spAutoFit/>
          </a:bodyPr>
          <a:lstStyle/>
          <a:p>
            <a:pPr eaLnBrk="0" fontAlgn="base" hangingPunct="0">
              <a:spcAft>
                <a:spcPct val="0"/>
              </a:spcAft>
            </a:pPr>
            <a:r>
              <a:rPr lang="en-US" sz="1600" b="1" dirty="0">
                <a:solidFill>
                  <a:srgbClr val="000000"/>
                </a:solidFill>
                <a:cs typeface="Arial" pitchFamily="34" charset="0"/>
              </a:rPr>
              <a:t>↑ Affordability and Financial Security</a:t>
            </a:r>
          </a:p>
        </p:txBody>
      </p:sp>
      <p:sp>
        <p:nvSpPr>
          <p:cNvPr id="85" name="Text Placeholder 5"/>
          <p:cNvSpPr txBox="1">
            <a:spLocks/>
          </p:cNvSpPr>
          <p:nvPr/>
        </p:nvSpPr>
        <p:spPr>
          <a:xfrm>
            <a:off x="66475" y="6123198"/>
            <a:ext cx="8372669" cy="640080"/>
          </a:xfrm>
          <a:prstGeom prst="rect">
            <a:avLst/>
          </a:prstGeom>
        </p:spPr>
        <p:txBody>
          <a:bodyPr anchor="b" anchorCtr="0"/>
          <a:lstStyle>
            <a:lvl1pPr marL="0" indent="0" algn="l" rtl="0" eaLnBrk="1" fontAlgn="base" hangingPunct="1">
              <a:spcBef>
                <a:spcPts val="0"/>
              </a:spcBef>
              <a:spcAft>
                <a:spcPct val="0"/>
              </a:spcAft>
              <a:buFont typeface="Arial" pitchFamily="34" charset="0"/>
              <a:buNone/>
              <a:defRPr sz="11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dirty="0"/>
              <a:t>SOURCE: M. Guth, R. Garfield, and R. Rudowitz, </a:t>
            </a:r>
            <a:r>
              <a:rPr lang="en-US" i="1" dirty="0"/>
              <a:t>The Effects of Medicaid Expansion under the ACA: Updated Findings from a Literature Review</a:t>
            </a:r>
            <a:r>
              <a:rPr lang="en-US" dirty="0"/>
              <a:t> (Washington, DC: Kaiser Family Foundation, March 17, 2020), </a:t>
            </a:r>
            <a:r>
              <a:rPr lang="en-US" dirty="0">
                <a:hlinkClick r:id="rId6"/>
              </a:rPr>
              <a:t>https://www.kff.org/medicaid/report/the-effects-of-medicaid-expansion-under-the-aca-updated-findings-from-a-literature-review/</a:t>
            </a:r>
            <a:endParaRPr lang="en-US" dirty="0"/>
          </a:p>
        </p:txBody>
      </p:sp>
      <p:pic>
        <p:nvPicPr>
          <p:cNvPr id="86" name="Picture 8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6937" y="2393468"/>
            <a:ext cx="836143" cy="1140195"/>
          </a:xfrm>
          <a:prstGeom prst="rect">
            <a:avLst/>
          </a:prstGeom>
        </p:spPr>
      </p:pic>
    </p:spTree>
    <p:extLst>
      <p:ext uri="{BB962C8B-B14F-4D97-AF65-F5344CB8AC3E}">
        <p14:creationId xmlns:p14="http://schemas.microsoft.com/office/powerpoint/2010/main" val="11844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614487" y="1371601"/>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1"/>
          </p:nvPr>
        </p:nvSpPr>
        <p:spPr>
          <a:xfrm>
            <a:off x="115643" y="6027812"/>
            <a:ext cx="8321040" cy="731837"/>
          </a:xfrm>
        </p:spPr>
        <p:txBody>
          <a:bodyPr>
            <a:noAutofit/>
          </a:bodyPr>
          <a:lstStyle/>
          <a:p>
            <a:endParaRPr lang="en-US" sz="1100" dirty="0"/>
          </a:p>
          <a:p>
            <a:br>
              <a:rPr lang="en-US" sz="1100" dirty="0"/>
            </a:br>
            <a:r>
              <a:rPr lang="en-US" sz="1100" dirty="0"/>
              <a:t>NOTE: Totals may not sum to 100% due to rounding.</a:t>
            </a:r>
          </a:p>
          <a:p>
            <a:r>
              <a:rPr lang="en-US" sz="1100" dirty="0"/>
              <a:t>SOURCE: KFF estimates based on analysis of data from the FFY2014 Medicaid Statistical Information System (MSIS) and CMS-64 reports. Because FFY2014 data was missing some or all quarters for some states, we adjusted the data using secondary data to represent a full fiscal year of enrollment.</a:t>
            </a:r>
          </a:p>
        </p:txBody>
      </p:sp>
      <p:sp>
        <p:nvSpPr>
          <p:cNvPr id="4" name="Title 3"/>
          <p:cNvSpPr>
            <a:spLocks noGrp="1"/>
          </p:cNvSpPr>
          <p:nvPr>
            <p:ph type="title"/>
          </p:nvPr>
        </p:nvSpPr>
        <p:spPr>
          <a:xfrm>
            <a:off x="461523" y="400052"/>
            <a:ext cx="11254348" cy="914400"/>
          </a:xfrm>
        </p:spPr>
        <p:txBody>
          <a:bodyPr/>
          <a:lstStyle/>
          <a:p>
            <a:r>
              <a:rPr lang="en-US" dirty="0"/>
              <a:t>Medicaid spending is mostly for the elderly and people with disabilities.</a:t>
            </a:r>
          </a:p>
        </p:txBody>
      </p:sp>
      <p:cxnSp>
        <p:nvCxnSpPr>
          <p:cNvPr id="7" name="Straight Connector 6"/>
          <p:cNvCxnSpPr/>
          <p:nvPr/>
        </p:nvCxnSpPr>
        <p:spPr>
          <a:xfrm>
            <a:off x="4787582" y="3674770"/>
            <a:ext cx="2602230" cy="906358"/>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99012" y="1512570"/>
            <a:ext cx="2590800"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96554" y="2047704"/>
            <a:ext cx="2593258" cy="985252"/>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87582" y="2400300"/>
            <a:ext cx="2602230" cy="1460748"/>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47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577" y="540326"/>
            <a:ext cx="10565477" cy="763386"/>
          </a:xfrm>
        </p:spPr>
        <p:txBody>
          <a:bodyPr/>
          <a:lstStyle/>
          <a:p>
            <a:r>
              <a:rPr lang="en-US" sz="2800" dirty="0"/>
              <a:t>Medicaid is a budget item and a revenue item in state budgets.</a:t>
            </a:r>
          </a:p>
        </p:txBody>
      </p:sp>
      <p:sp>
        <p:nvSpPr>
          <p:cNvPr id="4" name="Text Placeholder 3"/>
          <p:cNvSpPr>
            <a:spLocks noGrp="1"/>
          </p:cNvSpPr>
          <p:nvPr>
            <p:ph type="body" sz="quarter" idx="11"/>
          </p:nvPr>
        </p:nvSpPr>
        <p:spPr>
          <a:xfrm>
            <a:off x="121888" y="6217920"/>
            <a:ext cx="10609843" cy="548640"/>
          </a:xfrm>
        </p:spPr>
        <p:txBody>
          <a:bodyPr/>
          <a:lstStyle/>
          <a:p>
            <a:r>
              <a:rPr lang="en-US" sz="1050" dirty="0"/>
              <a:t>SOURCE: Kaiser Family Foundation estimates based on the National Association of State Budget Officers (NASBO) 2019 State Expenditure Report: Fiscal Years 2017-2019 (data for Actual FY 2018).</a:t>
            </a:r>
          </a:p>
        </p:txBody>
      </p:sp>
      <p:graphicFrame>
        <p:nvGraphicFramePr>
          <p:cNvPr id="9" name="Content Placeholder 6"/>
          <p:cNvGraphicFramePr>
            <a:graphicFrameLocks noGrp="1"/>
          </p:cNvGraphicFramePr>
          <p:nvPr>
            <p:ph idx="1"/>
          </p:nvPr>
        </p:nvGraphicFramePr>
        <p:xfrm>
          <a:off x="1297968" y="1303712"/>
          <a:ext cx="895985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46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2737" y="1371603"/>
          <a:ext cx="11943357" cy="485602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1"/>
          </p:nvPr>
        </p:nvSpPr>
        <p:spPr>
          <a:xfrm>
            <a:off x="286007" y="6109492"/>
            <a:ext cx="10586363" cy="748507"/>
          </a:xfrm>
        </p:spPr>
        <p:txBody>
          <a:bodyPr/>
          <a:lstStyle/>
          <a:p>
            <a:r>
              <a:rPr lang="en-US" sz="1100" dirty="0"/>
              <a:t>NOTE: Spending growth percentages refer to state fiscal year (FY). </a:t>
            </a:r>
          </a:p>
          <a:p>
            <a:r>
              <a:rPr lang="en-US" sz="1100" dirty="0"/>
              <a:t>SOURCE: FY 2019-2020 spending data and FY 2020 enrollment data are derived from the KFF survey of Medicaid officials in 50 states and DC conducted by Health Management Associates, October 2019; historic data from various sources including:  Medicaid Enrollment June 2013 Data Snapshot, KCMU, January 2014. FY 2014-2018 are based on KFF analysis of CMS, Medicaid &amp; CHIP Monthly Applications, Eligibility Determinations, and Enrollment Reports and from KFF Analysis of CMS Form 64 Data. </a:t>
            </a:r>
          </a:p>
        </p:txBody>
      </p:sp>
      <p:sp>
        <p:nvSpPr>
          <p:cNvPr id="4" name="Title 3"/>
          <p:cNvSpPr>
            <a:spLocks noGrp="1"/>
          </p:cNvSpPr>
          <p:nvPr>
            <p:ph type="title"/>
          </p:nvPr>
        </p:nvSpPr>
        <p:spPr>
          <a:xfrm>
            <a:off x="316982" y="457202"/>
            <a:ext cx="11749111" cy="914400"/>
          </a:xfrm>
        </p:spPr>
        <p:txBody>
          <a:bodyPr>
            <a:noAutofit/>
          </a:bodyPr>
          <a:lstStyle/>
          <a:p>
            <a:r>
              <a:rPr lang="en-US" sz="2800" dirty="0">
                <a:solidFill>
                  <a:schemeClr val="tx1"/>
                </a:solidFill>
              </a:rPr>
              <a:t>Medicaid spending and enrollment increases during economic downturns.  </a:t>
            </a:r>
          </a:p>
        </p:txBody>
      </p:sp>
    </p:spTree>
    <p:extLst>
      <p:ext uri="{BB962C8B-B14F-4D97-AF65-F5344CB8AC3E}">
        <p14:creationId xmlns:p14="http://schemas.microsoft.com/office/powerpoint/2010/main" val="141857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1" y="1038095"/>
            <a:ext cx="11269371" cy="5329026"/>
          </a:xfrm>
        </p:spPr>
        <p:txBody>
          <a:bodyPr>
            <a:noAutofit/>
          </a:bodyPr>
          <a:lstStyle/>
          <a:p>
            <a:r>
              <a:rPr lang="en-US" sz="2000" b="1" dirty="0"/>
              <a:t>Enrollment:  </a:t>
            </a:r>
            <a:r>
              <a:rPr lang="en-US" sz="2000" dirty="0"/>
              <a:t>Expected increase in total spending and enrollment due to job and income loss. </a:t>
            </a:r>
          </a:p>
          <a:p>
            <a:pPr lvl="1"/>
            <a:r>
              <a:rPr lang="en-US" dirty="0"/>
              <a:t>More people will be eligible for coverage in expansion states but likely more uninsured particularly in non-expansion states</a:t>
            </a:r>
          </a:p>
          <a:p>
            <a:pPr lvl="1"/>
            <a:r>
              <a:rPr lang="en-US" dirty="0"/>
              <a:t>Unlike other health coverage, there are no open enrollment periods</a:t>
            </a:r>
            <a:br>
              <a:rPr lang="en-US" dirty="0"/>
            </a:br>
            <a:endParaRPr lang="en-US" dirty="0"/>
          </a:p>
          <a:p>
            <a:r>
              <a:rPr lang="en-US" sz="2000" b="1" dirty="0"/>
              <a:t>Spending:  </a:t>
            </a:r>
            <a:r>
              <a:rPr lang="en-US" sz="2000" dirty="0"/>
              <a:t>State costs for Medicaid are expected to go up as Medicaid enrollment goes up; at the same time revenues are expected to decline.</a:t>
            </a:r>
          </a:p>
          <a:p>
            <a:pPr lvl="1"/>
            <a:r>
              <a:rPr lang="en-US" dirty="0"/>
              <a:t>Medicaid FMAP serves as automatic adjuster – as costs go up, so do federal matching funds</a:t>
            </a:r>
          </a:p>
          <a:p>
            <a:pPr lvl="1"/>
            <a:r>
              <a:rPr lang="en-US" dirty="0"/>
              <a:t>As more people enroll in the ACA Medicaid expansion, the federal match will continue to be 90% for those costs</a:t>
            </a:r>
          </a:p>
          <a:p>
            <a:pPr marL="560070" lvl="1" indent="0">
              <a:buNone/>
            </a:pPr>
            <a:endParaRPr lang="en-US" dirty="0"/>
          </a:p>
          <a:p>
            <a:r>
              <a:rPr lang="en-US" sz="2000" b="1" dirty="0"/>
              <a:t>Federal Legislation:  </a:t>
            </a:r>
            <a:r>
              <a:rPr lang="en-US" sz="2000" dirty="0"/>
              <a:t>Families First Coronavirus Response Act included a temporary increase in the regular Medicaid match rate of 6.2 percentage points (does not apply to expansion group)</a:t>
            </a:r>
          </a:p>
          <a:p>
            <a:pPr lvl="1"/>
            <a:r>
              <a:rPr lang="en-US" dirty="0"/>
              <a:t>Enrollment protections included in the law (MOE)</a:t>
            </a:r>
          </a:p>
          <a:p>
            <a:pPr lvl="1"/>
            <a:r>
              <a:rPr lang="en-US" dirty="0"/>
              <a:t>An increase in the FMAP has proven to be an efficient and effective way to get money to states</a:t>
            </a:r>
          </a:p>
        </p:txBody>
      </p:sp>
      <p:sp>
        <p:nvSpPr>
          <p:cNvPr id="4" name="Title 3"/>
          <p:cNvSpPr>
            <a:spLocks noGrp="1"/>
          </p:cNvSpPr>
          <p:nvPr>
            <p:ph type="title"/>
          </p:nvPr>
        </p:nvSpPr>
        <p:spPr>
          <a:xfrm>
            <a:off x="468314" y="393586"/>
            <a:ext cx="11264900" cy="860136"/>
          </a:xfrm>
        </p:spPr>
        <p:txBody>
          <a:bodyPr>
            <a:normAutofit/>
          </a:bodyPr>
          <a:lstStyle/>
          <a:p>
            <a:r>
              <a:rPr lang="en-US" dirty="0"/>
              <a:t>Implications of COVID-19 for Medicaid &amp; State Budgets</a:t>
            </a:r>
          </a:p>
        </p:txBody>
      </p:sp>
    </p:spTree>
    <p:extLst>
      <p:ext uri="{BB962C8B-B14F-4D97-AF65-F5344CB8AC3E}">
        <p14:creationId xmlns:p14="http://schemas.microsoft.com/office/powerpoint/2010/main" val="185481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66246" y="2066638"/>
          <a:ext cx="11266488" cy="348138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0"/>
          </p:nvPr>
        </p:nvSpPr>
        <p:spPr>
          <a:xfrm>
            <a:off x="54984" y="6142258"/>
            <a:ext cx="10295514" cy="686761"/>
          </a:xfrm>
        </p:spPr>
        <p:txBody>
          <a:bodyPr>
            <a:noAutofit/>
          </a:bodyPr>
          <a:lstStyle/>
          <a:p>
            <a:r>
              <a:rPr lang="en-US" sz="1050" dirty="0"/>
              <a:t>NOTES: </a:t>
            </a:r>
            <a:r>
              <a:rPr lang="en-US" sz="1050" i="1" dirty="0"/>
              <a:t>Spending and</a:t>
            </a:r>
            <a:r>
              <a:rPr lang="en-US" sz="1050" dirty="0"/>
              <a:t> </a:t>
            </a:r>
            <a:r>
              <a:rPr lang="en-US" sz="1050" i="1" dirty="0"/>
              <a:t>Enrollment:</a:t>
            </a:r>
            <a:r>
              <a:rPr lang="en-US" sz="1050" dirty="0"/>
              <a:t> FY 2020–States were asked about current projections relative to pre-pandemic projections. FY 2021–States were asked about FY 2021 growth projections relative to FY 2020. We do not show data for states with no projections available.  </a:t>
            </a:r>
            <a:br>
              <a:rPr lang="en-US" sz="1050" dirty="0"/>
            </a:br>
            <a:r>
              <a:rPr lang="en-US" sz="1050" dirty="0"/>
              <a:t>SOURCE: KFF survey of Medicaid officials in 50 states and DC conducted by Health Management Associates, April – May 2020. </a:t>
            </a:r>
          </a:p>
          <a:p>
            <a:endParaRPr lang="en-US" sz="1050" dirty="0">
              <a:solidFill>
                <a:srgbClr val="FF0000"/>
              </a:solidFill>
            </a:endParaRPr>
          </a:p>
        </p:txBody>
      </p:sp>
      <p:sp>
        <p:nvSpPr>
          <p:cNvPr id="4" name="Title 3"/>
          <p:cNvSpPr>
            <a:spLocks noGrp="1"/>
          </p:cNvSpPr>
          <p:nvPr>
            <p:ph type="title"/>
          </p:nvPr>
        </p:nvSpPr>
        <p:spPr>
          <a:xfrm>
            <a:off x="466246" y="476589"/>
            <a:ext cx="11264900" cy="861533"/>
          </a:xfrm>
        </p:spPr>
        <p:txBody>
          <a:bodyPr/>
          <a:lstStyle/>
          <a:p>
            <a:r>
              <a:rPr lang="en-US" dirty="0"/>
              <a:t>Medicaid enrollment and spending growth rate projections for FY 2020 and FY 2021 amid COVID-19 </a:t>
            </a:r>
          </a:p>
        </p:txBody>
      </p:sp>
      <p:sp>
        <p:nvSpPr>
          <p:cNvPr id="9" name="TextBox 8"/>
          <p:cNvSpPr txBox="1"/>
          <p:nvPr/>
        </p:nvSpPr>
        <p:spPr>
          <a:xfrm>
            <a:off x="970778" y="5596648"/>
            <a:ext cx="468222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Enrollment</a:t>
            </a:r>
          </a:p>
        </p:txBody>
      </p:sp>
      <p:sp>
        <p:nvSpPr>
          <p:cNvPr id="11" name="TextBox 10"/>
          <p:cNvSpPr txBox="1"/>
          <p:nvPr/>
        </p:nvSpPr>
        <p:spPr>
          <a:xfrm>
            <a:off x="6981341" y="5589388"/>
            <a:ext cx="389991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Spending</a:t>
            </a:r>
          </a:p>
        </p:txBody>
      </p:sp>
      <p:sp>
        <p:nvSpPr>
          <p:cNvPr id="2" name="TextBox 1"/>
          <p:cNvSpPr txBox="1"/>
          <p:nvPr/>
        </p:nvSpPr>
        <p:spPr>
          <a:xfrm>
            <a:off x="1659467" y="2666081"/>
            <a:ext cx="44873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a:ea typeface="+mn-ea"/>
                <a:cs typeface="+mn-cs"/>
              </a:rPr>
              <a:t>34</a:t>
            </a:r>
          </a:p>
        </p:txBody>
      </p:sp>
      <p:sp>
        <p:nvSpPr>
          <p:cNvPr id="10" name="TextBox 9"/>
          <p:cNvSpPr txBox="1"/>
          <p:nvPr/>
        </p:nvSpPr>
        <p:spPr>
          <a:xfrm>
            <a:off x="4470400" y="2739075"/>
            <a:ext cx="44873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a:ea typeface="+mn-ea"/>
                <a:cs typeface="+mn-cs"/>
              </a:rPr>
              <a:t>31</a:t>
            </a:r>
          </a:p>
        </p:txBody>
      </p:sp>
      <p:sp>
        <p:nvSpPr>
          <p:cNvPr id="12" name="TextBox 11"/>
          <p:cNvSpPr txBox="1"/>
          <p:nvPr/>
        </p:nvSpPr>
        <p:spPr>
          <a:xfrm>
            <a:off x="10126132" y="2870410"/>
            <a:ext cx="44873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a:ea typeface="+mn-ea"/>
                <a:cs typeface="+mn-cs"/>
              </a:rPr>
              <a:t>30</a:t>
            </a:r>
          </a:p>
        </p:txBody>
      </p:sp>
      <p:sp>
        <p:nvSpPr>
          <p:cNvPr id="13" name="TextBox 12"/>
          <p:cNvSpPr txBox="1"/>
          <p:nvPr/>
        </p:nvSpPr>
        <p:spPr>
          <a:xfrm>
            <a:off x="7281333" y="2705321"/>
            <a:ext cx="44873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a:ea typeface="+mn-ea"/>
                <a:cs typeface="+mn-cs"/>
              </a:rPr>
              <a:t>32</a:t>
            </a:r>
          </a:p>
        </p:txBody>
      </p:sp>
      <p:sp>
        <p:nvSpPr>
          <p:cNvPr id="6" name="TextBox 5"/>
          <p:cNvSpPr txBox="1"/>
          <p:nvPr/>
        </p:nvSpPr>
        <p:spPr>
          <a:xfrm>
            <a:off x="3236963" y="1682804"/>
            <a:ext cx="57234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Based on number of states with projections available</a:t>
            </a:r>
          </a:p>
        </p:txBody>
      </p:sp>
    </p:spTree>
    <p:extLst>
      <p:ext uri="{BB962C8B-B14F-4D97-AF65-F5344CB8AC3E}">
        <p14:creationId xmlns:p14="http://schemas.microsoft.com/office/powerpoint/2010/main" val="357435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63550" y="1733550"/>
          <a:ext cx="11269663"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0"/>
          </p:nvPr>
        </p:nvSpPr>
        <p:spPr/>
        <p:txBody>
          <a:bodyPr/>
          <a:lstStyle/>
          <a:p>
            <a:r>
              <a:rPr lang="en-US" dirty="0"/>
              <a:t>NOTE: May 2020 data are preliminary and subject to change.</a:t>
            </a:r>
          </a:p>
          <a:p>
            <a:r>
              <a:rPr lang="en-US" dirty="0"/>
              <a:t>SOURCE:  CMS, Medicaid &amp; CHIP: Monthly Application and Eligibility Reports, last updated August 20, 2020.</a:t>
            </a:r>
          </a:p>
        </p:txBody>
      </p:sp>
      <p:sp>
        <p:nvSpPr>
          <p:cNvPr id="4" name="Title 3"/>
          <p:cNvSpPr>
            <a:spLocks noGrp="1"/>
          </p:cNvSpPr>
          <p:nvPr>
            <p:ph type="title"/>
          </p:nvPr>
        </p:nvSpPr>
        <p:spPr>
          <a:xfrm>
            <a:off x="468315" y="587665"/>
            <a:ext cx="11264900" cy="1006664"/>
          </a:xfrm>
        </p:spPr>
        <p:txBody>
          <a:bodyPr/>
          <a:lstStyle/>
          <a:p>
            <a:r>
              <a:rPr lang="en-US" dirty="0"/>
              <a:t>After declines in enrollment before the pandemic, this trend began reversing in March.</a:t>
            </a:r>
          </a:p>
        </p:txBody>
      </p:sp>
    </p:spTree>
    <p:extLst>
      <p:ext uri="{BB962C8B-B14F-4D97-AF65-F5344CB8AC3E}">
        <p14:creationId xmlns:p14="http://schemas.microsoft.com/office/powerpoint/2010/main" val="339816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1271944" y="1569098"/>
          <a:ext cx="12767258" cy="464509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0"/>
          </p:nvPr>
        </p:nvSpPr>
        <p:spPr>
          <a:xfrm>
            <a:off x="141741" y="6090829"/>
            <a:ext cx="10240087" cy="686761"/>
          </a:xfrm>
        </p:spPr>
        <p:txBody>
          <a:bodyPr/>
          <a:lstStyle/>
          <a:p>
            <a:r>
              <a:rPr lang="en-US" dirty="0"/>
              <a:t>Notes: Medicaid eligible includes people eligible for other public coverage, such as CHIP. Totals may not sum due to rounding. </a:t>
            </a:r>
          </a:p>
          <a:p>
            <a:r>
              <a:rPr lang="en-US" dirty="0"/>
              <a:t>Source: KFF. Job Losses occurred March 1</a:t>
            </a:r>
            <a:r>
              <a:rPr lang="en-US" baseline="30000" dirty="0"/>
              <a:t>st</a:t>
            </a:r>
            <a:r>
              <a:rPr lang="en-US" dirty="0"/>
              <a:t> through May 2</a:t>
            </a:r>
            <a:r>
              <a:rPr lang="en-US" baseline="30000" dirty="0"/>
              <a:t>nd</a:t>
            </a:r>
            <a:r>
              <a:rPr lang="en-US" dirty="0"/>
              <a:t>, 2020. See Methods for more details. </a:t>
            </a:r>
          </a:p>
        </p:txBody>
      </p:sp>
      <p:sp>
        <p:nvSpPr>
          <p:cNvPr id="6" name="Title 5"/>
          <p:cNvSpPr>
            <a:spLocks noGrp="1"/>
          </p:cNvSpPr>
          <p:nvPr>
            <p:ph type="title"/>
          </p:nvPr>
        </p:nvSpPr>
        <p:spPr>
          <a:xfrm>
            <a:off x="448162" y="475698"/>
            <a:ext cx="11264900" cy="860136"/>
          </a:xfrm>
        </p:spPr>
        <p:txBody>
          <a:bodyPr/>
          <a:lstStyle/>
          <a:p>
            <a:r>
              <a:rPr lang="en-US" dirty="0"/>
              <a:t>16.8 million could become eligible for Medicaid due to loss of employer sponsored coverage by January 2021.  </a:t>
            </a:r>
          </a:p>
        </p:txBody>
      </p:sp>
      <p:sp>
        <p:nvSpPr>
          <p:cNvPr id="12" name="TextBox 11"/>
          <p:cNvSpPr txBox="1"/>
          <p:nvPr/>
        </p:nvSpPr>
        <p:spPr>
          <a:xfrm>
            <a:off x="4142630" y="1602383"/>
            <a:ext cx="1937982" cy="338554"/>
          </a:xfrm>
          <a:prstGeom prst="rect">
            <a:avLst/>
          </a:prstGeom>
          <a:noFill/>
        </p:spPr>
        <p:txBody>
          <a:bodyPr wrap="square" rtlCol="0">
            <a:spAutoFit/>
          </a:bodyPr>
          <a:lstStyle/>
          <a:p>
            <a:pPr algn="ctr"/>
            <a:r>
              <a:rPr lang="en-US" sz="1600" b="1" dirty="0"/>
              <a:t>Total = 26.8 M</a:t>
            </a:r>
          </a:p>
        </p:txBody>
      </p:sp>
    </p:spTree>
    <p:extLst>
      <p:ext uri="{BB962C8B-B14F-4D97-AF65-F5344CB8AC3E}">
        <p14:creationId xmlns:p14="http://schemas.microsoft.com/office/powerpoint/2010/main" val="358282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B513BCA2-71CD-D541-BC15-5BD5E4287B14}"/>
              </a:ext>
            </a:extLst>
          </p:cNvPr>
          <p:cNvPicPr>
            <a:picLocks noChangeAspect="1"/>
          </p:cNvPicPr>
          <p:nvPr/>
        </p:nvPicPr>
        <p:blipFill rotWithShape="1">
          <a:blip r:embed="rId3"/>
          <a:srcRect t="19894" r="3487" b="6057"/>
          <a:stretch/>
        </p:blipFill>
        <p:spPr>
          <a:xfrm>
            <a:off x="2519836" y="64479"/>
            <a:ext cx="8548935" cy="6162600"/>
          </a:xfrm>
          <a:prstGeom prst="rect">
            <a:avLst/>
          </a:prstGeom>
        </p:spPr>
      </p:pic>
      <p:sp>
        <p:nvSpPr>
          <p:cNvPr id="4" name="TextBox 3">
            <a:extLst>
              <a:ext uri="{FF2B5EF4-FFF2-40B4-BE49-F238E27FC236}">
                <a16:creationId xmlns:a16="http://schemas.microsoft.com/office/drawing/2014/main" id="{59C7500E-FE0E-7D40-A66F-E6525A356AAA}"/>
              </a:ext>
            </a:extLst>
          </p:cNvPr>
          <p:cNvSpPr txBox="1"/>
          <p:nvPr/>
        </p:nvSpPr>
        <p:spPr>
          <a:xfrm>
            <a:off x="592971" y="519742"/>
            <a:ext cx="2470707" cy="1815369"/>
          </a:xfrm>
          <a:prstGeom prst="rect">
            <a:avLst/>
          </a:prstGeom>
          <a:noFill/>
        </p:spPr>
        <p:txBody>
          <a:bodyPr wrap="square" rtlCol="0">
            <a:spAutoFit/>
          </a:bodyPr>
          <a:lstStyle/>
          <a:p>
            <a:r>
              <a:rPr lang="en-US" sz="2799" dirty="0">
                <a:latin typeface="Avenir Book" panose="02000503020000020003" pitchFamily="2" charset="0"/>
              </a:rPr>
              <a:t>States Represented at Medicaid Policy Academies</a:t>
            </a:r>
          </a:p>
        </p:txBody>
      </p:sp>
    </p:spTree>
    <p:extLst>
      <p:ext uri="{BB962C8B-B14F-4D97-AF65-F5344CB8AC3E}">
        <p14:creationId xmlns:p14="http://schemas.microsoft.com/office/powerpoint/2010/main" val="160946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en-US" sz="2400" b="1" dirty="0"/>
              <a:t>Enrollment - </a:t>
            </a:r>
            <a:r>
              <a:rPr lang="en-US" sz="2400" dirty="0"/>
              <a:t>States cannot cut eligibility and must provide continuous coverage to current enrollees due to the MOE requirements.  </a:t>
            </a:r>
          </a:p>
          <a:p>
            <a:pPr>
              <a:spcBef>
                <a:spcPts val="600"/>
              </a:spcBef>
            </a:pPr>
            <a:r>
              <a:rPr lang="en-US" sz="2400" b="1" dirty="0"/>
              <a:t>Spending</a:t>
            </a:r>
          </a:p>
          <a:p>
            <a:pPr lvl="1">
              <a:spcBef>
                <a:spcPts val="600"/>
              </a:spcBef>
            </a:pPr>
            <a:r>
              <a:rPr lang="en-US" sz="2000" dirty="0"/>
              <a:t>Some costs are going up (rate adjustments, retainer payments and telehealth)</a:t>
            </a:r>
          </a:p>
          <a:p>
            <a:pPr lvl="1">
              <a:spcBef>
                <a:spcPts val="600"/>
              </a:spcBef>
            </a:pPr>
            <a:r>
              <a:rPr lang="en-US" sz="2000" dirty="0"/>
              <a:t>Utilization changes may not result in reduced spending for MCO states</a:t>
            </a:r>
          </a:p>
          <a:p>
            <a:pPr lvl="1">
              <a:spcBef>
                <a:spcPts val="600"/>
              </a:spcBef>
            </a:pPr>
            <a:r>
              <a:rPr lang="en-US" sz="2000" dirty="0"/>
              <a:t>Typical strategies like benefit cuts / rate reductions / provider taxes may not be feasible </a:t>
            </a:r>
          </a:p>
          <a:p>
            <a:pPr>
              <a:spcBef>
                <a:spcPts val="600"/>
              </a:spcBef>
            </a:pPr>
            <a:r>
              <a:rPr lang="en-US" sz="2400" b="1" dirty="0"/>
              <a:t>Match Rate – </a:t>
            </a:r>
            <a:r>
              <a:rPr lang="en-US" sz="2400" dirty="0"/>
              <a:t>Due to the match rate (especially for expansion group), states need to make large program cuts to realize state savings</a:t>
            </a:r>
            <a:endParaRPr lang="en-US" sz="2400" b="1" dirty="0"/>
          </a:p>
          <a:p>
            <a:pPr marL="560070" lvl="1" indent="0">
              <a:spcBef>
                <a:spcPts val="600"/>
              </a:spcBef>
              <a:buNone/>
            </a:pPr>
            <a:br>
              <a:rPr lang="en-US" sz="2400" dirty="0"/>
            </a:br>
            <a:endParaRPr lang="en-US" sz="2800"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a:t>States do not have easy options to constrain Medicaid spending.  </a:t>
            </a:r>
          </a:p>
        </p:txBody>
      </p:sp>
    </p:spTree>
    <p:extLst>
      <p:ext uri="{BB962C8B-B14F-4D97-AF65-F5344CB8AC3E}">
        <p14:creationId xmlns:p14="http://schemas.microsoft.com/office/powerpoint/2010/main" val="409852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13507414"/>
              </p:ext>
            </p:extLst>
          </p:nvPr>
        </p:nvGraphicFramePr>
        <p:xfrm>
          <a:off x="463551" y="1905001"/>
          <a:ext cx="11269664" cy="40340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0"/>
          </p:nvPr>
        </p:nvSpPr>
        <p:spPr/>
        <p:txBody>
          <a:bodyPr/>
          <a:lstStyle/>
          <a:p>
            <a:r>
              <a:rPr lang="en-US" dirty="0"/>
              <a:t>NOTE:  Estimates based on the 6.2 percentage point increase in the Families First Coronavirus Response Act (FFCRA). Dates Assume when the FMAP increase ends, so assumes the public health emergency ends in the prior quarter. Estimates include only the effects on Medicaid and do not include the effects of the increase on CHIP. </a:t>
            </a:r>
          </a:p>
          <a:p>
            <a:r>
              <a:rPr lang="en-US" dirty="0"/>
              <a:t>SOURCE: KFF analysis.</a:t>
            </a:r>
          </a:p>
        </p:txBody>
      </p:sp>
      <p:sp>
        <p:nvSpPr>
          <p:cNvPr id="4" name="Title 3"/>
          <p:cNvSpPr>
            <a:spLocks noGrp="1"/>
          </p:cNvSpPr>
          <p:nvPr>
            <p:ph type="title"/>
          </p:nvPr>
        </p:nvSpPr>
        <p:spPr>
          <a:xfrm>
            <a:off x="463551" y="421973"/>
            <a:ext cx="11264900" cy="860137"/>
          </a:xfrm>
        </p:spPr>
        <p:txBody>
          <a:bodyPr/>
          <a:lstStyle/>
          <a:p>
            <a:r>
              <a:rPr lang="en-US" sz="2799" dirty="0"/>
              <a:t>The amount of fiscal relief from the FFCRA increase in the FMAP depends on when the public health emergency ends. </a:t>
            </a:r>
          </a:p>
        </p:txBody>
      </p:sp>
    </p:spTree>
    <p:extLst>
      <p:ext uri="{BB962C8B-B14F-4D97-AF65-F5344CB8AC3E}">
        <p14:creationId xmlns:p14="http://schemas.microsoft.com/office/powerpoint/2010/main" val="49150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8314" y="1580803"/>
            <a:ext cx="11269371" cy="4024867"/>
          </a:xfrm>
        </p:spPr>
        <p:txBody>
          <a:bodyPr/>
          <a:lstStyle/>
          <a:p>
            <a:pPr marL="160020" indent="0">
              <a:buNone/>
            </a:pPr>
            <a:r>
              <a:rPr lang="en-US" dirty="0"/>
              <a:t>States are taking action to address COVID-19 but emergency authorities are temporary and actions require state resources.  Actions include:  </a:t>
            </a:r>
          </a:p>
          <a:p>
            <a:r>
              <a:rPr lang="en-US" sz="1600" u="sng" dirty="0"/>
              <a:t>Enrollment changes beyond the MOE requirements</a:t>
            </a:r>
          </a:p>
          <a:p>
            <a:pPr lvl="1"/>
            <a:r>
              <a:rPr lang="en-US" sz="1600" dirty="0"/>
              <a:t>Eliminating / waiving premiums in Medicaid and CHIP</a:t>
            </a:r>
          </a:p>
          <a:p>
            <a:pPr lvl="1"/>
            <a:r>
              <a:rPr lang="en-US" sz="1600" dirty="0"/>
              <a:t>Streamlining application processes </a:t>
            </a:r>
          </a:p>
          <a:p>
            <a:pPr lvl="1"/>
            <a:r>
              <a:rPr lang="en-US" sz="1600" dirty="0"/>
              <a:t>Adopting the new option to cover COVID-19 testing for the uninsured (19 states)</a:t>
            </a:r>
          </a:p>
          <a:p>
            <a:r>
              <a:rPr lang="en-US" sz="1600" u="sng" dirty="0"/>
              <a:t>Long-term services and supports</a:t>
            </a:r>
          </a:p>
          <a:p>
            <a:pPr lvl="1"/>
            <a:r>
              <a:rPr lang="en-US" sz="1600" dirty="0"/>
              <a:t>Streamlining HCBS enrollment and expanding financial / functional eligibility</a:t>
            </a:r>
          </a:p>
          <a:p>
            <a:pPr lvl="1"/>
            <a:r>
              <a:rPr lang="en-US" sz="1600" dirty="0"/>
              <a:t>Adding benefits, increasing utilization limits, relaxing prior authorization</a:t>
            </a:r>
          </a:p>
          <a:p>
            <a:r>
              <a:rPr lang="en-US" sz="1600" u="sng" dirty="0"/>
              <a:t>Prescription drugs</a:t>
            </a:r>
          </a:p>
          <a:p>
            <a:pPr lvl="1"/>
            <a:r>
              <a:rPr lang="en-US" sz="1600" dirty="0"/>
              <a:t>Waiving / extending prior authorization</a:t>
            </a:r>
          </a:p>
          <a:p>
            <a:pPr lvl="1"/>
            <a:r>
              <a:rPr lang="en-US" sz="1600" dirty="0"/>
              <a:t>Allowing for early refills </a:t>
            </a:r>
          </a:p>
          <a:p>
            <a:pPr lvl="1"/>
            <a:r>
              <a:rPr lang="en-US" sz="1600" dirty="0"/>
              <a:t>Increasing maximum supply or quantity limits of certain medications</a:t>
            </a:r>
          </a:p>
          <a:p>
            <a:pPr lvl="1"/>
            <a:endParaRPr lang="en-US" dirty="0"/>
          </a:p>
          <a:p>
            <a:pPr lvl="1"/>
            <a:endParaRPr lang="en-US" dirty="0"/>
          </a:p>
        </p:txBody>
      </p:sp>
      <p:sp>
        <p:nvSpPr>
          <p:cNvPr id="8" name="Text Placeholder 7"/>
          <p:cNvSpPr>
            <a:spLocks noGrp="1"/>
          </p:cNvSpPr>
          <p:nvPr>
            <p:ph type="body" sz="quarter" idx="10"/>
          </p:nvPr>
        </p:nvSpPr>
        <p:spPr>
          <a:xfrm>
            <a:off x="468314" y="6077088"/>
            <a:ext cx="10240087" cy="686761"/>
          </a:xfrm>
        </p:spPr>
        <p:txBody>
          <a:bodyPr/>
          <a:lstStyle/>
          <a:p>
            <a:r>
              <a:rPr lang="en-US" dirty="0"/>
              <a:t>SOURCE: KFF analysis of </a:t>
            </a:r>
            <a:r>
              <a:rPr lang="en-US" dirty="0">
                <a:hlinkClick r:id="rId2"/>
              </a:rPr>
              <a:t>approved SPAs</a:t>
            </a:r>
            <a:r>
              <a:rPr lang="en-US" dirty="0"/>
              <a:t> and the </a:t>
            </a:r>
            <a:r>
              <a:rPr lang="en-US" dirty="0">
                <a:hlinkClick r:id="rId3"/>
              </a:rPr>
              <a:t>Medicaid Disaster Relief SPA Template</a:t>
            </a:r>
            <a:r>
              <a:rPr lang="en-US" dirty="0"/>
              <a:t>, approved HCBS waiver </a:t>
            </a:r>
            <a:r>
              <a:rPr lang="en-US" dirty="0">
                <a:hlinkClick r:id="rId4"/>
              </a:rPr>
              <a:t>Appendix Ks</a:t>
            </a:r>
            <a:r>
              <a:rPr lang="en-US" dirty="0"/>
              <a:t> and the </a:t>
            </a:r>
            <a:r>
              <a:rPr lang="en-US" dirty="0">
                <a:hlinkClick r:id="rId5"/>
              </a:rPr>
              <a:t>Appendix K Template</a:t>
            </a:r>
            <a:r>
              <a:rPr lang="en-US" dirty="0"/>
              <a:t>; approved COVID-19 Public Health Emergency </a:t>
            </a:r>
            <a:r>
              <a:rPr lang="en-US" dirty="0">
                <a:hlinkClick r:id="rId6"/>
              </a:rPr>
              <a:t>Section 1115 demonstrations</a:t>
            </a:r>
            <a:r>
              <a:rPr lang="en-US" dirty="0"/>
              <a:t>; approved </a:t>
            </a:r>
            <a:r>
              <a:rPr lang="en-US" dirty="0">
                <a:hlinkClick r:id="rId7"/>
              </a:rPr>
              <a:t>Section 1135 waivers</a:t>
            </a:r>
            <a:r>
              <a:rPr lang="en-US" dirty="0"/>
              <a:t>; and Medicaid actions to address COVID-19 posted on publicly available state websites. </a:t>
            </a:r>
          </a:p>
        </p:txBody>
      </p:sp>
      <p:sp>
        <p:nvSpPr>
          <p:cNvPr id="6" name="Title 5"/>
          <p:cNvSpPr>
            <a:spLocks noGrp="1"/>
          </p:cNvSpPr>
          <p:nvPr>
            <p:ph type="title"/>
          </p:nvPr>
        </p:nvSpPr>
        <p:spPr>
          <a:xfrm>
            <a:off x="463841" y="429723"/>
            <a:ext cx="11264900" cy="860136"/>
          </a:xfrm>
        </p:spPr>
        <p:txBody>
          <a:bodyPr/>
          <a:lstStyle/>
          <a:p>
            <a:r>
              <a:rPr lang="en-US" dirty="0"/>
              <a:t>States are making a number of policy changes in response to COVID-19 through emergency authorities.</a:t>
            </a:r>
          </a:p>
        </p:txBody>
      </p:sp>
    </p:spTree>
    <p:extLst>
      <p:ext uri="{BB962C8B-B14F-4D97-AF65-F5344CB8AC3E}">
        <p14:creationId xmlns:p14="http://schemas.microsoft.com/office/powerpoint/2010/main" val="80168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455612" y="3923196"/>
            <a:ext cx="5532120" cy="2011680"/>
          </a:xfrm>
          <a:prstGeom prst="rect">
            <a:avLst/>
          </a:prstGeom>
          <a:noFill/>
          <a:ln w="28575">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1800"/>
              </a:spcAft>
            </a:pPr>
            <a:r>
              <a:rPr lang="en-US" sz="2400" i="0" u="sng" kern="1200" dirty="0">
                <a:solidFill>
                  <a:schemeClr val="accent4"/>
                </a:solidFill>
              </a:rPr>
              <a:t>Technology</a:t>
            </a:r>
          </a:p>
        </p:txBody>
      </p:sp>
      <p:sp>
        <p:nvSpPr>
          <p:cNvPr id="46" name="TextBox 45"/>
          <p:cNvSpPr txBox="1"/>
          <p:nvPr/>
        </p:nvSpPr>
        <p:spPr>
          <a:xfrm>
            <a:off x="6199148" y="1754824"/>
            <a:ext cx="5529308" cy="2011680"/>
          </a:xfrm>
          <a:prstGeom prst="rect">
            <a:avLst/>
          </a:prstGeom>
          <a:noFill/>
          <a:ln w="285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1800"/>
              </a:spcAft>
            </a:pPr>
            <a:r>
              <a:rPr lang="en-US" sz="2400" i="0" u="sng" kern="1200" dirty="0">
                <a:solidFill>
                  <a:schemeClr val="tx2"/>
                </a:solidFill>
              </a:rPr>
              <a:t>Services &amp; Payment Rates</a:t>
            </a:r>
          </a:p>
        </p:txBody>
      </p:sp>
      <p:sp>
        <p:nvSpPr>
          <p:cNvPr id="45" name="TextBox 44"/>
          <p:cNvSpPr txBox="1"/>
          <p:nvPr/>
        </p:nvSpPr>
        <p:spPr>
          <a:xfrm>
            <a:off x="6199149" y="3923196"/>
            <a:ext cx="5529307" cy="2011680"/>
          </a:xfrm>
          <a:prstGeom prst="rect">
            <a:avLst/>
          </a:prstGeom>
          <a:noFill/>
          <a:ln w="28575">
            <a:solidFill>
              <a:schemeClr val="accent6"/>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1800"/>
              </a:spcAft>
            </a:pPr>
            <a:r>
              <a:rPr lang="en-US" sz="2400" i="0" u="sng" kern="1200" dirty="0">
                <a:solidFill>
                  <a:schemeClr val="accent6"/>
                </a:solidFill>
              </a:rPr>
              <a:t>Providers</a:t>
            </a:r>
          </a:p>
        </p:txBody>
      </p:sp>
      <p:sp>
        <p:nvSpPr>
          <p:cNvPr id="44" name="TextBox 43"/>
          <p:cNvSpPr txBox="1"/>
          <p:nvPr/>
        </p:nvSpPr>
        <p:spPr>
          <a:xfrm>
            <a:off x="468313" y="1754824"/>
            <a:ext cx="5532120" cy="2011680"/>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1800"/>
              </a:spcAft>
            </a:pPr>
            <a:r>
              <a:rPr lang="en-US" sz="2400" i="0" u="sng" kern="1200" dirty="0">
                <a:solidFill>
                  <a:schemeClr val="accent1"/>
                </a:solidFill>
              </a:rPr>
              <a:t>Populations</a:t>
            </a:r>
          </a:p>
        </p:txBody>
      </p:sp>
      <p:sp>
        <p:nvSpPr>
          <p:cNvPr id="6" name="Text Placeholder 5"/>
          <p:cNvSpPr>
            <a:spLocks noGrp="1"/>
          </p:cNvSpPr>
          <p:nvPr>
            <p:ph type="body" sz="quarter" idx="10"/>
          </p:nvPr>
        </p:nvSpPr>
        <p:spPr/>
        <p:txBody>
          <a:bodyPr/>
          <a:lstStyle/>
          <a:p>
            <a:r>
              <a:rPr lang="en-US" dirty="0"/>
              <a:t>SOURCE: Centers for Medicare and Medicaid Services (CMS), </a:t>
            </a:r>
            <a:r>
              <a:rPr lang="en-US" dirty="0">
                <a:hlinkClick r:id="rId2"/>
              </a:rPr>
              <a:t>State Medicaid &amp; CHIP Telehealth Toolkit</a:t>
            </a:r>
            <a:r>
              <a:rPr lang="en-US" dirty="0"/>
              <a:t>, April 2020, as well as KFF analysis of Medicaid telehealth guidance posted to state websites.</a:t>
            </a:r>
          </a:p>
        </p:txBody>
      </p:sp>
      <p:sp>
        <p:nvSpPr>
          <p:cNvPr id="4" name="Title 3"/>
          <p:cNvSpPr>
            <a:spLocks noGrp="1"/>
          </p:cNvSpPr>
          <p:nvPr>
            <p:ph type="title"/>
          </p:nvPr>
        </p:nvSpPr>
        <p:spPr>
          <a:prstGeom prst="rect">
            <a:avLst/>
          </a:prstGeom>
        </p:spPr>
        <p:txBody>
          <a:bodyPr/>
          <a:lstStyle/>
          <a:p>
            <a:r>
              <a:rPr lang="en-US" dirty="0"/>
              <a:t>In response to COVID-19, states are expanding telehealth in Medicaid by making adjustments to key areas:</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35798" b="59155" l="62500" r="87358">
                        <a14:foregroundMark x1="77912" y1="38146" x2="78693" y2="52230"/>
                        <a14:foregroundMark x1="72088" y1="36620" x2="73295" y2="53052"/>
                        <a14:foregroundMark x1="66477" y1="38732" x2="65554" y2="51995"/>
                      </a14:backgroundRemoval>
                    </a14:imgEffect>
                  </a14:imgLayer>
                </a14:imgProps>
              </a:ext>
            </a:extLst>
          </a:blip>
          <a:srcRect l="62775" t="33102" r="11448" b="37775"/>
          <a:stretch/>
        </p:blipFill>
        <p:spPr>
          <a:xfrm>
            <a:off x="569321" y="2252372"/>
            <a:ext cx="1585001" cy="1061652"/>
          </a:xfrm>
          <a:prstGeom prst="rect">
            <a:avLst/>
          </a:prstGeom>
        </p:spPr>
      </p:pic>
      <p:pic>
        <p:nvPicPr>
          <p:cNvPr id="14" name="Picture 13"/>
          <p:cNvPicPr>
            <a:picLocks noChangeAspect="1"/>
          </p:cNvPicPr>
          <p:nvPr/>
        </p:nvPicPr>
        <p:blipFill>
          <a:blip r:embed="rId5">
            <a:duotone>
              <a:schemeClr val="accent6">
                <a:shade val="45000"/>
                <a:satMod val="135000"/>
              </a:schemeClr>
              <a:prstClr val="white"/>
            </a:duotone>
          </a:blip>
          <a:stretch>
            <a:fillRect/>
          </a:stretch>
        </p:blipFill>
        <p:spPr>
          <a:xfrm>
            <a:off x="6330147" y="4393619"/>
            <a:ext cx="1303717" cy="1241633"/>
          </a:xfrm>
          <a:prstGeom prst="rect">
            <a:avLst/>
          </a:prstGeom>
        </p:spPr>
      </p:pic>
      <p:sp>
        <p:nvSpPr>
          <p:cNvPr id="23" name="TextBox 22"/>
          <p:cNvSpPr txBox="1"/>
          <p:nvPr/>
        </p:nvSpPr>
        <p:spPr>
          <a:xfrm>
            <a:off x="7552993" y="2244231"/>
            <a:ext cx="4298513" cy="1477328"/>
          </a:xfrm>
          <a:prstGeom prst="rect">
            <a:avLst/>
          </a:prstGeom>
          <a:noFill/>
        </p:spPr>
        <p:txBody>
          <a:bodyPr wrap="square" rtlCol="0">
            <a:spAutoFit/>
          </a:bodyPr>
          <a:lstStyle/>
          <a:p>
            <a:r>
              <a:rPr lang="en-US" dirty="0">
                <a:solidFill>
                  <a:schemeClr val="tx2"/>
                </a:solidFill>
              </a:rPr>
              <a:t>Allowing new services to be delivered via telehealth</a:t>
            </a:r>
          </a:p>
          <a:p>
            <a:endParaRPr lang="en-US" dirty="0">
              <a:solidFill>
                <a:schemeClr val="tx2"/>
              </a:solidFill>
            </a:endParaRPr>
          </a:p>
          <a:p>
            <a:r>
              <a:rPr lang="en-US" dirty="0">
                <a:solidFill>
                  <a:schemeClr val="tx2"/>
                </a:solidFill>
              </a:rPr>
              <a:t>Adjusting payment rates and cost sharing</a:t>
            </a:r>
          </a:p>
        </p:txBody>
      </p:sp>
      <p:grpSp>
        <p:nvGrpSpPr>
          <p:cNvPr id="2" name="Group 1"/>
          <p:cNvGrpSpPr/>
          <p:nvPr/>
        </p:nvGrpSpPr>
        <p:grpSpPr>
          <a:xfrm>
            <a:off x="558157" y="4392221"/>
            <a:ext cx="1511703" cy="1277776"/>
            <a:chOff x="7117804" y="4768274"/>
            <a:chExt cx="804965" cy="621244"/>
          </a:xfrm>
        </p:grpSpPr>
        <p:sp>
          <p:nvSpPr>
            <p:cNvPr id="101" name="Rectangle 100"/>
            <p:cNvSpPr/>
            <p:nvPr/>
          </p:nvSpPr>
          <p:spPr>
            <a:xfrm>
              <a:off x="7273529" y="4768274"/>
              <a:ext cx="641493" cy="355778"/>
            </a:xfrm>
            <a:prstGeom prst="rect">
              <a:avLst/>
            </a:prstGeom>
            <a:solidFill>
              <a:srgbClr val="B0DDF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Rectangle 5"/>
            <p:cNvSpPr/>
            <p:nvPr/>
          </p:nvSpPr>
          <p:spPr>
            <a:xfrm>
              <a:off x="7117804" y="5124052"/>
              <a:ext cx="804965" cy="265466"/>
            </a:xfrm>
            <a:prstGeom prst="flowChartInputOutput">
              <a:avLst/>
            </a:prstGeom>
            <a:solidFill>
              <a:srgbClr val="B0DDF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Parallelogram 102"/>
            <p:cNvSpPr/>
            <p:nvPr/>
          </p:nvSpPr>
          <p:spPr>
            <a:xfrm>
              <a:off x="7371728" y="5297625"/>
              <a:ext cx="196399" cy="67388"/>
            </a:xfrm>
            <a:prstGeom prst="parallelogram">
              <a:avLst>
                <a:gd name="adj" fmla="val 43182"/>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Parallelogram 103"/>
            <p:cNvSpPr/>
            <p:nvPr/>
          </p:nvSpPr>
          <p:spPr>
            <a:xfrm>
              <a:off x="7226608" y="5148557"/>
              <a:ext cx="638830" cy="124564"/>
            </a:xfrm>
            <a:prstGeom prst="parallelogram">
              <a:avLst>
                <a:gd name="adj" fmla="val 55234"/>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Parallelogram 104"/>
            <p:cNvSpPr/>
            <p:nvPr/>
          </p:nvSpPr>
          <p:spPr>
            <a:xfrm>
              <a:off x="7255274" y="5190418"/>
              <a:ext cx="581499" cy="38118"/>
            </a:xfrm>
            <a:prstGeom prst="parallelogram">
              <a:avLst>
                <a:gd name="adj" fmla="val 55234"/>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Parallelogram 105"/>
            <p:cNvSpPr/>
            <p:nvPr/>
          </p:nvSpPr>
          <p:spPr>
            <a:xfrm>
              <a:off x="7283939" y="5148557"/>
              <a:ext cx="407955" cy="123503"/>
            </a:xfrm>
            <a:prstGeom prst="parallelogram">
              <a:avLst>
                <a:gd name="adj" fmla="val 55234"/>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Parallelogram 106"/>
            <p:cNvSpPr/>
            <p:nvPr/>
          </p:nvSpPr>
          <p:spPr>
            <a:xfrm>
              <a:off x="7341270" y="5149087"/>
              <a:ext cx="407180" cy="123503"/>
            </a:xfrm>
            <a:prstGeom prst="parallelogram">
              <a:avLst>
                <a:gd name="adj" fmla="val 55234"/>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Parallelogram 107"/>
            <p:cNvSpPr/>
            <p:nvPr/>
          </p:nvSpPr>
          <p:spPr>
            <a:xfrm>
              <a:off x="7392742" y="5148557"/>
              <a:ext cx="410715" cy="123503"/>
            </a:xfrm>
            <a:prstGeom prst="parallelogram">
              <a:avLst>
                <a:gd name="adj" fmla="val 55234"/>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Parallelogram 108"/>
            <p:cNvSpPr/>
            <p:nvPr/>
          </p:nvSpPr>
          <p:spPr>
            <a:xfrm>
              <a:off x="7446297" y="5148557"/>
              <a:ext cx="182066" cy="123503"/>
            </a:xfrm>
            <a:prstGeom prst="parallelogram">
              <a:avLst>
                <a:gd name="adj" fmla="val 55234"/>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Parallelogram 109"/>
            <p:cNvSpPr/>
            <p:nvPr/>
          </p:nvSpPr>
          <p:spPr>
            <a:xfrm>
              <a:off x="7495882" y="5148556"/>
              <a:ext cx="369556" cy="123503"/>
            </a:xfrm>
            <a:prstGeom prst="parallelogram">
              <a:avLst>
                <a:gd name="adj" fmla="val 55234"/>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7" name="TextBox 36"/>
          <p:cNvSpPr txBox="1"/>
          <p:nvPr/>
        </p:nvSpPr>
        <p:spPr>
          <a:xfrm>
            <a:off x="2055311" y="2411371"/>
            <a:ext cx="3917871" cy="646331"/>
          </a:xfrm>
          <a:prstGeom prst="rect">
            <a:avLst/>
          </a:prstGeom>
          <a:noFill/>
        </p:spPr>
        <p:txBody>
          <a:bodyPr wrap="square" rtlCol="0">
            <a:spAutoFit/>
          </a:bodyPr>
          <a:lstStyle/>
          <a:p>
            <a:r>
              <a:rPr lang="en-US" dirty="0">
                <a:solidFill>
                  <a:schemeClr val="accent1"/>
                </a:solidFill>
              </a:rPr>
              <a:t>Expanding the Medicaid populations that can use telehealth</a:t>
            </a:r>
          </a:p>
        </p:txBody>
      </p:sp>
      <p:sp>
        <p:nvSpPr>
          <p:cNvPr id="39" name="TextBox 38"/>
          <p:cNvSpPr txBox="1"/>
          <p:nvPr/>
        </p:nvSpPr>
        <p:spPr>
          <a:xfrm>
            <a:off x="2154322" y="4392221"/>
            <a:ext cx="3833409" cy="1477328"/>
          </a:xfrm>
          <a:prstGeom prst="rect">
            <a:avLst/>
          </a:prstGeom>
          <a:noFill/>
        </p:spPr>
        <p:txBody>
          <a:bodyPr wrap="square" rtlCol="0">
            <a:spAutoFit/>
          </a:bodyPr>
          <a:lstStyle/>
          <a:p>
            <a:r>
              <a:rPr lang="en-US" dirty="0">
                <a:solidFill>
                  <a:schemeClr val="accent4"/>
                </a:solidFill>
              </a:rPr>
              <a:t>Expanding the technologies used to deliver telehealth</a:t>
            </a:r>
          </a:p>
          <a:p>
            <a:endParaRPr lang="en-US" dirty="0">
              <a:solidFill>
                <a:schemeClr val="accent4"/>
              </a:solidFill>
            </a:endParaRPr>
          </a:p>
          <a:p>
            <a:r>
              <a:rPr lang="en-US" dirty="0">
                <a:solidFill>
                  <a:schemeClr val="accent4"/>
                </a:solidFill>
              </a:rPr>
              <a:t>Allowing more types of distant and originating sites</a:t>
            </a:r>
          </a:p>
        </p:txBody>
      </p:sp>
      <p:sp>
        <p:nvSpPr>
          <p:cNvPr id="41" name="TextBox 40"/>
          <p:cNvSpPr txBox="1"/>
          <p:nvPr/>
        </p:nvSpPr>
        <p:spPr>
          <a:xfrm>
            <a:off x="7686440" y="4614157"/>
            <a:ext cx="3927805" cy="646331"/>
          </a:xfrm>
          <a:prstGeom prst="rect">
            <a:avLst/>
          </a:prstGeom>
          <a:noFill/>
        </p:spPr>
        <p:txBody>
          <a:bodyPr wrap="square" rtlCol="0">
            <a:spAutoFit/>
          </a:bodyPr>
          <a:lstStyle/>
          <a:p>
            <a:r>
              <a:rPr lang="en-US" dirty="0">
                <a:solidFill>
                  <a:schemeClr val="accent6"/>
                </a:solidFill>
              </a:rPr>
              <a:t>Broadening provider types that may deliver services via telehealth</a:t>
            </a:r>
          </a:p>
        </p:txBody>
      </p:sp>
      <p:grpSp>
        <p:nvGrpSpPr>
          <p:cNvPr id="51" name="Group 50"/>
          <p:cNvGrpSpPr/>
          <p:nvPr/>
        </p:nvGrpSpPr>
        <p:grpSpPr>
          <a:xfrm>
            <a:off x="6351097" y="2244231"/>
            <a:ext cx="1093977" cy="1336272"/>
            <a:chOff x="9394823" y="1104900"/>
            <a:chExt cx="2774950" cy="3708400"/>
          </a:xfrm>
        </p:grpSpPr>
        <p:sp>
          <p:nvSpPr>
            <p:cNvPr id="53" name="Rounded Rectangle 52"/>
            <p:cNvSpPr/>
            <p:nvPr/>
          </p:nvSpPr>
          <p:spPr>
            <a:xfrm>
              <a:off x="9394823" y="1320800"/>
              <a:ext cx="2774950" cy="3492500"/>
            </a:xfrm>
            <a:prstGeom prst="roundRect">
              <a:avLst/>
            </a:prstGeom>
            <a:noFill/>
            <a:ln w="412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Rounded Rectangle 53"/>
            <p:cNvSpPr/>
            <p:nvPr/>
          </p:nvSpPr>
          <p:spPr>
            <a:xfrm>
              <a:off x="9823448" y="1308100"/>
              <a:ext cx="1917700" cy="482600"/>
            </a:xfrm>
            <a:prstGeom prst="roundRect">
              <a:avLst/>
            </a:prstGeom>
            <a:solidFill>
              <a:schemeClr val="tx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Oval 54"/>
            <p:cNvSpPr/>
            <p:nvPr/>
          </p:nvSpPr>
          <p:spPr>
            <a:xfrm>
              <a:off x="10553698" y="1104900"/>
              <a:ext cx="457200" cy="457200"/>
            </a:xfrm>
            <a:prstGeom prst="ellipse">
              <a:avLst/>
            </a:prstGeom>
            <a:solidFill>
              <a:schemeClr val="bg1"/>
            </a:solidFill>
            <a:ln w="762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6" name="Straight Connector 55"/>
            <p:cNvCxnSpPr/>
            <p:nvPr/>
          </p:nvCxnSpPr>
          <p:spPr>
            <a:xfrm flipV="1">
              <a:off x="9778998" y="2019300"/>
              <a:ext cx="1962150" cy="0"/>
            </a:xfrm>
            <a:prstGeom prst="line">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9778998" y="2165350"/>
              <a:ext cx="1962150" cy="0"/>
            </a:xfrm>
            <a:prstGeom prst="line">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778998" y="4381500"/>
              <a:ext cx="1962150" cy="0"/>
            </a:xfrm>
            <a:prstGeom prst="line">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9778998" y="4527550"/>
              <a:ext cx="1962150" cy="0"/>
            </a:xfrm>
            <a:prstGeom prst="line">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9936478" y="2407042"/>
              <a:ext cx="1691640" cy="1691640"/>
            </a:xfrm>
            <a:prstGeom prst="ellipse">
              <a:avLst/>
            </a:prstGeom>
            <a:solidFill>
              <a:schemeClr val="bg1"/>
            </a:solidFill>
            <a:ln w="444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p:cNvSpPr/>
            <p:nvPr/>
          </p:nvSpPr>
          <p:spPr>
            <a:xfrm>
              <a:off x="9804397" y="2317431"/>
              <a:ext cx="1962150" cy="186118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10248603" y="3238398"/>
              <a:ext cx="561863" cy="428726"/>
            </a:xfrm>
            <a:prstGeom prst="line">
              <a:avLst/>
            </a:prstGeom>
            <a:ln w="1079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0644378" y="2384423"/>
              <a:ext cx="1084808" cy="1282701"/>
            </a:xfrm>
            <a:prstGeom prst="line">
              <a:avLst/>
            </a:prstGeom>
            <a:ln w="107950">
              <a:solidFill>
                <a:schemeClr val="tx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65599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31521" y="1687815"/>
          <a:ext cx="10528662" cy="4030995"/>
        </p:xfrm>
        <a:graphic>
          <a:graphicData uri="http://schemas.openxmlformats.org/drawingml/2006/table">
            <a:tbl>
              <a:tblPr firstRow="1" bandRow="1">
                <a:tableStyleId>{5C22544A-7EE6-4342-B048-85BDC9FD1C3A}</a:tableStyleId>
              </a:tblPr>
              <a:tblGrid>
                <a:gridCol w="3509554">
                  <a:extLst>
                    <a:ext uri="{9D8B030D-6E8A-4147-A177-3AD203B41FA5}">
                      <a16:colId xmlns:a16="http://schemas.microsoft.com/office/drawing/2014/main" val="2865551154"/>
                    </a:ext>
                  </a:extLst>
                </a:gridCol>
                <a:gridCol w="3509554">
                  <a:extLst>
                    <a:ext uri="{9D8B030D-6E8A-4147-A177-3AD203B41FA5}">
                      <a16:colId xmlns:a16="http://schemas.microsoft.com/office/drawing/2014/main" val="3503506724"/>
                    </a:ext>
                  </a:extLst>
                </a:gridCol>
                <a:gridCol w="3509554">
                  <a:extLst>
                    <a:ext uri="{9D8B030D-6E8A-4147-A177-3AD203B41FA5}">
                      <a16:colId xmlns:a16="http://schemas.microsoft.com/office/drawing/2014/main" val="300570210"/>
                    </a:ext>
                  </a:extLst>
                </a:gridCol>
              </a:tblGrid>
              <a:tr h="1150635">
                <a:tc>
                  <a:txBody>
                    <a:bodyPr/>
                    <a:lstStyle/>
                    <a:p>
                      <a:pPr algn="ctr"/>
                      <a:r>
                        <a:rPr lang="en-US" sz="1800" dirty="0"/>
                        <a:t>Options</a:t>
                      </a:r>
                      <a:r>
                        <a:rPr lang="en-US" sz="1800" baseline="0" dirty="0"/>
                        <a:t> to Address MCO Payment Issues</a:t>
                      </a:r>
                      <a:endParaRPr lang="en-US" sz="1800" dirty="0"/>
                    </a:p>
                  </a:txBody>
                  <a:tcPr anchor="ctr"/>
                </a:tc>
                <a:tc>
                  <a:txBody>
                    <a:bodyPr/>
                    <a:lstStyle/>
                    <a:p>
                      <a:pPr marL="0" algn="ctr" defTabSz="457200" rtl="0" eaLnBrk="1" latinLnBrk="0" hangingPunct="1"/>
                      <a:r>
                        <a:rPr lang="en-US" sz="1800" b="1" kern="1200" dirty="0">
                          <a:solidFill>
                            <a:schemeClr val="lt1"/>
                          </a:solidFill>
                          <a:latin typeface="+mn-lt"/>
                          <a:ea typeface="+mn-ea"/>
                          <a:cs typeface="+mn-cs"/>
                        </a:rPr>
                        <a:t>Options to Direct MCO Provider Payments</a:t>
                      </a:r>
                      <a:endParaRPr lang="en-US" sz="1800" dirty="0"/>
                    </a:p>
                  </a:txBody>
                  <a:tcPr anchor="ctr"/>
                </a:tc>
                <a:tc>
                  <a:txBody>
                    <a:bodyPr/>
                    <a:lstStyle/>
                    <a:p>
                      <a:pPr algn="ctr"/>
                      <a:r>
                        <a:rPr lang="en-US" sz="1800" dirty="0"/>
                        <a:t>Goals / Factors</a:t>
                      </a:r>
                      <a:r>
                        <a:rPr lang="en-US" sz="1800" baseline="0" dirty="0"/>
                        <a:t> to Consider when Evaluating Options</a:t>
                      </a:r>
                      <a:endParaRPr lang="en-US" sz="1800" dirty="0"/>
                    </a:p>
                  </a:txBody>
                  <a:tcPr anchor="ctr"/>
                </a:tc>
                <a:extLst>
                  <a:ext uri="{0D108BD9-81ED-4DB2-BD59-A6C34878D82A}">
                    <a16:rowId xmlns:a16="http://schemas.microsoft.com/office/drawing/2014/main" val="1718849643"/>
                  </a:ext>
                </a:extLst>
              </a:tr>
              <a:tr h="2743122">
                <a:tc>
                  <a:txBody>
                    <a:bodyPr/>
                    <a:lstStyle/>
                    <a:p>
                      <a:pPr marL="285750" indent="-285750">
                        <a:spcAft>
                          <a:spcPts val="600"/>
                        </a:spcAft>
                        <a:buFont typeface="Arial" panose="020B0604020202020204" pitchFamily="34" charset="0"/>
                        <a:buChar char="•"/>
                      </a:pPr>
                      <a:r>
                        <a:rPr lang="en-US" sz="1800" dirty="0"/>
                        <a:t>Two-sided risk</a:t>
                      </a:r>
                      <a:r>
                        <a:rPr lang="en-US" sz="1800" baseline="0" dirty="0"/>
                        <a:t> corridors</a:t>
                      </a:r>
                    </a:p>
                    <a:p>
                      <a:pPr marL="285750" indent="-285750">
                        <a:spcAft>
                          <a:spcPts val="600"/>
                        </a:spcAft>
                        <a:buFont typeface="Arial" panose="020B0604020202020204" pitchFamily="34" charset="0"/>
                        <a:buChar char="•"/>
                      </a:pPr>
                      <a:r>
                        <a:rPr lang="en-US" sz="1800" baseline="0" dirty="0"/>
                        <a:t>Capitation rate adjustments</a:t>
                      </a:r>
                    </a:p>
                    <a:p>
                      <a:pPr marL="285750" indent="-285750">
                        <a:spcAft>
                          <a:spcPts val="600"/>
                        </a:spcAft>
                        <a:buFont typeface="Arial" panose="020B0604020202020204" pitchFamily="34" charset="0"/>
                        <a:buChar char="•"/>
                      </a:pPr>
                      <a:r>
                        <a:rPr lang="en-US" sz="1800" baseline="0" dirty="0"/>
                        <a:t>Kick payments</a:t>
                      </a:r>
                    </a:p>
                    <a:p>
                      <a:pPr marL="285750" indent="-285750">
                        <a:spcAft>
                          <a:spcPts val="600"/>
                        </a:spcAft>
                        <a:buFont typeface="Arial" panose="020B0604020202020204" pitchFamily="34" charset="0"/>
                        <a:buChar char="•"/>
                      </a:pPr>
                      <a:r>
                        <a:rPr lang="en-US" sz="1800" baseline="0"/>
                        <a:t>Covering costs </a:t>
                      </a:r>
                      <a:r>
                        <a:rPr lang="en-US" sz="1800" baseline="0" dirty="0"/>
                        <a:t>on a non-risk basis</a:t>
                      </a:r>
                    </a:p>
                    <a:p>
                      <a:pPr marL="285750" indent="-285750">
                        <a:spcAft>
                          <a:spcPts val="600"/>
                        </a:spcAft>
                        <a:buFont typeface="Arial" panose="020B0604020202020204" pitchFamily="34" charset="0"/>
                        <a:buChar char="•"/>
                      </a:pPr>
                      <a:r>
                        <a:rPr lang="en-US" sz="1800" baseline="0" dirty="0"/>
                        <a:t>Carve-outs</a:t>
                      </a:r>
                      <a:endParaRPr lang="en-US" sz="1800" dirty="0"/>
                    </a:p>
                  </a:txBody>
                  <a:tcPr/>
                </a:tc>
                <a:tc>
                  <a:txBody>
                    <a:bodyPr/>
                    <a:lstStyle/>
                    <a:p>
                      <a:pPr marL="0" indent="0">
                        <a:spcAft>
                          <a:spcPts val="600"/>
                        </a:spcAft>
                        <a:buFont typeface="Arial" panose="020B0604020202020204" pitchFamily="34" charset="0"/>
                        <a:buNone/>
                      </a:pPr>
                      <a:r>
                        <a:rPr lang="en-US" sz="1800" dirty="0"/>
                        <a:t>State directed payments:</a:t>
                      </a:r>
                    </a:p>
                    <a:p>
                      <a:pPr marL="285750" indent="-285750">
                        <a:spcAft>
                          <a:spcPts val="600"/>
                        </a:spcAft>
                        <a:buFont typeface="Arial" panose="020B0604020202020204" pitchFamily="34" charset="0"/>
                        <a:buChar char="•"/>
                      </a:pPr>
                      <a:r>
                        <a:rPr lang="en-US" sz="1800" dirty="0"/>
                        <a:t>Enhanced minimum fee schedules</a:t>
                      </a:r>
                    </a:p>
                    <a:p>
                      <a:pPr marL="285750" indent="-285750">
                        <a:spcAft>
                          <a:spcPts val="600"/>
                        </a:spcAft>
                        <a:buFont typeface="Arial" panose="020B0604020202020204" pitchFamily="34" charset="0"/>
                        <a:buChar char="•"/>
                      </a:pPr>
                      <a:r>
                        <a:rPr lang="en-US" sz="1800" dirty="0"/>
                        <a:t>Uniform dollar or %</a:t>
                      </a:r>
                      <a:r>
                        <a:rPr lang="en-US" sz="1800" baseline="0" dirty="0"/>
                        <a:t> </a:t>
                      </a:r>
                      <a:r>
                        <a:rPr lang="en-US" sz="1800" dirty="0"/>
                        <a:t>increase per service</a:t>
                      </a:r>
                    </a:p>
                    <a:p>
                      <a:pPr marL="285750" indent="-285750">
                        <a:spcAft>
                          <a:spcPts val="600"/>
                        </a:spcAft>
                        <a:buFont typeface="Arial" panose="020B0604020202020204" pitchFamily="34" charset="0"/>
                        <a:buChar char="•"/>
                      </a:pPr>
                      <a:r>
                        <a:rPr lang="en-US" sz="1800" dirty="0"/>
                        <a:t>Retainer</a:t>
                      </a:r>
                      <a:r>
                        <a:rPr lang="en-US" sz="1800" baseline="0" dirty="0"/>
                        <a:t> payments for certain HCBS providers</a:t>
                      </a:r>
                      <a:endParaRPr lang="en-US" sz="1800" dirty="0"/>
                    </a:p>
                  </a:txBody>
                  <a:tcPr/>
                </a:tc>
                <a:tc>
                  <a:txBody>
                    <a:bodyPr/>
                    <a:lstStyle/>
                    <a:p>
                      <a:pPr marL="285750" indent="-285750">
                        <a:spcAft>
                          <a:spcPts val="600"/>
                        </a:spcAft>
                        <a:buFont typeface="Arial" panose="020B0604020202020204" pitchFamily="34" charset="0"/>
                        <a:buChar char="•"/>
                      </a:pPr>
                      <a:r>
                        <a:rPr lang="en-US" sz="1800" baseline="0" dirty="0"/>
                        <a:t>Mitigating MCO &amp; state risk</a:t>
                      </a:r>
                    </a:p>
                    <a:p>
                      <a:pPr marL="285750" indent="-285750">
                        <a:spcAft>
                          <a:spcPts val="600"/>
                        </a:spcAft>
                        <a:buFont typeface="Arial" panose="020B0604020202020204" pitchFamily="34" charset="0"/>
                        <a:buChar char="•"/>
                      </a:pPr>
                      <a:r>
                        <a:rPr lang="en-US" sz="1800" baseline="0" dirty="0"/>
                        <a:t>MCO &amp; provider cash flow issues</a:t>
                      </a:r>
                    </a:p>
                    <a:p>
                      <a:pPr marL="285750" indent="-285750">
                        <a:spcAft>
                          <a:spcPts val="600"/>
                        </a:spcAft>
                        <a:buFont typeface="Arial" panose="020B0604020202020204" pitchFamily="34" charset="0"/>
                        <a:buChar char="•"/>
                      </a:pPr>
                      <a:r>
                        <a:rPr lang="en-US" sz="1800" baseline="0" dirty="0"/>
                        <a:t>Beneficiary access &amp; continuity of care</a:t>
                      </a:r>
                    </a:p>
                    <a:p>
                      <a:pPr marL="285750" indent="-285750">
                        <a:spcAft>
                          <a:spcPts val="600"/>
                        </a:spcAft>
                        <a:buFont typeface="Arial" panose="020B0604020202020204" pitchFamily="34" charset="0"/>
                        <a:buChar char="•"/>
                      </a:pPr>
                      <a:r>
                        <a:rPr lang="en-US" sz="1800" baseline="0"/>
                        <a:t>Administrative burden </a:t>
                      </a:r>
                      <a:r>
                        <a:rPr lang="en-US" sz="1800" baseline="0" dirty="0"/>
                        <a:t>(MCO, state, &amp; federal)</a:t>
                      </a:r>
                    </a:p>
                    <a:p>
                      <a:pPr marL="285750" indent="-285750">
                        <a:spcAft>
                          <a:spcPts val="600"/>
                        </a:spcAft>
                        <a:buFont typeface="Arial" panose="020B0604020202020204" pitchFamily="34" charset="0"/>
                        <a:buChar char="•"/>
                      </a:pPr>
                      <a:endParaRPr lang="en-US" sz="1600" baseline="0" dirty="0"/>
                    </a:p>
                    <a:p>
                      <a:pPr marL="285750" indent="-285750">
                        <a:spcAft>
                          <a:spcPts val="600"/>
                        </a:spcAft>
                        <a:buFont typeface="Arial" panose="020B0604020202020204" pitchFamily="34" charset="0"/>
                        <a:buChar char="•"/>
                      </a:pPr>
                      <a:endParaRPr lang="en-US" sz="1600" dirty="0"/>
                    </a:p>
                  </a:txBody>
                  <a:tcPr/>
                </a:tc>
                <a:extLst>
                  <a:ext uri="{0D108BD9-81ED-4DB2-BD59-A6C34878D82A}">
                    <a16:rowId xmlns:a16="http://schemas.microsoft.com/office/drawing/2014/main" val="3710098316"/>
                  </a:ext>
                </a:extLst>
              </a:tr>
            </a:tbl>
          </a:graphicData>
        </a:graphic>
      </p:graphicFrame>
      <p:sp>
        <p:nvSpPr>
          <p:cNvPr id="4" name="Title 3"/>
          <p:cNvSpPr>
            <a:spLocks noGrp="1"/>
          </p:cNvSpPr>
          <p:nvPr>
            <p:ph type="title"/>
          </p:nvPr>
        </p:nvSpPr>
        <p:spPr>
          <a:xfrm>
            <a:off x="812589" y="497291"/>
            <a:ext cx="11254348" cy="914400"/>
          </a:xfrm>
        </p:spPr>
        <p:txBody>
          <a:bodyPr>
            <a:normAutofit fontScale="90000"/>
          </a:bodyPr>
          <a:lstStyle/>
          <a:p>
            <a:r>
              <a:rPr lang="en-US" dirty="0"/>
              <a:t>MCO Payment Issues: State Options and Factors to Consider in Responding to COVID-19 </a:t>
            </a:r>
          </a:p>
        </p:txBody>
      </p:sp>
      <p:sp>
        <p:nvSpPr>
          <p:cNvPr id="6" name="Text Placeholder 2"/>
          <p:cNvSpPr>
            <a:spLocks noGrp="1"/>
          </p:cNvSpPr>
          <p:nvPr>
            <p:ph type="body" sz="quarter" idx="4294967295"/>
          </p:nvPr>
        </p:nvSpPr>
        <p:spPr>
          <a:xfrm>
            <a:off x="468312" y="6068533"/>
            <a:ext cx="10240087" cy="686761"/>
          </a:xfrm>
          <a:prstGeom prst="rect">
            <a:avLst/>
          </a:prstGeom>
        </p:spPr>
        <p:txBody>
          <a:bodyPr/>
          <a:lstStyle/>
          <a:p>
            <a:pPr marL="0" indent="0">
              <a:buNone/>
            </a:pPr>
            <a:r>
              <a:rPr lang="en-US" sz="1400" dirty="0">
                <a:solidFill>
                  <a:schemeClr val="tx1"/>
                </a:solidFill>
              </a:rPr>
              <a:t>SOURCE: KFF, Medicaid Managed Care Rates and Flexibilities: State Options to Respond to COVID-19 Pandemic. </a:t>
            </a:r>
            <a:r>
              <a:rPr lang="en-US" sz="1400" dirty="0">
                <a:solidFill>
                  <a:schemeClr val="tx1"/>
                </a:solidFill>
                <a:hlinkClick r:id="rId2"/>
              </a:rPr>
              <a:t>https://www.kff.org/medicaid/issue-brief/medicaid-managed-care-rates-and-flexibilities-state-options-to-respond-to-covid-19-pandemic/</a:t>
            </a:r>
            <a:endParaRPr lang="en-US" sz="1400" dirty="0">
              <a:solidFill>
                <a:schemeClr val="tx1"/>
              </a:solidFill>
            </a:endParaRPr>
          </a:p>
          <a:p>
            <a:pPr marL="0" indent="0">
              <a:buNone/>
            </a:pPr>
            <a:endParaRPr lang="en-US" sz="1400" dirty="0"/>
          </a:p>
        </p:txBody>
      </p:sp>
    </p:spTree>
    <p:extLst>
      <p:ext uri="{BB962C8B-B14F-4D97-AF65-F5344CB8AC3E}">
        <p14:creationId xmlns:p14="http://schemas.microsoft.com/office/powerpoint/2010/main" val="229143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841" y="1304530"/>
            <a:ext cx="11269371" cy="5320205"/>
          </a:xfrm>
        </p:spPr>
        <p:txBody>
          <a:bodyPr>
            <a:normAutofit fontScale="77500" lnSpcReduction="20000"/>
          </a:bodyPr>
          <a:lstStyle/>
          <a:p>
            <a:pPr>
              <a:spcBef>
                <a:spcPts val="600"/>
              </a:spcBef>
            </a:pPr>
            <a:r>
              <a:rPr lang="en-US" sz="3800" dirty="0"/>
              <a:t>How will the pandemic and economic downturn affect Medicaid spending and enrollment in SFY 2021?  </a:t>
            </a:r>
          </a:p>
          <a:p>
            <a:pPr lvl="1">
              <a:spcBef>
                <a:spcPts val="600"/>
              </a:spcBef>
            </a:pPr>
            <a:r>
              <a:rPr lang="en-US" sz="2900" dirty="0"/>
              <a:t>What actions can states take to address Medicaid / overall budget shortfalls? </a:t>
            </a:r>
          </a:p>
          <a:p>
            <a:pPr lvl="1">
              <a:spcBef>
                <a:spcPts val="600"/>
              </a:spcBef>
            </a:pPr>
            <a:r>
              <a:rPr lang="en-US" sz="2900" dirty="0"/>
              <a:t>What policies can states adopt to support providers and ensure access to coverage?</a:t>
            </a:r>
          </a:p>
          <a:p>
            <a:pPr>
              <a:spcBef>
                <a:spcPts val="600"/>
              </a:spcBef>
            </a:pPr>
            <a:endParaRPr lang="en-US" sz="3800" dirty="0"/>
          </a:p>
          <a:p>
            <a:pPr>
              <a:spcBef>
                <a:spcPts val="600"/>
              </a:spcBef>
            </a:pPr>
            <a:r>
              <a:rPr lang="en-US" sz="3800" dirty="0"/>
              <a:t>What will happen with temporary increase in the FMAP?  </a:t>
            </a:r>
            <a:endParaRPr lang="en-US" sz="2900" dirty="0"/>
          </a:p>
          <a:p>
            <a:pPr lvl="1">
              <a:spcBef>
                <a:spcPts val="600"/>
              </a:spcBef>
            </a:pPr>
            <a:r>
              <a:rPr lang="en-US" sz="2900" dirty="0"/>
              <a:t>When will the PHE period end? </a:t>
            </a:r>
          </a:p>
          <a:p>
            <a:pPr lvl="1">
              <a:spcBef>
                <a:spcPts val="600"/>
              </a:spcBef>
            </a:pPr>
            <a:r>
              <a:rPr lang="en-US" sz="2900" dirty="0"/>
              <a:t>How will states transition from emergency authorities </a:t>
            </a:r>
          </a:p>
          <a:p>
            <a:pPr lvl="1">
              <a:spcBef>
                <a:spcPts val="600"/>
              </a:spcBef>
            </a:pPr>
            <a:r>
              <a:rPr lang="en-US" sz="2900" dirty="0"/>
              <a:t>Will Congress increase / better target that relief? </a:t>
            </a:r>
          </a:p>
          <a:p>
            <a:pPr>
              <a:spcBef>
                <a:spcPts val="600"/>
              </a:spcBef>
            </a:pPr>
            <a:endParaRPr lang="en-US" sz="3800" dirty="0"/>
          </a:p>
          <a:p>
            <a:pPr>
              <a:spcBef>
                <a:spcPts val="600"/>
              </a:spcBef>
            </a:pPr>
            <a:r>
              <a:rPr lang="en-US" sz="3800" dirty="0"/>
              <a:t>How will the November elections impact Medicaid?  </a:t>
            </a:r>
            <a:endParaRPr lang="en-US" sz="1600" dirty="0"/>
          </a:p>
          <a:p>
            <a:endParaRPr lang="en-US" dirty="0"/>
          </a:p>
        </p:txBody>
      </p:sp>
      <p:sp>
        <p:nvSpPr>
          <p:cNvPr id="4" name="Title 3"/>
          <p:cNvSpPr>
            <a:spLocks noGrp="1"/>
          </p:cNvSpPr>
          <p:nvPr>
            <p:ph type="title"/>
          </p:nvPr>
        </p:nvSpPr>
        <p:spPr>
          <a:xfrm>
            <a:off x="468314" y="496222"/>
            <a:ext cx="11264900" cy="553472"/>
          </a:xfrm>
        </p:spPr>
        <p:txBody>
          <a:bodyPr/>
          <a:lstStyle/>
          <a:p>
            <a:r>
              <a:rPr lang="en-US" dirty="0"/>
              <a:t>Key Questions Looking Ahead</a:t>
            </a:r>
          </a:p>
        </p:txBody>
      </p:sp>
    </p:spTree>
    <p:extLst>
      <p:ext uri="{BB962C8B-B14F-4D97-AF65-F5344CB8AC3E}">
        <p14:creationId xmlns:p14="http://schemas.microsoft.com/office/powerpoint/2010/main" val="366558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D124B-6C27-41EE-B18C-00070CB464B3}"/>
              </a:ext>
            </a:extLst>
          </p:cNvPr>
          <p:cNvSpPr txBox="1"/>
          <p:nvPr/>
        </p:nvSpPr>
        <p:spPr>
          <a:xfrm>
            <a:off x="2260562" y="810203"/>
            <a:ext cx="7667700" cy="4230826"/>
          </a:xfrm>
          <a:prstGeom prst="rect">
            <a:avLst/>
          </a:prstGeom>
          <a:noFill/>
        </p:spPr>
        <p:txBody>
          <a:bodyPr wrap="square" rtlCol="0">
            <a:spAutoFit/>
          </a:bodyPr>
          <a:lstStyle/>
          <a:p>
            <a:pPr algn="ctr"/>
            <a:r>
              <a:rPr lang="en-US" sz="4400" b="1" dirty="0">
                <a:solidFill>
                  <a:srgbClr val="8F1F5A"/>
                </a:solidFill>
                <a:latin typeface="Avenir Black" panose="02000503020000020003" pitchFamily="2" charset="0"/>
              </a:rPr>
              <a:t>Facilitating Leaders</a:t>
            </a:r>
            <a:endParaRPr lang="en-US" sz="4400" b="1" dirty="0">
              <a:latin typeface="Avenir Black" panose="02000503020000020003" pitchFamily="2" charset="0"/>
            </a:endParaRPr>
          </a:p>
          <a:p>
            <a:pPr algn="ctr"/>
            <a:endParaRPr lang="en-US" sz="900" b="1" dirty="0">
              <a:solidFill>
                <a:schemeClr val="tx1">
                  <a:lumMod val="95000"/>
                  <a:lumOff val="5000"/>
                </a:schemeClr>
              </a:solidFill>
            </a:endParaRPr>
          </a:p>
          <a:p>
            <a:pPr algn="ctr"/>
            <a:endParaRPr lang="en-US" sz="3199" dirty="0">
              <a:solidFill>
                <a:schemeClr val="tx1">
                  <a:lumMod val="95000"/>
                  <a:lumOff val="5000"/>
                </a:schemeClr>
              </a:solidFill>
              <a:latin typeface="Avenir Medium" panose="02000503020000020003" pitchFamily="2" charset="0"/>
            </a:endParaRPr>
          </a:p>
          <a:p>
            <a:pPr algn="ctr"/>
            <a:endParaRPr lang="en-US" sz="3199" dirty="0">
              <a:solidFill>
                <a:schemeClr val="tx1">
                  <a:lumMod val="95000"/>
                  <a:lumOff val="5000"/>
                </a:schemeClr>
              </a:solidFill>
              <a:latin typeface="Avenir Medium" panose="02000503020000020003" pitchFamily="2" charset="0"/>
            </a:endParaRPr>
          </a:p>
          <a:p>
            <a:pPr algn="ctr"/>
            <a:r>
              <a:rPr lang="en-US" sz="3199" dirty="0">
                <a:solidFill>
                  <a:schemeClr val="tx1">
                    <a:lumMod val="95000"/>
                    <a:lumOff val="5000"/>
                  </a:schemeClr>
                </a:solidFill>
                <a:latin typeface="Avenir Medium" panose="02000503020000020003" pitchFamily="2" charset="0"/>
              </a:rPr>
              <a:t>Representative Ed Clere</a:t>
            </a:r>
          </a:p>
          <a:p>
            <a:pPr algn="ctr"/>
            <a:r>
              <a:rPr lang="en-US" sz="3199" dirty="0">
                <a:solidFill>
                  <a:schemeClr val="tx1">
                    <a:lumMod val="95000"/>
                    <a:lumOff val="5000"/>
                  </a:schemeClr>
                </a:solidFill>
                <a:latin typeface="Avenir Light" panose="020B0402020203020204" pitchFamily="34" charset="77"/>
              </a:rPr>
              <a:t>Indiana</a:t>
            </a:r>
            <a:endParaRPr lang="en-US" sz="3199" dirty="0">
              <a:latin typeface="Avenir Light" panose="020B0402020203020204" pitchFamily="34" charset="77"/>
            </a:endParaRPr>
          </a:p>
          <a:p>
            <a:pPr algn="ctr"/>
            <a:endParaRPr lang="en-US" sz="1999" dirty="0">
              <a:solidFill>
                <a:schemeClr val="tx1">
                  <a:lumMod val="95000"/>
                  <a:lumOff val="5000"/>
                </a:schemeClr>
              </a:solidFill>
              <a:latin typeface="Avenir Medium" panose="02000503020000020003" pitchFamily="2" charset="0"/>
            </a:endParaRPr>
          </a:p>
          <a:p>
            <a:pPr algn="ctr"/>
            <a:r>
              <a:rPr lang="en-US" sz="3199" dirty="0">
                <a:solidFill>
                  <a:schemeClr val="tx1">
                    <a:lumMod val="95000"/>
                    <a:lumOff val="5000"/>
                  </a:schemeClr>
                </a:solidFill>
                <a:latin typeface="Avenir Medium" panose="02000503020000020003" pitchFamily="2" charset="0"/>
              </a:rPr>
              <a:t>Representative Susan Lontine</a:t>
            </a:r>
          </a:p>
          <a:p>
            <a:pPr algn="ctr"/>
            <a:r>
              <a:rPr lang="en-US" sz="3199" dirty="0">
                <a:solidFill>
                  <a:schemeClr val="tx1">
                    <a:lumMod val="95000"/>
                    <a:lumOff val="5000"/>
                  </a:schemeClr>
                </a:solidFill>
                <a:latin typeface="Avenir Light" panose="020B0402020203020204" pitchFamily="34" charset="77"/>
              </a:rPr>
              <a:t>Colorado</a:t>
            </a:r>
            <a:endParaRPr lang="en-US" sz="3199" dirty="0">
              <a:latin typeface="Avenir Light" panose="020B0402020203020204" pitchFamily="34" charset="77"/>
            </a:endParaRPr>
          </a:p>
        </p:txBody>
      </p:sp>
    </p:spTree>
    <p:extLst>
      <p:ext uri="{BB962C8B-B14F-4D97-AF65-F5344CB8AC3E}">
        <p14:creationId xmlns:p14="http://schemas.microsoft.com/office/powerpoint/2010/main" val="256728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48B063E-EA7C-334E-873F-6AF6ADE016FA}"/>
              </a:ext>
            </a:extLst>
          </p:cNvPr>
          <p:cNvPicPr>
            <a:picLocks noChangeAspect="1"/>
          </p:cNvPicPr>
          <p:nvPr/>
        </p:nvPicPr>
        <p:blipFill>
          <a:blip r:embed="rId2"/>
          <a:stretch>
            <a:fillRect/>
          </a:stretch>
        </p:blipFill>
        <p:spPr>
          <a:xfrm>
            <a:off x="-1" y="893"/>
            <a:ext cx="12188825" cy="6856214"/>
          </a:xfrm>
          <a:prstGeom prst="rect">
            <a:avLst/>
          </a:prstGeom>
        </p:spPr>
      </p:pic>
    </p:spTree>
    <p:extLst>
      <p:ext uri="{BB962C8B-B14F-4D97-AF65-F5344CB8AC3E}">
        <p14:creationId xmlns:p14="http://schemas.microsoft.com/office/powerpoint/2010/main" val="191396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12188826" cy="6858000"/>
          </a:xfrm>
          <a:prstGeom prst="rect">
            <a:avLst/>
          </a:prstGeom>
          <a:solidFill>
            <a:srgbClr val="0B5F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KFF_Full_Logo_K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9099" y="5295540"/>
            <a:ext cx="1184364" cy="786320"/>
          </a:xfrm>
          <a:prstGeom prst="rect">
            <a:avLst/>
          </a:prstGeom>
        </p:spPr>
      </p:pic>
      <p:pic>
        <p:nvPicPr>
          <p:cNvPr id="11" name="Picture 10" descr="KFF_Tagline_K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556" y="6251604"/>
            <a:ext cx="4162012" cy="243326"/>
          </a:xfrm>
          <a:prstGeom prst="rect">
            <a:avLst/>
          </a:prstGeom>
        </p:spPr>
      </p:pic>
      <p:sp>
        <p:nvSpPr>
          <p:cNvPr id="5" name="Title 4"/>
          <p:cNvSpPr>
            <a:spLocks noGrp="1"/>
          </p:cNvSpPr>
          <p:nvPr>
            <p:ph type="title"/>
          </p:nvPr>
        </p:nvSpPr>
        <p:spPr>
          <a:xfrm>
            <a:off x="2678082" y="2352487"/>
            <a:ext cx="8397439" cy="844213"/>
          </a:xfrm>
        </p:spPr>
        <p:txBody>
          <a:bodyPr>
            <a:noAutofit/>
          </a:bodyPr>
          <a:lstStyle/>
          <a:p>
            <a:r>
              <a:rPr lang="en-US" sz="3200" dirty="0"/>
              <a:t>Impact of COVID-19 on Medicaid</a:t>
            </a:r>
            <a:endParaRPr lang="en-US" sz="1800" dirty="0"/>
          </a:p>
        </p:txBody>
      </p:sp>
      <p:sp>
        <p:nvSpPr>
          <p:cNvPr id="6" name="Subtitle 5"/>
          <p:cNvSpPr>
            <a:spLocks noGrp="1"/>
          </p:cNvSpPr>
          <p:nvPr>
            <p:ph type="subTitle" idx="1"/>
          </p:nvPr>
        </p:nvSpPr>
        <p:spPr>
          <a:xfrm>
            <a:off x="2741027" y="3535278"/>
            <a:ext cx="6788601" cy="2217044"/>
          </a:xfrm>
        </p:spPr>
        <p:txBody>
          <a:bodyPr/>
          <a:lstStyle/>
          <a:p>
            <a:r>
              <a:rPr lang="en-US" sz="1600" dirty="0"/>
              <a:t>Robin Rudowitz, Co-Director</a:t>
            </a:r>
          </a:p>
          <a:p>
            <a:r>
              <a:rPr lang="en-US" sz="1600" dirty="0"/>
              <a:t>Kaiser Program on Medicaid and the Uninsured</a:t>
            </a:r>
          </a:p>
          <a:p>
            <a:r>
              <a:rPr lang="en-US" sz="1600" dirty="0"/>
              <a:t>The Henry J. Kaiser Family Foundation</a:t>
            </a:r>
          </a:p>
          <a:p>
            <a:endParaRPr lang="en-US" sz="1600" dirty="0"/>
          </a:p>
          <a:p>
            <a:endParaRPr lang="en-US" sz="1600" dirty="0"/>
          </a:p>
          <a:p>
            <a:r>
              <a:rPr lang="en-US" sz="1600" dirty="0"/>
              <a:t>CSG Meeting</a:t>
            </a:r>
          </a:p>
          <a:p>
            <a:r>
              <a:rPr lang="en-US" sz="1600"/>
              <a:t>September 23, 2020</a:t>
            </a:r>
            <a:endParaRPr lang="en-US" sz="1600" dirty="0"/>
          </a:p>
          <a:p>
            <a:endParaRPr lang="en-US" sz="1600" dirty="0"/>
          </a:p>
          <a:p>
            <a:endParaRPr lang="en-US" sz="1600" dirty="0"/>
          </a:p>
          <a:p>
            <a:endParaRPr lang="en-US" sz="1600" dirty="0"/>
          </a:p>
          <a:p>
            <a:r>
              <a:rPr lang="en-US" sz="1600" dirty="0"/>
              <a:t>	</a:t>
            </a:r>
          </a:p>
        </p:txBody>
      </p:sp>
      <p:pic>
        <p:nvPicPr>
          <p:cNvPr id="8" name="Picture 7" descr="KFF_Large_K.png"/>
          <p:cNvPicPr>
            <a:picLocks noChangeAspect="1"/>
          </p:cNvPicPr>
          <p:nvPr/>
        </p:nvPicPr>
        <p:blipFill rotWithShape="1">
          <a:blip r:embed="rId4">
            <a:extLst>
              <a:ext uri="{28A0092B-C50C-407E-A947-70E740481C1C}">
                <a14:useLocalDpi xmlns:a14="http://schemas.microsoft.com/office/drawing/2010/main" val="0"/>
              </a:ext>
            </a:extLst>
          </a:blip>
          <a:srcRect l="46308"/>
          <a:stretch/>
        </p:blipFill>
        <p:spPr>
          <a:xfrm>
            <a:off x="-1" y="0"/>
            <a:ext cx="3358798" cy="6858000"/>
          </a:xfrm>
          <a:prstGeom prst="rect">
            <a:avLst/>
          </a:prstGeom>
        </p:spPr>
      </p:pic>
    </p:spTree>
    <p:extLst>
      <p:ext uri="{BB962C8B-B14F-4D97-AF65-F5344CB8AC3E}">
        <p14:creationId xmlns:p14="http://schemas.microsoft.com/office/powerpoint/2010/main" val="315743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46" y="501702"/>
            <a:ext cx="9794097" cy="861034"/>
          </a:xfrm>
        </p:spPr>
        <p:txBody>
          <a:bodyPr/>
          <a:lstStyle/>
          <a:p>
            <a:pPr>
              <a:spcBef>
                <a:spcPts val="1200"/>
              </a:spcBef>
            </a:pPr>
            <a:r>
              <a:rPr lang="en-US" sz="2800" dirty="0"/>
              <a:t>Medicaid plays a central role in our health care system.</a:t>
            </a:r>
          </a:p>
        </p:txBody>
      </p:sp>
      <p:sp>
        <p:nvSpPr>
          <p:cNvPr id="5" name="Text Box 3"/>
          <p:cNvSpPr txBox="1">
            <a:spLocks noChangeArrowheads="1"/>
          </p:cNvSpPr>
          <p:nvPr/>
        </p:nvSpPr>
        <p:spPr bwMode="auto">
          <a:xfrm>
            <a:off x="1674812" y="1489089"/>
            <a:ext cx="2897580" cy="1992852"/>
          </a:xfrm>
          <a:prstGeom prst="rect">
            <a:avLst/>
          </a:prstGeom>
          <a:solidFill>
            <a:schemeClr val="accent2"/>
          </a:solidFill>
          <a:ln w="9525">
            <a:solidFill>
              <a:schemeClr val="tx1"/>
            </a:solidFill>
            <a:miter lim="800000"/>
            <a:headEnd/>
            <a:tailEnd/>
          </a:ln>
        </p:spPr>
        <p:txBody>
          <a:bodyPr wrap="square">
            <a:spAutoFit/>
          </a:bodyPr>
          <a:lstStyle/>
          <a:p>
            <a:pPr algn="ctr" defTabSz="914400" eaLnBrk="0" fontAlgn="base" hangingPunct="0">
              <a:spcBef>
                <a:spcPct val="30000"/>
              </a:spcBef>
              <a:spcAft>
                <a:spcPct val="0"/>
              </a:spcAft>
              <a:defRPr/>
            </a:pPr>
            <a:r>
              <a:rPr lang="en-US" sz="1900" b="1" dirty="0">
                <a:solidFill>
                  <a:srgbClr val="FFFFFF"/>
                </a:solidFill>
                <a:latin typeface="Calibri"/>
                <a:cs typeface="Arial" pitchFamily="34" charset="0"/>
              </a:rPr>
              <a:t>Health Insurance Coverage For 1 in 5 Americans</a:t>
            </a:r>
          </a:p>
          <a:p>
            <a:pPr algn="ctr" defTabSz="914400" eaLnBrk="0" fontAlgn="base" hangingPunct="0">
              <a:spcBef>
                <a:spcPct val="30000"/>
              </a:spcBef>
              <a:spcAft>
                <a:spcPct val="0"/>
              </a:spcAft>
              <a:defRPr/>
            </a:pPr>
            <a:endParaRPr lang="en-US" sz="1900" b="1" dirty="0">
              <a:solidFill>
                <a:srgbClr val="FFFFFF"/>
              </a:solidFill>
              <a:latin typeface="Calibri"/>
              <a:cs typeface="Arial" pitchFamily="34" charset="0"/>
            </a:endParaRPr>
          </a:p>
          <a:p>
            <a:pPr marL="285750" indent="-285750" defTabSz="914400" eaLnBrk="0" fontAlgn="base" hangingPunct="0">
              <a:spcBef>
                <a:spcPct val="30000"/>
              </a:spcBef>
              <a:spcAft>
                <a:spcPct val="0"/>
              </a:spcAft>
              <a:buFont typeface="Arial" panose="020B0604020202020204" pitchFamily="34" charset="0"/>
              <a:buChar char="•"/>
              <a:defRPr/>
            </a:pPr>
            <a:endParaRPr lang="en-US" sz="1650" dirty="0">
              <a:solidFill>
                <a:srgbClr val="FFFFFF"/>
              </a:solidFill>
              <a:latin typeface="Calibri"/>
              <a:cs typeface="Arial" pitchFamily="34" charset="0"/>
            </a:endParaRPr>
          </a:p>
          <a:p>
            <a:pPr defTabSz="914400" eaLnBrk="0" fontAlgn="base" hangingPunct="0">
              <a:spcBef>
                <a:spcPct val="30000"/>
              </a:spcBef>
              <a:spcAft>
                <a:spcPct val="0"/>
              </a:spcAft>
              <a:defRPr/>
            </a:pPr>
            <a:endParaRPr lang="en-US" sz="1000" dirty="0">
              <a:solidFill>
                <a:srgbClr val="FFFFFF"/>
              </a:solidFill>
              <a:latin typeface="Calibri"/>
              <a:cs typeface="Arial" pitchFamily="34" charset="0"/>
            </a:endParaRPr>
          </a:p>
          <a:p>
            <a:pPr defTabSz="914400" eaLnBrk="0" fontAlgn="base" hangingPunct="0">
              <a:spcBef>
                <a:spcPct val="30000"/>
              </a:spcBef>
              <a:spcAft>
                <a:spcPct val="0"/>
              </a:spcAft>
              <a:defRPr/>
            </a:pPr>
            <a:endParaRPr lang="en-US" sz="600" dirty="0">
              <a:solidFill>
                <a:srgbClr val="FFFFFF"/>
              </a:solidFill>
              <a:latin typeface="Calibri"/>
              <a:cs typeface="Arial" pitchFamily="34" charset="0"/>
            </a:endParaRPr>
          </a:p>
          <a:p>
            <a:pPr defTabSz="914400" eaLnBrk="0" fontAlgn="base" hangingPunct="0">
              <a:spcBef>
                <a:spcPct val="30000"/>
              </a:spcBef>
              <a:spcAft>
                <a:spcPct val="0"/>
              </a:spcAft>
              <a:defRPr/>
            </a:pPr>
            <a:endParaRPr lang="en-US" sz="600" dirty="0">
              <a:solidFill>
                <a:srgbClr val="FFFFFF"/>
              </a:solidFill>
              <a:latin typeface="Calibri"/>
              <a:cs typeface="Arial" pitchFamily="34" charset="0"/>
            </a:endParaRPr>
          </a:p>
          <a:p>
            <a:pPr defTabSz="914400" eaLnBrk="0" fontAlgn="base" hangingPunct="0">
              <a:spcBef>
                <a:spcPct val="30000"/>
              </a:spcBef>
              <a:spcAft>
                <a:spcPct val="0"/>
              </a:spcAft>
              <a:defRPr/>
            </a:pPr>
            <a:endParaRPr lang="en-US" sz="600" dirty="0">
              <a:solidFill>
                <a:srgbClr val="FFFFFF"/>
              </a:solidFill>
              <a:latin typeface="Calibri"/>
              <a:cs typeface="Arial" pitchFamily="34" charset="0"/>
            </a:endParaRPr>
          </a:p>
        </p:txBody>
      </p:sp>
      <p:sp>
        <p:nvSpPr>
          <p:cNvPr id="6" name="Text Box 4"/>
          <p:cNvSpPr txBox="1">
            <a:spLocks noChangeArrowheads="1"/>
          </p:cNvSpPr>
          <p:nvPr/>
        </p:nvSpPr>
        <p:spPr bwMode="auto">
          <a:xfrm>
            <a:off x="6361112" y="4422592"/>
            <a:ext cx="3619500" cy="2054409"/>
          </a:xfrm>
          <a:prstGeom prst="rect">
            <a:avLst/>
          </a:prstGeom>
          <a:solidFill>
            <a:schemeClr val="accent2"/>
          </a:solidFill>
          <a:ln w="9525">
            <a:solidFill>
              <a:schemeClr val="tx1"/>
            </a:solidFill>
            <a:miter lim="800000"/>
            <a:headEnd/>
            <a:tailEnd/>
          </a:ln>
        </p:spPr>
        <p:txBody>
          <a:bodyPr wrap="square">
            <a:spAutoFit/>
          </a:bodyPr>
          <a:lstStyle/>
          <a:p>
            <a:pPr algn="ctr" defTabSz="914400" eaLnBrk="0" fontAlgn="base" hangingPunct="0">
              <a:spcBef>
                <a:spcPts val="60"/>
              </a:spcBef>
              <a:spcAft>
                <a:spcPct val="0"/>
              </a:spcAft>
              <a:defRPr/>
            </a:pPr>
            <a:r>
              <a:rPr lang="en-US" sz="1900" b="1" dirty="0">
                <a:solidFill>
                  <a:srgbClr val="FFFFFF"/>
                </a:solidFill>
                <a:latin typeface="Calibri"/>
                <a:cs typeface="Arial" pitchFamily="34" charset="0"/>
              </a:rPr>
              <a:t>State Capacity to Address Health Challenges</a:t>
            </a:r>
          </a:p>
          <a:p>
            <a:pPr algn="ctr" defTabSz="914400" eaLnBrk="0" fontAlgn="base" hangingPunct="0">
              <a:spcBef>
                <a:spcPts val="60"/>
              </a:spcBef>
              <a:spcAft>
                <a:spcPct val="0"/>
              </a:spcAft>
              <a:defRPr/>
            </a:pPr>
            <a:endParaRPr lang="en-US" sz="800" dirty="0">
              <a:solidFill>
                <a:srgbClr val="FFFFFF"/>
              </a:solidFill>
              <a:latin typeface="Calibri"/>
              <a:cs typeface="Arial" pitchFamily="34" charset="0"/>
            </a:endParaRPr>
          </a:p>
          <a:p>
            <a:pPr algn="ctr" defTabSz="914400" eaLnBrk="0" fontAlgn="base" hangingPunct="0">
              <a:spcBef>
                <a:spcPts val="60"/>
              </a:spcBef>
              <a:spcAft>
                <a:spcPct val="0"/>
              </a:spcAft>
              <a:defRPr/>
            </a:pPr>
            <a:endParaRPr lang="en-US" sz="800" dirty="0">
              <a:solidFill>
                <a:srgbClr val="FFFFFF"/>
              </a:solidFill>
              <a:latin typeface="Calibri"/>
              <a:cs typeface="Arial" pitchFamily="34" charset="0"/>
            </a:endParaRPr>
          </a:p>
          <a:p>
            <a:pPr algn="ctr" defTabSz="914400" eaLnBrk="0" fontAlgn="base" hangingPunct="0">
              <a:spcBef>
                <a:spcPts val="60"/>
              </a:spcBef>
              <a:spcAft>
                <a:spcPct val="0"/>
              </a:spcAft>
              <a:defRPr/>
            </a:pPr>
            <a:endParaRPr lang="en-US" sz="800" dirty="0">
              <a:solidFill>
                <a:srgbClr val="FFFFFF"/>
              </a:solidFill>
              <a:latin typeface="Calibri"/>
              <a:cs typeface="Arial" pitchFamily="34" charset="0"/>
            </a:endParaRPr>
          </a:p>
          <a:p>
            <a:pPr algn="ctr" defTabSz="914400" eaLnBrk="0" fontAlgn="base" hangingPunct="0">
              <a:spcBef>
                <a:spcPts val="60"/>
              </a:spcBef>
              <a:spcAft>
                <a:spcPct val="0"/>
              </a:spcAft>
              <a:defRPr/>
            </a:pPr>
            <a:endParaRPr lang="en-US" sz="800" dirty="0">
              <a:solidFill>
                <a:srgbClr val="FFFFFF"/>
              </a:solidFill>
              <a:latin typeface="Calibri"/>
              <a:cs typeface="Arial" pitchFamily="34" charset="0"/>
            </a:endParaRPr>
          </a:p>
          <a:p>
            <a:pPr algn="ctr" defTabSz="914400" eaLnBrk="0" fontAlgn="base" hangingPunct="0">
              <a:spcBef>
                <a:spcPts val="60"/>
              </a:spcBef>
              <a:spcAft>
                <a:spcPct val="0"/>
              </a:spcAft>
              <a:defRPr/>
            </a:pPr>
            <a:endParaRPr lang="en-US" sz="800" dirty="0">
              <a:solidFill>
                <a:srgbClr val="FFFFFF"/>
              </a:solidFill>
              <a:latin typeface="Calibri"/>
              <a:cs typeface="Arial" pitchFamily="34" charset="0"/>
            </a:endParaRPr>
          </a:p>
          <a:p>
            <a:pPr algn="ctr" defTabSz="914400" eaLnBrk="0" fontAlgn="base" hangingPunct="0">
              <a:spcBef>
                <a:spcPts val="60"/>
              </a:spcBef>
              <a:spcAft>
                <a:spcPct val="0"/>
              </a:spcAft>
              <a:defRPr/>
            </a:pPr>
            <a:endParaRPr lang="en-US" dirty="0">
              <a:solidFill>
                <a:srgbClr val="FFFFFF"/>
              </a:solidFill>
              <a:latin typeface="Calibri"/>
              <a:cs typeface="Arial" pitchFamily="34" charset="0"/>
            </a:endParaRPr>
          </a:p>
          <a:p>
            <a:pPr algn="ctr" defTabSz="914400" eaLnBrk="0" fontAlgn="base" hangingPunct="0">
              <a:spcBef>
                <a:spcPts val="60"/>
              </a:spcBef>
              <a:spcAft>
                <a:spcPct val="0"/>
              </a:spcAft>
              <a:defRPr/>
            </a:pPr>
            <a:endParaRPr lang="en-US" sz="800" dirty="0">
              <a:solidFill>
                <a:srgbClr val="FFFFFF"/>
              </a:solidFill>
              <a:latin typeface="Calibri"/>
              <a:cs typeface="Arial" pitchFamily="34" charset="0"/>
            </a:endParaRPr>
          </a:p>
          <a:p>
            <a:pPr algn="ctr" defTabSz="914400" eaLnBrk="0" fontAlgn="base" hangingPunct="0">
              <a:spcBef>
                <a:spcPts val="60"/>
              </a:spcBef>
              <a:spcAft>
                <a:spcPct val="0"/>
              </a:spcAft>
              <a:defRPr/>
            </a:pPr>
            <a:endParaRPr lang="en-US" sz="800" dirty="0">
              <a:solidFill>
                <a:srgbClr val="FFFFFF"/>
              </a:solidFill>
              <a:latin typeface="Calibri"/>
              <a:cs typeface="Arial" pitchFamily="34" charset="0"/>
            </a:endParaRPr>
          </a:p>
          <a:p>
            <a:pPr algn="ctr" defTabSz="914400" eaLnBrk="0" fontAlgn="base" hangingPunct="0">
              <a:spcBef>
                <a:spcPts val="60"/>
              </a:spcBef>
              <a:spcAft>
                <a:spcPct val="0"/>
              </a:spcAft>
              <a:defRPr/>
            </a:pPr>
            <a:endParaRPr lang="en-US" sz="800" dirty="0">
              <a:solidFill>
                <a:srgbClr val="FFFFFF"/>
              </a:solidFill>
              <a:latin typeface="Calibri"/>
              <a:cs typeface="Arial" pitchFamily="34" charset="0"/>
            </a:endParaRPr>
          </a:p>
        </p:txBody>
      </p:sp>
      <p:sp>
        <p:nvSpPr>
          <p:cNvPr id="7" name="Text Box 5"/>
          <p:cNvSpPr txBox="1">
            <a:spLocks noChangeArrowheads="1"/>
          </p:cNvSpPr>
          <p:nvPr/>
        </p:nvSpPr>
        <p:spPr bwMode="auto">
          <a:xfrm>
            <a:off x="4037012" y="3725478"/>
            <a:ext cx="4114800" cy="477054"/>
          </a:xfrm>
          <a:prstGeom prst="rect">
            <a:avLst/>
          </a:prstGeom>
          <a:solidFill>
            <a:schemeClr val="accent1"/>
          </a:solidFill>
          <a:ln w="9525">
            <a:solidFill>
              <a:schemeClr val="tx1"/>
            </a:solidFill>
            <a:miter lim="800000"/>
            <a:headEnd/>
            <a:tailEnd/>
          </a:ln>
        </p:spPr>
        <p:txBody>
          <a:bodyPr>
            <a:spAutoFit/>
          </a:bodyPr>
          <a:lstStyle/>
          <a:p>
            <a:pPr algn="ctr" defTabSz="914400" eaLnBrk="0" fontAlgn="base" hangingPunct="0">
              <a:spcBef>
                <a:spcPct val="50000"/>
              </a:spcBef>
              <a:spcAft>
                <a:spcPct val="0"/>
              </a:spcAft>
              <a:defRPr/>
            </a:pPr>
            <a:r>
              <a:rPr lang="en-US" sz="2500" b="1" dirty="0">
                <a:solidFill>
                  <a:srgbClr val="FFFFFF"/>
                </a:solidFill>
                <a:latin typeface="Calibri"/>
                <a:cs typeface="Arial" pitchFamily="34" charset="0"/>
              </a:rPr>
              <a:t>MEDICAID</a:t>
            </a:r>
          </a:p>
        </p:txBody>
      </p:sp>
      <p:sp>
        <p:nvSpPr>
          <p:cNvPr id="8" name="Text Box 6"/>
          <p:cNvSpPr txBox="1">
            <a:spLocks noChangeArrowheads="1"/>
          </p:cNvSpPr>
          <p:nvPr/>
        </p:nvSpPr>
        <p:spPr bwMode="auto">
          <a:xfrm>
            <a:off x="2055812" y="4422592"/>
            <a:ext cx="3581400" cy="1992853"/>
          </a:xfrm>
          <a:prstGeom prst="rect">
            <a:avLst/>
          </a:prstGeom>
          <a:solidFill>
            <a:schemeClr val="accent2"/>
          </a:solidFill>
          <a:ln w="9525">
            <a:solidFill>
              <a:schemeClr val="tx1"/>
            </a:solidFill>
            <a:miter lim="800000"/>
            <a:headEnd/>
            <a:tailEnd/>
          </a:ln>
        </p:spPr>
        <p:txBody>
          <a:bodyPr>
            <a:spAutoFit/>
          </a:bodyPr>
          <a:lstStyle/>
          <a:p>
            <a:pPr algn="ctr" defTabSz="914400" eaLnBrk="0" fontAlgn="base" hangingPunct="0">
              <a:spcBef>
                <a:spcPct val="50000"/>
              </a:spcBef>
              <a:spcAft>
                <a:spcPct val="0"/>
              </a:spcAft>
              <a:defRPr/>
            </a:pPr>
            <a:r>
              <a:rPr lang="en-US" sz="1900" b="1" dirty="0">
                <a:solidFill>
                  <a:srgbClr val="FFFFFF"/>
                </a:solidFill>
                <a:latin typeface="Calibri"/>
                <a:cs typeface="Arial" pitchFamily="34" charset="0"/>
              </a:rPr>
              <a:t>Support for Health Care System and Safety-Net </a:t>
            </a: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p:txBody>
      </p:sp>
      <p:sp>
        <p:nvSpPr>
          <p:cNvPr id="9" name="Freeform 7"/>
          <p:cNvSpPr>
            <a:spLocks/>
          </p:cNvSpPr>
          <p:nvPr/>
        </p:nvSpPr>
        <p:spPr bwMode="auto">
          <a:xfrm>
            <a:off x="4265613" y="3454736"/>
            <a:ext cx="533401" cy="260565"/>
          </a:xfrm>
          <a:custGeom>
            <a:avLst/>
            <a:gdLst>
              <a:gd name="T0" fmla="*/ 1885950 w 1188"/>
              <a:gd name="T1" fmla="*/ 566737 h 357"/>
              <a:gd name="T2" fmla="*/ 0 w 1188"/>
              <a:gd name="T3" fmla="*/ 0 h 357"/>
              <a:gd name="T4" fmla="*/ 0 60000 65536"/>
              <a:gd name="T5" fmla="*/ 0 60000 65536"/>
              <a:gd name="T6" fmla="*/ 0 w 1188"/>
              <a:gd name="T7" fmla="*/ 0 h 357"/>
              <a:gd name="T8" fmla="*/ 1188 w 1188"/>
              <a:gd name="T9" fmla="*/ 357 h 357"/>
            </a:gdLst>
            <a:ahLst/>
            <a:cxnLst>
              <a:cxn ang="T4">
                <a:pos x="T0" y="T1"/>
              </a:cxn>
              <a:cxn ang="T5">
                <a:pos x="T2" y="T3"/>
              </a:cxn>
            </a:cxnLst>
            <a:rect l="T6" t="T7" r="T8" b="T9"/>
            <a:pathLst>
              <a:path w="1188" h="357">
                <a:moveTo>
                  <a:pt x="1188" y="357"/>
                </a:moveTo>
                <a:lnTo>
                  <a:pt x="0" y="0"/>
                </a:lnTo>
              </a:path>
            </a:pathLst>
          </a:cu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b="1" dirty="0">
              <a:solidFill>
                <a:srgbClr val="000000"/>
              </a:solidFill>
              <a:latin typeface="Calibri"/>
              <a:cs typeface="Arial" pitchFamily="34" charset="0"/>
            </a:endParaRPr>
          </a:p>
        </p:txBody>
      </p:sp>
      <p:sp>
        <p:nvSpPr>
          <p:cNvPr id="10" name="Freeform 8"/>
          <p:cNvSpPr>
            <a:spLocks/>
          </p:cNvSpPr>
          <p:nvPr/>
        </p:nvSpPr>
        <p:spPr bwMode="auto">
          <a:xfrm>
            <a:off x="4645024" y="4202532"/>
            <a:ext cx="447676" cy="220059"/>
          </a:xfrm>
          <a:custGeom>
            <a:avLst/>
            <a:gdLst>
              <a:gd name="T0" fmla="*/ 1173163 w 713"/>
              <a:gd name="T1" fmla="*/ 0 h 366"/>
              <a:gd name="T2" fmla="*/ 0 w 713"/>
              <a:gd name="T3" fmla="*/ 525462 h 366"/>
              <a:gd name="T4" fmla="*/ 0 60000 65536"/>
              <a:gd name="T5" fmla="*/ 0 60000 65536"/>
              <a:gd name="T6" fmla="*/ 0 w 713"/>
              <a:gd name="T7" fmla="*/ 0 h 366"/>
              <a:gd name="T8" fmla="*/ 713 w 713"/>
              <a:gd name="T9" fmla="*/ 366 h 366"/>
            </a:gdLst>
            <a:ahLst/>
            <a:cxnLst>
              <a:cxn ang="T4">
                <a:pos x="T0" y="T1"/>
              </a:cxn>
              <a:cxn ang="T5">
                <a:pos x="T2" y="T3"/>
              </a:cxn>
            </a:cxnLst>
            <a:rect l="T6" t="T7" r="T8" b="T9"/>
            <a:pathLst>
              <a:path w="713" h="366">
                <a:moveTo>
                  <a:pt x="713" y="0"/>
                </a:moveTo>
                <a:lnTo>
                  <a:pt x="0" y="366"/>
                </a:lnTo>
              </a:path>
            </a:pathLst>
          </a:cu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b="1" dirty="0">
              <a:solidFill>
                <a:srgbClr val="000000"/>
              </a:solidFill>
              <a:latin typeface="Calibri"/>
              <a:cs typeface="Arial" pitchFamily="34" charset="0"/>
            </a:endParaRPr>
          </a:p>
        </p:txBody>
      </p:sp>
      <p:sp>
        <p:nvSpPr>
          <p:cNvPr id="11" name="Freeform 9"/>
          <p:cNvSpPr>
            <a:spLocks/>
          </p:cNvSpPr>
          <p:nvPr/>
        </p:nvSpPr>
        <p:spPr bwMode="auto">
          <a:xfrm>
            <a:off x="6541692" y="4202533"/>
            <a:ext cx="467121" cy="220059"/>
          </a:xfrm>
          <a:custGeom>
            <a:avLst/>
            <a:gdLst>
              <a:gd name="T0" fmla="*/ 0 w 749"/>
              <a:gd name="T1" fmla="*/ 0 h 357"/>
              <a:gd name="T2" fmla="*/ 1231900 w 749"/>
              <a:gd name="T3" fmla="*/ 525462 h 357"/>
              <a:gd name="T4" fmla="*/ 0 60000 65536"/>
              <a:gd name="T5" fmla="*/ 0 60000 65536"/>
              <a:gd name="T6" fmla="*/ 0 w 749"/>
              <a:gd name="T7" fmla="*/ 0 h 357"/>
              <a:gd name="T8" fmla="*/ 749 w 749"/>
              <a:gd name="T9" fmla="*/ 357 h 357"/>
            </a:gdLst>
            <a:ahLst/>
            <a:cxnLst>
              <a:cxn ang="T4">
                <a:pos x="T0" y="T1"/>
              </a:cxn>
              <a:cxn ang="T5">
                <a:pos x="T2" y="T3"/>
              </a:cxn>
            </a:cxnLst>
            <a:rect l="T6" t="T7" r="T8" b="T9"/>
            <a:pathLst>
              <a:path w="749" h="357">
                <a:moveTo>
                  <a:pt x="0" y="0"/>
                </a:moveTo>
                <a:lnTo>
                  <a:pt x="749" y="357"/>
                </a:lnTo>
              </a:path>
            </a:pathLst>
          </a:cu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b="1" dirty="0">
              <a:solidFill>
                <a:srgbClr val="000000"/>
              </a:solidFill>
              <a:latin typeface="Calibri"/>
              <a:cs typeface="Arial" pitchFamily="34" charset="0"/>
            </a:endParaRPr>
          </a:p>
        </p:txBody>
      </p:sp>
      <p:sp>
        <p:nvSpPr>
          <p:cNvPr id="12" name="Text Box 10"/>
          <p:cNvSpPr txBox="1">
            <a:spLocks noChangeArrowheads="1"/>
          </p:cNvSpPr>
          <p:nvPr/>
        </p:nvSpPr>
        <p:spPr bwMode="auto">
          <a:xfrm>
            <a:off x="4645024" y="1489091"/>
            <a:ext cx="2955186" cy="1992853"/>
          </a:xfrm>
          <a:prstGeom prst="rect">
            <a:avLst/>
          </a:prstGeom>
          <a:solidFill>
            <a:schemeClr val="accent2"/>
          </a:solidFill>
          <a:ln w="9525">
            <a:solidFill>
              <a:schemeClr val="tx1"/>
            </a:solidFill>
            <a:miter lim="800000"/>
            <a:headEnd/>
            <a:tailEnd/>
          </a:ln>
        </p:spPr>
        <p:txBody>
          <a:bodyPr wrap="square">
            <a:spAutoFit/>
          </a:bodyPr>
          <a:lstStyle/>
          <a:p>
            <a:pPr algn="ctr" defTabSz="914400" eaLnBrk="0" fontAlgn="base" hangingPunct="0">
              <a:spcBef>
                <a:spcPct val="50000"/>
              </a:spcBef>
              <a:spcAft>
                <a:spcPct val="0"/>
              </a:spcAft>
              <a:defRPr/>
            </a:pPr>
            <a:r>
              <a:rPr lang="en-US" sz="1900" b="1" dirty="0">
                <a:solidFill>
                  <a:srgbClr val="FFFFFF"/>
                </a:solidFill>
                <a:latin typeface="Calibri"/>
                <a:cs typeface="Arial" pitchFamily="34" charset="0"/>
              </a:rPr>
              <a:t>Assistance to 10 million Medicare Beneficiaries </a:t>
            </a: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p:txBody>
      </p:sp>
      <p:sp>
        <p:nvSpPr>
          <p:cNvPr id="13" name="Text Box 11"/>
          <p:cNvSpPr txBox="1">
            <a:spLocks noChangeArrowheads="1"/>
          </p:cNvSpPr>
          <p:nvPr/>
        </p:nvSpPr>
        <p:spPr bwMode="auto">
          <a:xfrm>
            <a:off x="7732712" y="1489089"/>
            <a:ext cx="2819400" cy="1992853"/>
          </a:xfrm>
          <a:prstGeom prst="rect">
            <a:avLst/>
          </a:prstGeom>
          <a:solidFill>
            <a:schemeClr val="accent2"/>
          </a:solidFill>
          <a:ln w="9525">
            <a:solidFill>
              <a:schemeClr val="tx1"/>
            </a:solidFill>
            <a:miter lim="800000"/>
            <a:headEnd/>
            <a:tailEnd/>
          </a:ln>
        </p:spPr>
        <p:txBody>
          <a:bodyPr>
            <a:spAutoFit/>
          </a:bodyPr>
          <a:lstStyle/>
          <a:p>
            <a:pPr algn="ctr" defTabSz="914400" eaLnBrk="0" fontAlgn="base" hangingPunct="0">
              <a:spcBef>
                <a:spcPct val="50000"/>
              </a:spcBef>
              <a:spcAft>
                <a:spcPct val="0"/>
              </a:spcAft>
              <a:defRPr/>
            </a:pPr>
            <a:r>
              <a:rPr lang="en-US" sz="1900" b="1" dirty="0">
                <a:solidFill>
                  <a:srgbClr val="FFFFFF"/>
                </a:solidFill>
                <a:latin typeface="Calibri"/>
                <a:cs typeface="Arial" pitchFamily="34" charset="0"/>
              </a:rPr>
              <a:t>&gt; 50% Long-Term Care Financing</a:t>
            </a: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a:p>
            <a:pPr algn="ctr" defTabSz="914400" eaLnBrk="0" fontAlgn="base" hangingPunct="0">
              <a:spcBef>
                <a:spcPct val="50000"/>
              </a:spcBef>
              <a:spcAft>
                <a:spcPct val="0"/>
              </a:spcAft>
              <a:defRPr/>
            </a:pPr>
            <a:endParaRPr lang="en-US" sz="1900" b="1" dirty="0">
              <a:solidFill>
                <a:srgbClr val="FFFFFF"/>
              </a:solidFill>
              <a:latin typeface="Calibri"/>
              <a:cs typeface="Arial" pitchFamily="34" charset="0"/>
            </a:endParaRPr>
          </a:p>
        </p:txBody>
      </p:sp>
      <p:sp>
        <p:nvSpPr>
          <p:cNvPr id="14" name="Freeform 12"/>
          <p:cNvSpPr>
            <a:spLocks/>
          </p:cNvSpPr>
          <p:nvPr/>
        </p:nvSpPr>
        <p:spPr bwMode="auto">
          <a:xfrm>
            <a:off x="6096319" y="3485764"/>
            <a:ext cx="45719" cy="229538"/>
          </a:xfrm>
          <a:custGeom>
            <a:avLst/>
            <a:gdLst>
              <a:gd name="T0" fmla="*/ 0 w 1"/>
              <a:gd name="T1" fmla="*/ 0 h 437"/>
              <a:gd name="T2" fmla="*/ 0 w 1"/>
              <a:gd name="T3" fmla="*/ 693738 h 437"/>
              <a:gd name="T4" fmla="*/ 0 60000 65536"/>
              <a:gd name="T5" fmla="*/ 0 60000 65536"/>
              <a:gd name="T6" fmla="*/ 0 w 1"/>
              <a:gd name="T7" fmla="*/ 0 h 437"/>
              <a:gd name="T8" fmla="*/ 1 w 1"/>
              <a:gd name="T9" fmla="*/ 437 h 437"/>
            </a:gdLst>
            <a:ahLst/>
            <a:cxnLst>
              <a:cxn ang="T4">
                <a:pos x="T0" y="T1"/>
              </a:cxn>
              <a:cxn ang="T5">
                <a:pos x="T2" y="T3"/>
              </a:cxn>
            </a:cxnLst>
            <a:rect l="T6" t="T7" r="T8" b="T9"/>
            <a:pathLst>
              <a:path w="1" h="437">
                <a:moveTo>
                  <a:pt x="0" y="0"/>
                </a:moveTo>
                <a:lnTo>
                  <a:pt x="0" y="437"/>
                </a:lnTo>
              </a:path>
            </a:pathLst>
          </a:custGeom>
          <a:noFill/>
          <a:ln w="9525">
            <a:solidFill>
              <a:schemeClr val="tx1"/>
            </a:solidFill>
            <a:round/>
            <a:headEnd type="none" w="med" len="med"/>
            <a:tailEnd type="none" w="med" len="med"/>
          </a:ln>
        </p:spPr>
        <p:txBody>
          <a:bodyPr/>
          <a:lstStyle/>
          <a:p>
            <a:pPr algn="ctr" defTabSz="914400" eaLnBrk="0" fontAlgn="base" hangingPunct="0">
              <a:spcBef>
                <a:spcPct val="0"/>
              </a:spcBef>
              <a:spcAft>
                <a:spcPct val="0"/>
              </a:spcAft>
              <a:defRPr/>
            </a:pPr>
            <a:endParaRPr lang="en-US" b="1" dirty="0">
              <a:solidFill>
                <a:srgbClr val="000000"/>
              </a:solidFill>
              <a:latin typeface="Calibri"/>
              <a:cs typeface="Arial" pitchFamily="34" charset="0"/>
            </a:endParaRPr>
          </a:p>
        </p:txBody>
      </p:sp>
      <p:sp>
        <p:nvSpPr>
          <p:cNvPr id="15" name="Freeform 13"/>
          <p:cNvSpPr>
            <a:spLocks/>
          </p:cNvSpPr>
          <p:nvPr/>
        </p:nvSpPr>
        <p:spPr bwMode="auto">
          <a:xfrm>
            <a:off x="7389812" y="3470288"/>
            <a:ext cx="685800" cy="245014"/>
          </a:xfrm>
          <a:custGeom>
            <a:avLst/>
            <a:gdLst>
              <a:gd name="T0" fmla="*/ 0 w 1198"/>
              <a:gd name="T1" fmla="*/ 798512 h 503"/>
              <a:gd name="T2" fmla="*/ 1901825 w 1198"/>
              <a:gd name="T3" fmla="*/ 0 h 503"/>
              <a:gd name="T4" fmla="*/ 0 60000 65536"/>
              <a:gd name="T5" fmla="*/ 0 60000 65536"/>
              <a:gd name="T6" fmla="*/ 0 w 1198"/>
              <a:gd name="T7" fmla="*/ 0 h 503"/>
              <a:gd name="T8" fmla="*/ 1198 w 1198"/>
              <a:gd name="T9" fmla="*/ 503 h 503"/>
            </a:gdLst>
            <a:ahLst/>
            <a:cxnLst>
              <a:cxn ang="T4">
                <a:pos x="T0" y="T1"/>
              </a:cxn>
              <a:cxn ang="T5">
                <a:pos x="T2" y="T3"/>
              </a:cxn>
            </a:cxnLst>
            <a:rect l="T6" t="T7" r="T8" b="T9"/>
            <a:pathLst>
              <a:path w="1198" h="503">
                <a:moveTo>
                  <a:pt x="0" y="503"/>
                </a:moveTo>
                <a:lnTo>
                  <a:pt x="1198" y="0"/>
                </a:lnTo>
              </a:path>
            </a:pathLst>
          </a:custGeom>
          <a:noFill/>
          <a:ln w="9525">
            <a:solidFill>
              <a:schemeClr val="tx1"/>
            </a:solidFill>
            <a:round/>
            <a:headEnd type="none" w="med" len="med"/>
            <a:tailEnd type="none" w="med" len="med"/>
          </a:ln>
        </p:spPr>
        <p:txBody>
          <a:bodyPr/>
          <a:lstStyle/>
          <a:p>
            <a:pPr algn="ctr" defTabSz="914400" eaLnBrk="0" fontAlgn="base" hangingPunct="0">
              <a:spcBef>
                <a:spcPct val="0"/>
              </a:spcBef>
              <a:spcAft>
                <a:spcPct val="0"/>
              </a:spcAft>
              <a:defRPr/>
            </a:pPr>
            <a:endParaRPr lang="en-US" b="1" dirty="0">
              <a:solidFill>
                <a:srgbClr val="000000"/>
              </a:solidFill>
              <a:latin typeface="Calibri"/>
              <a:cs typeface="Arial"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181" y="2293530"/>
            <a:ext cx="1205713" cy="9202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699500" y="2189176"/>
            <a:ext cx="885825" cy="88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3613" y="5136658"/>
            <a:ext cx="1921271" cy="12139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7812" y="5070488"/>
            <a:ext cx="1916742" cy="1280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663" y="2251088"/>
            <a:ext cx="665510"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6313" y="2251088"/>
            <a:ext cx="594610"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6502" y="2251088"/>
            <a:ext cx="860030"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6533" y="2251088"/>
            <a:ext cx="454557"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39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7532" y="559271"/>
            <a:ext cx="10486708" cy="1080913"/>
          </a:xfrm>
        </p:spPr>
        <p:txBody>
          <a:bodyPr/>
          <a:lstStyle/>
          <a:p>
            <a:r>
              <a:rPr lang="en-US" dirty="0"/>
              <a:t>The basic foundations of Medicaid are related to the entitlement and the federal-state partnership.  </a:t>
            </a:r>
          </a:p>
        </p:txBody>
      </p:sp>
      <p:sp>
        <p:nvSpPr>
          <p:cNvPr id="10" name="TextBox 9"/>
          <p:cNvSpPr txBox="1"/>
          <p:nvPr/>
        </p:nvSpPr>
        <p:spPr>
          <a:xfrm>
            <a:off x="2360612" y="3012727"/>
            <a:ext cx="2209800" cy="369332"/>
          </a:xfrm>
          <a:prstGeom prst="rect">
            <a:avLst/>
          </a:prstGeom>
          <a:noFill/>
        </p:spPr>
        <p:txBody>
          <a:bodyPr wrap="square" rtlCol="0">
            <a:spAutoFit/>
          </a:bodyPr>
          <a:lstStyle/>
          <a:p>
            <a:pPr algn="ctr" defTabSz="914400">
              <a:defRPr/>
            </a:pPr>
            <a:endParaRPr lang="en-US" dirty="0">
              <a:solidFill>
                <a:srgbClr val="000000"/>
              </a:solidFill>
              <a:latin typeface="Calibri" pitchFamily="34" charset="0"/>
              <a:cs typeface="Meta Offc Pro"/>
            </a:endParaRPr>
          </a:p>
        </p:txBody>
      </p:sp>
      <p:graphicFrame>
        <p:nvGraphicFramePr>
          <p:cNvPr id="4" name="Diagram 3"/>
          <p:cNvGraphicFramePr/>
          <p:nvPr/>
        </p:nvGraphicFramePr>
        <p:xfrm>
          <a:off x="2055812" y="1905000"/>
          <a:ext cx="7772400" cy="4075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4799012" y="1981200"/>
            <a:ext cx="2438400" cy="923330"/>
          </a:xfrm>
          <a:prstGeom prst="rect">
            <a:avLst/>
          </a:prstGeom>
          <a:noFill/>
        </p:spPr>
        <p:txBody>
          <a:bodyPr wrap="square" rtlCol="0">
            <a:spAutoFit/>
          </a:bodyPr>
          <a:lstStyle/>
          <a:p>
            <a:pPr algn="ctr" defTabSz="914400">
              <a:defRPr/>
            </a:pPr>
            <a:r>
              <a:rPr lang="en-US" b="1" dirty="0">
                <a:solidFill>
                  <a:srgbClr val="FFFFFF"/>
                </a:solidFill>
                <a:latin typeface="Calibri" pitchFamily="34" charset="0"/>
                <a:cs typeface="Meta Offc Pro"/>
              </a:rPr>
              <a:t>Eligible Individuals </a:t>
            </a:r>
            <a:r>
              <a:rPr lang="en-US" dirty="0">
                <a:solidFill>
                  <a:srgbClr val="FFFFFF"/>
                </a:solidFill>
                <a:latin typeface="Calibri" pitchFamily="34" charset="0"/>
                <a:cs typeface="Meta Offc Pro"/>
              </a:rPr>
              <a:t>are entitled to a defined set of benefits</a:t>
            </a:r>
          </a:p>
        </p:txBody>
      </p:sp>
      <p:sp>
        <p:nvSpPr>
          <p:cNvPr id="16" name="TextBox 15"/>
          <p:cNvSpPr txBox="1"/>
          <p:nvPr/>
        </p:nvSpPr>
        <p:spPr>
          <a:xfrm>
            <a:off x="4894262" y="2928045"/>
            <a:ext cx="2247900" cy="923330"/>
          </a:xfrm>
          <a:prstGeom prst="rect">
            <a:avLst/>
          </a:prstGeom>
          <a:noFill/>
        </p:spPr>
        <p:txBody>
          <a:bodyPr wrap="square" rtlCol="0">
            <a:spAutoFit/>
          </a:bodyPr>
          <a:lstStyle/>
          <a:p>
            <a:pPr algn="ctr" defTabSz="914400">
              <a:defRPr/>
            </a:pPr>
            <a:r>
              <a:rPr lang="en-US" b="1" dirty="0">
                <a:solidFill>
                  <a:srgbClr val="FFFFFF"/>
                </a:solidFill>
                <a:latin typeface="Calibri" pitchFamily="34" charset="0"/>
                <a:cs typeface="Meta Offc Pro"/>
              </a:rPr>
              <a:t>States </a:t>
            </a:r>
            <a:r>
              <a:rPr lang="en-US" dirty="0">
                <a:solidFill>
                  <a:srgbClr val="FFFFFF"/>
                </a:solidFill>
                <a:latin typeface="Calibri" pitchFamily="34" charset="0"/>
                <a:cs typeface="Meta Offc Pro"/>
              </a:rPr>
              <a:t>are entitled to federal matching funds</a:t>
            </a:r>
            <a:endParaRPr lang="en-US" b="1" dirty="0">
              <a:solidFill>
                <a:srgbClr val="FFFFFF"/>
              </a:solidFill>
              <a:latin typeface="Calibri" pitchFamily="34" charset="0"/>
              <a:cs typeface="Meta Offc Pro"/>
            </a:endParaRPr>
          </a:p>
        </p:txBody>
      </p:sp>
      <p:cxnSp>
        <p:nvCxnSpPr>
          <p:cNvPr id="21" name="Straight Connector 20"/>
          <p:cNvCxnSpPr/>
          <p:nvPr/>
        </p:nvCxnSpPr>
        <p:spPr>
          <a:xfrm>
            <a:off x="4894262" y="2903616"/>
            <a:ext cx="211455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9712" y="4244548"/>
            <a:ext cx="1817001" cy="10058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 name="TextBox 25"/>
          <p:cNvSpPr txBox="1"/>
          <p:nvPr/>
        </p:nvSpPr>
        <p:spPr>
          <a:xfrm>
            <a:off x="2817812" y="4784199"/>
            <a:ext cx="1752600" cy="1200329"/>
          </a:xfrm>
          <a:prstGeom prst="rect">
            <a:avLst/>
          </a:prstGeom>
          <a:noFill/>
        </p:spPr>
        <p:txBody>
          <a:bodyPr wrap="square" rtlCol="0">
            <a:spAutoFit/>
          </a:bodyPr>
          <a:lstStyle/>
          <a:p>
            <a:pPr algn="ctr" defTabSz="914400">
              <a:defRPr/>
            </a:pPr>
            <a:r>
              <a:rPr lang="en-US" dirty="0">
                <a:solidFill>
                  <a:srgbClr val="FFFFFF"/>
                </a:solidFill>
                <a:latin typeface="Calibri" pitchFamily="34" charset="0"/>
                <a:cs typeface="Meta Offc Pro"/>
              </a:rPr>
              <a:t>Sets core requirements on eligibility and benefits</a:t>
            </a:r>
          </a:p>
        </p:txBody>
      </p:sp>
      <p:sp>
        <p:nvSpPr>
          <p:cNvPr id="27" name="TextBox 26"/>
          <p:cNvSpPr txBox="1"/>
          <p:nvPr/>
        </p:nvSpPr>
        <p:spPr>
          <a:xfrm>
            <a:off x="7161213" y="4740116"/>
            <a:ext cx="2133599" cy="1200329"/>
          </a:xfrm>
          <a:prstGeom prst="rect">
            <a:avLst/>
          </a:prstGeom>
          <a:noFill/>
        </p:spPr>
        <p:txBody>
          <a:bodyPr wrap="square" rtlCol="0">
            <a:spAutoFit/>
          </a:bodyPr>
          <a:lstStyle/>
          <a:p>
            <a:pPr algn="ctr" defTabSz="914400">
              <a:defRPr/>
            </a:pPr>
            <a:r>
              <a:rPr lang="en-US" dirty="0">
                <a:solidFill>
                  <a:srgbClr val="FFFFFF"/>
                </a:solidFill>
                <a:latin typeface="Calibri" pitchFamily="34" charset="0"/>
                <a:cs typeface="Meta Offc Pro"/>
              </a:rPr>
              <a:t>Flexibility to administer the program within federal guidelines</a:t>
            </a:r>
          </a:p>
        </p:txBody>
      </p:sp>
      <p:sp>
        <p:nvSpPr>
          <p:cNvPr id="28" name="TextBox 27"/>
          <p:cNvSpPr txBox="1"/>
          <p:nvPr/>
        </p:nvSpPr>
        <p:spPr>
          <a:xfrm>
            <a:off x="4799013" y="5328583"/>
            <a:ext cx="2247901" cy="584775"/>
          </a:xfrm>
          <a:prstGeom prst="rect">
            <a:avLst/>
          </a:prstGeom>
          <a:noFill/>
        </p:spPr>
        <p:txBody>
          <a:bodyPr wrap="square" rtlCol="0">
            <a:spAutoFit/>
          </a:bodyPr>
          <a:lstStyle/>
          <a:p>
            <a:pPr algn="ctr" defTabSz="914400">
              <a:defRPr/>
            </a:pPr>
            <a:r>
              <a:rPr lang="en-US" sz="3200" b="1" dirty="0">
                <a:solidFill>
                  <a:srgbClr val="FFFFFF"/>
                </a:solidFill>
                <a:latin typeface="Calibri"/>
              </a:rPr>
              <a:t>Partnership </a:t>
            </a:r>
          </a:p>
        </p:txBody>
      </p:sp>
      <p:pic>
        <p:nvPicPr>
          <p:cNvPr id="68" name="Picture 2" descr="C:\Users\jessicas\AppData\Local\Microsoft\Windows\Temporary Internet Files\Content.IE5\AY8G6ZWM\MC900384170[1].wmf"/>
          <p:cNvPicPr>
            <a:picLocks noChangeAspect="1" noChangeArrowheads="1"/>
          </p:cNvPicPr>
          <p:nvPr/>
        </p:nvPicPr>
        <p:blipFill rotWithShape="1">
          <a:blip r:embed="rId9" cstate="print">
            <a:clrChange>
              <a:clrFrom>
                <a:srgbClr val="000000"/>
              </a:clrFrom>
              <a:clrTo>
                <a:srgbClr val="000000">
                  <a:alpha val="0"/>
                </a:srgbClr>
              </a:clrTo>
            </a:clrChange>
            <a:duotone>
              <a:prstClr val="black"/>
              <a:srgbClr val="92D050">
                <a:tint val="45000"/>
                <a:satMod val="400000"/>
              </a:srgbClr>
            </a:duotone>
            <a:extLst>
              <a:ext uri="{28A0092B-C50C-407E-A947-70E740481C1C}">
                <a14:useLocalDpi xmlns:a14="http://schemas.microsoft.com/office/drawing/2010/main" val="0"/>
              </a:ext>
            </a:extLst>
          </a:blip>
          <a:srcRect b="14806"/>
          <a:stretch/>
        </p:blipFill>
        <p:spPr bwMode="auto">
          <a:xfrm>
            <a:off x="8185846" y="2787313"/>
            <a:ext cx="651766" cy="91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9" name="Group 68"/>
          <p:cNvGrpSpPr/>
          <p:nvPr/>
        </p:nvGrpSpPr>
        <p:grpSpPr>
          <a:xfrm>
            <a:off x="8503789" y="2050157"/>
            <a:ext cx="277473" cy="693222"/>
            <a:chOff x="5287084" y="2926861"/>
            <a:chExt cx="792991" cy="1970728"/>
          </a:xfrm>
          <a:solidFill>
            <a:schemeClr val="tx2"/>
          </a:solidFill>
        </p:grpSpPr>
        <p:sp>
          <p:nvSpPr>
            <p:cNvPr id="70" name="Oval 69"/>
            <p:cNvSpPr/>
            <p:nvPr/>
          </p:nvSpPr>
          <p:spPr>
            <a:xfrm>
              <a:off x="5523559" y="2926861"/>
              <a:ext cx="320040" cy="32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nvGrpSpPr>
            <p:cNvPr id="71" name="Group 70"/>
            <p:cNvGrpSpPr/>
            <p:nvPr/>
          </p:nvGrpSpPr>
          <p:grpSpPr>
            <a:xfrm>
              <a:off x="5508901" y="4114392"/>
              <a:ext cx="349356" cy="783197"/>
              <a:chOff x="5351796" y="5908768"/>
              <a:chExt cx="349356" cy="783197"/>
            </a:xfrm>
            <a:grpFill/>
          </p:grpSpPr>
          <p:sp>
            <p:nvSpPr>
              <p:cNvPr id="77" name="Rounded Rectangle 76"/>
              <p:cNvSpPr/>
              <p:nvPr/>
            </p:nvSpPr>
            <p:spPr>
              <a:xfrm>
                <a:off x="5351796" y="5908768"/>
                <a:ext cx="146304" cy="7831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78" name="Rounded Rectangle 77"/>
              <p:cNvSpPr/>
              <p:nvPr/>
            </p:nvSpPr>
            <p:spPr>
              <a:xfrm>
                <a:off x="5554848" y="5908768"/>
                <a:ext cx="146304" cy="7831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sp>
          <p:nvSpPr>
            <p:cNvPr id="72" name="Trapezoid 71"/>
            <p:cNvSpPr/>
            <p:nvPr/>
          </p:nvSpPr>
          <p:spPr>
            <a:xfrm>
              <a:off x="5340195" y="3459869"/>
              <a:ext cx="686768" cy="884395"/>
            </a:xfrm>
            <a:prstGeom prst="trapezoid">
              <a:avLst>
                <a:gd name="adj" fmla="val 253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73" name="Rounded Rectangle 72"/>
            <p:cNvSpPr/>
            <p:nvPr/>
          </p:nvSpPr>
          <p:spPr>
            <a:xfrm>
              <a:off x="5427132" y="3342174"/>
              <a:ext cx="512895" cy="21755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nvGrpSpPr>
            <p:cNvPr id="74" name="Group 73"/>
            <p:cNvGrpSpPr/>
            <p:nvPr/>
          </p:nvGrpSpPr>
          <p:grpSpPr>
            <a:xfrm>
              <a:off x="5287084" y="3357795"/>
              <a:ext cx="792991" cy="712285"/>
              <a:chOff x="5287084" y="3357795"/>
              <a:chExt cx="792991" cy="712285"/>
            </a:xfrm>
            <a:grpFill/>
          </p:grpSpPr>
          <p:sp>
            <p:nvSpPr>
              <p:cNvPr id="75" name="Rounded Rectangle 74"/>
              <p:cNvSpPr/>
              <p:nvPr/>
            </p:nvSpPr>
            <p:spPr>
              <a:xfrm rot="17700000" flipH="1">
                <a:off x="4994949" y="3649930"/>
                <a:ext cx="712285" cy="1280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76" name="Rounded Rectangle 75"/>
              <p:cNvSpPr/>
              <p:nvPr/>
            </p:nvSpPr>
            <p:spPr>
              <a:xfrm rot="3900000">
                <a:off x="5659924" y="3649930"/>
                <a:ext cx="712285" cy="12801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grpSp>
        <p:nvGrpSpPr>
          <p:cNvPr id="79" name="Group 78"/>
          <p:cNvGrpSpPr/>
          <p:nvPr/>
        </p:nvGrpSpPr>
        <p:grpSpPr>
          <a:xfrm>
            <a:off x="8110234" y="2033358"/>
            <a:ext cx="311754" cy="698945"/>
            <a:chOff x="3654352" y="2923878"/>
            <a:chExt cx="890968" cy="1986999"/>
          </a:xfrm>
          <a:solidFill>
            <a:schemeClr val="tx2"/>
          </a:solidFill>
        </p:grpSpPr>
        <p:sp>
          <p:nvSpPr>
            <p:cNvPr id="80" name="Oval 79"/>
            <p:cNvSpPr/>
            <p:nvPr/>
          </p:nvSpPr>
          <p:spPr>
            <a:xfrm>
              <a:off x="3939816" y="2923878"/>
              <a:ext cx="320040" cy="32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81" name="Rounded Rectangle 80"/>
            <p:cNvSpPr/>
            <p:nvPr/>
          </p:nvSpPr>
          <p:spPr>
            <a:xfrm>
              <a:off x="3899017" y="3975391"/>
              <a:ext cx="182880" cy="9354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82" name="Rounded Rectangle 81"/>
            <p:cNvSpPr/>
            <p:nvPr/>
          </p:nvSpPr>
          <p:spPr>
            <a:xfrm>
              <a:off x="4118571" y="3975391"/>
              <a:ext cx="182880" cy="9354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83" name="Rounded Rectangle 82"/>
            <p:cNvSpPr/>
            <p:nvPr/>
          </p:nvSpPr>
          <p:spPr>
            <a:xfrm>
              <a:off x="3898619" y="3475015"/>
              <a:ext cx="402434" cy="7309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84" name="Round Same Side Corner Rectangle 83"/>
            <p:cNvSpPr/>
            <p:nvPr/>
          </p:nvSpPr>
          <p:spPr>
            <a:xfrm>
              <a:off x="3781109" y="3303697"/>
              <a:ext cx="637454" cy="25603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nvGrpSpPr>
            <p:cNvPr id="85" name="Group 84"/>
            <p:cNvGrpSpPr/>
            <p:nvPr/>
          </p:nvGrpSpPr>
          <p:grpSpPr>
            <a:xfrm>
              <a:off x="3654352" y="3333672"/>
              <a:ext cx="890968" cy="712284"/>
              <a:chOff x="3654352" y="3350339"/>
              <a:chExt cx="890968" cy="712284"/>
            </a:xfrm>
            <a:grpFill/>
          </p:grpSpPr>
          <p:sp>
            <p:nvSpPr>
              <p:cNvPr id="86" name="Rounded Rectangle 85"/>
              <p:cNvSpPr/>
              <p:nvPr/>
            </p:nvSpPr>
            <p:spPr>
              <a:xfrm rot="17700000" flipH="1">
                <a:off x="3380506" y="3624185"/>
                <a:ext cx="712284" cy="1645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87" name="Rounded Rectangle 86"/>
              <p:cNvSpPr/>
              <p:nvPr/>
            </p:nvSpPr>
            <p:spPr>
              <a:xfrm rot="3900000">
                <a:off x="4106882" y="3624185"/>
                <a:ext cx="712284" cy="1645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spTree>
    <p:extLst>
      <p:ext uri="{BB962C8B-B14F-4D97-AF65-F5344CB8AC3E}">
        <p14:creationId xmlns:p14="http://schemas.microsoft.com/office/powerpoint/2010/main" val="71432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6975" y="6212273"/>
            <a:ext cx="8308317" cy="523602"/>
          </a:xfrm>
        </p:spPr>
        <p:txBody>
          <a:bodyPr/>
          <a:lstStyle/>
          <a:p>
            <a:r>
              <a:rPr lang="en-US" dirty="0"/>
              <a:t>SOURCE: </a:t>
            </a:r>
            <a:r>
              <a:rPr lang="en-US" dirty="0">
                <a:hlinkClick r:id="rId3"/>
              </a:rPr>
              <a:t>Medicaid Managed Care Enrollment Reports</a:t>
            </a:r>
            <a:r>
              <a:rPr lang="en-US" dirty="0"/>
              <a:t>, Centers for Medicare and Medicaid Services, U.S. Department of Health and Human Services, 2019.</a:t>
            </a:r>
          </a:p>
        </p:txBody>
      </p:sp>
      <p:sp>
        <p:nvSpPr>
          <p:cNvPr id="4" name="Title 3"/>
          <p:cNvSpPr>
            <a:spLocks noGrp="1"/>
          </p:cNvSpPr>
          <p:nvPr>
            <p:ph type="title"/>
          </p:nvPr>
        </p:nvSpPr>
        <p:spPr>
          <a:xfrm>
            <a:off x="466662" y="472968"/>
            <a:ext cx="10645288" cy="879058"/>
          </a:xfrm>
        </p:spPr>
        <p:txBody>
          <a:bodyPr/>
          <a:lstStyle/>
          <a:p>
            <a:r>
              <a:rPr lang="en-US" dirty="0"/>
              <a:t>Over two-thirds of all Medicaid beneficiaries receive their care in comprehensive MCOs. </a:t>
            </a:r>
          </a:p>
        </p:txBody>
      </p:sp>
      <p:grpSp>
        <p:nvGrpSpPr>
          <p:cNvPr id="8" name="Group 7"/>
          <p:cNvGrpSpPr/>
          <p:nvPr/>
        </p:nvGrpSpPr>
        <p:grpSpPr>
          <a:xfrm>
            <a:off x="1190026" y="1676553"/>
            <a:ext cx="7618929" cy="4031157"/>
            <a:chOff x="455611" y="1096814"/>
            <a:chExt cx="8083552" cy="4291201"/>
          </a:xfrm>
        </p:grpSpPr>
        <p:sp>
          <p:nvSpPr>
            <p:cNvPr id="9" name="Shape - Wyoming"/>
            <p:cNvSpPr>
              <a:spLocks noChangeAspect="1"/>
            </p:cNvSpPr>
            <p:nvPr/>
          </p:nvSpPr>
          <p:spPr bwMode="auto">
            <a:xfrm>
              <a:off x="2720974" y="1969939"/>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0" name="Shape - Wisconsin"/>
            <p:cNvSpPr>
              <a:spLocks noChangeAspect="1"/>
            </p:cNvSpPr>
            <p:nvPr/>
          </p:nvSpPr>
          <p:spPr bwMode="auto">
            <a:xfrm>
              <a:off x="4908549" y="1658789"/>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 name="Shape - West Virginia"/>
            <p:cNvSpPr>
              <a:spLocks noChangeAspect="1"/>
            </p:cNvSpPr>
            <p:nvPr/>
          </p:nvSpPr>
          <p:spPr bwMode="auto">
            <a:xfrm>
              <a:off x="6278563" y="2511276"/>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FFFFFF"/>
                </a:solidFill>
                <a:latin typeface="Arial" panose="020B0604020202020204"/>
                <a:cs typeface="Calibri" pitchFamily="34" charset="0"/>
              </a:endParaRPr>
            </a:p>
          </p:txBody>
        </p:sp>
        <p:sp>
          <p:nvSpPr>
            <p:cNvPr id="12" name="Shape - Washington"/>
            <p:cNvSpPr>
              <a:spLocks noChangeAspect="1"/>
            </p:cNvSpPr>
            <p:nvPr/>
          </p:nvSpPr>
          <p:spPr bwMode="auto">
            <a:xfrm>
              <a:off x="1397001" y="1119039"/>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nvGrpSpPr>
            <p:cNvPr id="13" name="Shape - Virginia"/>
            <p:cNvGrpSpPr>
              <a:grpSpLocks/>
            </p:cNvGrpSpPr>
            <p:nvPr/>
          </p:nvGrpSpPr>
          <p:grpSpPr bwMode="auto">
            <a:xfrm>
              <a:off x="6210298" y="2630338"/>
              <a:ext cx="1009651" cy="596900"/>
              <a:chOff x="3911" y="1540"/>
              <a:chExt cx="636" cy="376"/>
            </a:xfrm>
            <a:solidFill>
              <a:schemeClr val="accent1"/>
            </a:solidFill>
          </p:grpSpPr>
          <p:sp>
            <p:nvSpPr>
              <p:cNvPr id="133"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34"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accent2"/>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sp>
          <p:nvSpPr>
            <p:cNvPr id="14" name="Shape - Vermont"/>
            <p:cNvSpPr>
              <a:spLocks noChangeAspect="1"/>
            </p:cNvSpPr>
            <p:nvPr/>
          </p:nvSpPr>
          <p:spPr bwMode="auto">
            <a:xfrm>
              <a:off x="7105651" y="1565126"/>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5" name="Shape - Utah"/>
            <p:cNvSpPr>
              <a:spLocks noChangeAspect="1"/>
            </p:cNvSpPr>
            <p:nvPr/>
          </p:nvSpPr>
          <p:spPr bwMode="auto">
            <a:xfrm>
              <a:off x="2284414" y="2403326"/>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6" name="Shape - Texas"/>
            <p:cNvSpPr>
              <a:spLocks noChangeAspect="1"/>
            </p:cNvSpPr>
            <p:nvPr/>
          </p:nvSpPr>
          <p:spPr bwMode="auto">
            <a:xfrm>
              <a:off x="3159124" y="3409800"/>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100" b="1">
                <a:solidFill>
                  <a:srgbClr val="000000"/>
                </a:solidFill>
                <a:latin typeface="Arial" panose="020B0604020202020204"/>
                <a:cs typeface="Calibri" pitchFamily="34" charset="0"/>
              </a:endParaRPr>
            </a:p>
          </p:txBody>
        </p:sp>
        <p:sp>
          <p:nvSpPr>
            <p:cNvPr id="17" name="Shape - Tennessee"/>
            <p:cNvSpPr>
              <a:spLocks noChangeAspect="1"/>
            </p:cNvSpPr>
            <p:nvPr/>
          </p:nvSpPr>
          <p:spPr bwMode="auto">
            <a:xfrm>
              <a:off x="5351463" y="3179614"/>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8" name="Shape - South Dakota"/>
            <p:cNvSpPr>
              <a:spLocks noChangeAspect="1"/>
            </p:cNvSpPr>
            <p:nvPr/>
          </p:nvSpPr>
          <p:spPr bwMode="auto">
            <a:xfrm>
              <a:off x="3589338" y="1874689"/>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9" name="Shape - South Carolina"/>
            <p:cNvSpPr>
              <a:spLocks noChangeAspect="1"/>
            </p:cNvSpPr>
            <p:nvPr/>
          </p:nvSpPr>
          <p:spPr bwMode="auto">
            <a:xfrm>
              <a:off x="6292850" y="3371700"/>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20" name="Shape - Rhode Island"/>
            <p:cNvSpPr>
              <a:spLocks noChangeAspect="1"/>
            </p:cNvSpPr>
            <p:nvPr/>
          </p:nvSpPr>
          <p:spPr bwMode="auto">
            <a:xfrm>
              <a:off x="7416798" y="2017564"/>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21" name="Shape - Pennsylvania"/>
            <p:cNvSpPr>
              <a:spLocks noChangeAspect="1"/>
            </p:cNvSpPr>
            <p:nvPr/>
          </p:nvSpPr>
          <p:spPr bwMode="auto">
            <a:xfrm>
              <a:off x="6400800" y="2147739"/>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22" name="Shape - Oregon"/>
            <p:cNvSpPr>
              <a:spLocks noChangeAspect="1"/>
            </p:cNvSpPr>
            <p:nvPr/>
          </p:nvSpPr>
          <p:spPr bwMode="auto">
            <a:xfrm>
              <a:off x="1196975" y="1555601"/>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23" name="Shape - Oklahoma"/>
            <p:cNvSpPr>
              <a:spLocks noChangeAspect="1"/>
            </p:cNvSpPr>
            <p:nvPr/>
          </p:nvSpPr>
          <p:spPr bwMode="auto">
            <a:xfrm>
              <a:off x="3686174" y="3314550"/>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24" name="Shape - Ohio"/>
            <p:cNvSpPr>
              <a:spLocks noChangeAspect="1"/>
            </p:cNvSpPr>
            <p:nvPr/>
          </p:nvSpPr>
          <p:spPr bwMode="auto">
            <a:xfrm>
              <a:off x="5895974" y="2281088"/>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25" name="Shape - North Dakota"/>
            <p:cNvSpPr>
              <a:spLocks noChangeAspect="1"/>
            </p:cNvSpPr>
            <p:nvPr/>
          </p:nvSpPr>
          <p:spPr bwMode="auto">
            <a:xfrm>
              <a:off x="3611880" y="1380744"/>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5"/>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26" name="Shape - North Carolina"/>
            <p:cNvSpPr>
              <a:spLocks noChangeAspect="1"/>
            </p:cNvSpPr>
            <p:nvPr/>
          </p:nvSpPr>
          <p:spPr bwMode="auto">
            <a:xfrm>
              <a:off x="6164263" y="3025626"/>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nvGrpSpPr>
            <p:cNvPr id="27" name="Shape - New York"/>
            <p:cNvGrpSpPr>
              <a:grpSpLocks/>
            </p:cNvGrpSpPr>
            <p:nvPr/>
          </p:nvGrpSpPr>
          <p:grpSpPr bwMode="auto">
            <a:xfrm>
              <a:off x="6464300" y="1601639"/>
              <a:ext cx="1044575" cy="700087"/>
              <a:chOff x="4071" y="893"/>
              <a:chExt cx="658" cy="440"/>
            </a:xfrm>
            <a:solidFill>
              <a:schemeClr val="accent1"/>
            </a:solidFill>
          </p:grpSpPr>
          <p:sp>
            <p:nvSpPr>
              <p:cNvPr id="131"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32"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sp>
          <p:nvSpPr>
            <p:cNvPr id="28" name="Shape - New Mexico"/>
            <p:cNvSpPr>
              <a:spLocks noChangeAspect="1"/>
            </p:cNvSpPr>
            <p:nvPr/>
          </p:nvSpPr>
          <p:spPr bwMode="auto">
            <a:xfrm>
              <a:off x="2801937" y="3281213"/>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29" name="Shape - New Jersey"/>
            <p:cNvSpPr>
              <a:spLocks noChangeAspect="1"/>
            </p:cNvSpPr>
            <p:nvPr/>
          </p:nvSpPr>
          <p:spPr bwMode="auto">
            <a:xfrm>
              <a:off x="7077074" y="2203301"/>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30" name="Shape - New Hampshire"/>
            <p:cNvSpPr>
              <a:spLocks noChangeAspect="1"/>
            </p:cNvSpPr>
            <p:nvPr/>
          </p:nvSpPr>
          <p:spPr bwMode="auto">
            <a:xfrm>
              <a:off x="7267575" y="1488926"/>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31" name="Shape - Nevada"/>
            <p:cNvSpPr>
              <a:spLocks noChangeAspect="1"/>
            </p:cNvSpPr>
            <p:nvPr/>
          </p:nvSpPr>
          <p:spPr bwMode="auto">
            <a:xfrm>
              <a:off x="1593849" y="2266800"/>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32" name="Shape - Nebraska"/>
            <p:cNvSpPr>
              <a:spLocks noChangeAspect="1"/>
            </p:cNvSpPr>
            <p:nvPr/>
          </p:nvSpPr>
          <p:spPr bwMode="auto">
            <a:xfrm>
              <a:off x="3581400" y="2368401"/>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33" name="Shape - Montana"/>
            <p:cNvSpPr>
              <a:spLocks noChangeAspect="1"/>
            </p:cNvSpPr>
            <p:nvPr/>
          </p:nvSpPr>
          <p:spPr bwMode="auto">
            <a:xfrm>
              <a:off x="2307284" y="1261914"/>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34" name="Shape - Missouri"/>
            <p:cNvSpPr>
              <a:spLocks noChangeAspect="1"/>
            </p:cNvSpPr>
            <p:nvPr/>
          </p:nvSpPr>
          <p:spPr bwMode="auto">
            <a:xfrm>
              <a:off x="4621212" y="2719239"/>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35" name="Shape - Mississippi"/>
            <p:cNvSpPr>
              <a:spLocks noChangeAspect="1"/>
            </p:cNvSpPr>
            <p:nvPr/>
          </p:nvSpPr>
          <p:spPr bwMode="auto">
            <a:xfrm>
              <a:off x="5237161" y="3552675"/>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accent1">
                <a:lumMod val="75000"/>
                <a:lumOff val="25000"/>
              </a:schemeClr>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36" name="Shape - Minnesota"/>
            <p:cNvSpPr>
              <a:spLocks noChangeAspect="1"/>
            </p:cNvSpPr>
            <p:nvPr/>
          </p:nvSpPr>
          <p:spPr bwMode="auto">
            <a:xfrm>
              <a:off x="4352924" y="1327001"/>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nvGrpSpPr>
            <p:cNvPr id="37" name="Shape - Michigan"/>
            <p:cNvGrpSpPr>
              <a:grpSpLocks/>
            </p:cNvGrpSpPr>
            <p:nvPr/>
          </p:nvGrpSpPr>
          <p:grpSpPr bwMode="auto">
            <a:xfrm>
              <a:off x="5165724" y="1550839"/>
              <a:ext cx="990600" cy="882650"/>
              <a:chOff x="3254" y="860"/>
              <a:chExt cx="623" cy="557"/>
            </a:xfrm>
            <a:solidFill>
              <a:schemeClr val="accent3"/>
            </a:solidFill>
          </p:grpSpPr>
          <p:sp>
            <p:nvSpPr>
              <p:cNvPr id="129"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30"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sp>
          <p:nvSpPr>
            <p:cNvPr id="38" name="Shape - Massachusetts"/>
            <p:cNvSpPr>
              <a:spLocks noChangeAspect="1"/>
            </p:cNvSpPr>
            <p:nvPr/>
          </p:nvSpPr>
          <p:spPr bwMode="auto">
            <a:xfrm>
              <a:off x="7212012" y="1874689"/>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5"/>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39" name="Shape - Maryland"/>
            <p:cNvSpPr>
              <a:spLocks noChangeAspect="1"/>
            </p:cNvSpPr>
            <p:nvPr/>
          </p:nvSpPr>
          <p:spPr bwMode="auto">
            <a:xfrm>
              <a:off x="6584949" y="2531913"/>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40" name="Shape - Maine"/>
            <p:cNvSpPr>
              <a:spLocks noChangeAspect="1"/>
            </p:cNvSpPr>
            <p:nvPr/>
          </p:nvSpPr>
          <p:spPr bwMode="auto">
            <a:xfrm>
              <a:off x="7321549" y="1096814"/>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41" name="Shape - Louisiana"/>
            <p:cNvSpPr>
              <a:spLocks noChangeAspect="1"/>
            </p:cNvSpPr>
            <p:nvPr/>
          </p:nvSpPr>
          <p:spPr bwMode="auto">
            <a:xfrm>
              <a:off x="4879975" y="3903513"/>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42" name="Shape - Kentucky"/>
            <p:cNvSpPr>
              <a:spLocks noChangeAspect="1"/>
            </p:cNvSpPr>
            <p:nvPr/>
          </p:nvSpPr>
          <p:spPr bwMode="auto">
            <a:xfrm>
              <a:off x="5413375" y="2839888"/>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43" name="Shape - Kansas"/>
            <p:cNvSpPr>
              <a:spLocks noChangeAspect="1"/>
            </p:cNvSpPr>
            <p:nvPr/>
          </p:nvSpPr>
          <p:spPr bwMode="auto">
            <a:xfrm>
              <a:off x="3813175" y="2841476"/>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44" name="Shape - Iowa"/>
            <p:cNvSpPr>
              <a:spLocks noChangeAspect="1"/>
            </p:cNvSpPr>
            <p:nvPr/>
          </p:nvSpPr>
          <p:spPr bwMode="auto">
            <a:xfrm>
              <a:off x="4495800" y="2255688"/>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45" name="Shape - Indiana"/>
            <p:cNvSpPr>
              <a:spLocks noChangeAspect="1"/>
            </p:cNvSpPr>
            <p:nvPr/>
          </p:nvSpPr>
          <p:spPr bwMode="auto">
            <a:xfrm>
              <a:off x="5568950" y="2420789"/>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46" name="Shape - Illinois"/>
            <p:cNvSpPr>
              <a:spLocks noChangeAspect="1"/>
            </p:cNvSpPr>
            <p:nvPr/>
          </p:nvSpPr>
          <p:spPr bwMode="auto">
            <a:xfrm>
              <a:off x="5106458" y="2358876"/>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47" name="Shape - Idaho"/>
            <p:cNvSpPr>
              <a:spLocks noChangeAspect="1"/>
            </p:cNvSpPr>
            <p:nvPr/>
          </p:nvSpPr>
          <p:spPr bwMode="auto">
            <a:xfrm>
              <a:off x="2051049" y="1250801"/>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nvGrpSpPr>
            <p:cNvPr id="48" name="Shape - Hawaii"/>
            <p:cNvGrpSpPr/>
            <p:nvPr/>
          </p:nvGrpSpPr>
          <p:grpSpPr>
            <a:xfrm>
              <a:off x="2238257" y="4779448"/>
              <a:ext cx="622300" cy="477838"/>
              <a:chOff x="2322512" y="5000625"/>
              <a:chExt cx="622300" cy="477838"/>
            </a:xfrm>
            <a:solidFill>
              <a:schemeClr val="accent3"/>
            </a:solidFill>
          </p:grpSpPr>
          <p:sp>
            <p:nvSpPr>
              <p:cNvPr id="121" name="Freeform 4"/>
              <p:cNvSpPr>
                <a:spLocks noChangeAspect="1"/>
              </p:cNvSpPr>
              <p:nvPr/>
            </p:nvSpPr>
            <p:spPr bwMode="auto">
              <a:xfrm>
                <a:off x="2322512" y="5060535"/>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22" name="Freeform 5"/>
              <p:cNvSpPr>
                <a:spLocks noChangeAspect="1"/>
              </p:cNvSpPr>
              <p:nvPr/>
            </p:nvSpPr>
            <p:spPr bwMode="auto">
              <a:xfrm>
                <a:off x="2390531" y="5000625"/>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23" name="Freeform 6"/>
              <p:cNvSpPr>
                <a:spLocks noChangeAspect="1"/>
              </p:cNvSpPr>
              <p:nvPr/>
            </p:nvSpPr>
            <p:spPr bwMode="auto">
              <a:xfrm>
                <a:off x="2474469" y="5060535"/>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24" name="Freeform 7"/>
              <p:cNvSpPr>
                <a:spLocks noChangeAspect="1"/>
              </p:cNvSpPr>
              <p:nvPr/>
            </p:nvSpPr>
            <p:spPr bwMode="auto">
              <a:xfrm>
                <a:off x="2611954" y="5134882"/>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25" name="Freeform 8"/>
              <p:cNvSpPr>
                <a:spLocks noChangeAspect="1"/>
              </p:cNvSpPr>
              <p:nvPr/>
            </p:nvSpPr>
            <p:spPr bwMode="auto">
              <a:xfrm>
                <a:off x="2643069" y="5208506"/>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26" name="Freeform 9"/>
              <p:cNvSpPr>
                <a:spLocks noChangeAspect="1"/>
              </p:cNvSpPr>
              <p:nvPr/>
            </p:nvSpPr>
            <p:spPr bwMode="auto">
              <a:xfrm>
                <a:off x="2690103" y="5248928"/>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27" name="Freeform"/>
              <p:cNvSpPr>
                <a:spLocks noChangeAspect="1"/>
              </p:cNvSpPr>
              <p:nvPr/>
            </p:nvSpPr>
            <p:spPr bwMode="auto">
              <a:xfrm>
                <a:off x="2764634" y="5266251"/>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28" name="Freeform"/>
              <p:cNvSpPr>
                <a:spLocks noChangeAspect="1"/>
              </p:cNvSpPr>
              <p:nvPr/>
            </p:nvSpPr>
            <p:spPr bwMode="auto">
              <a:xfrm>
                <a:off x="2700957" y="5167363"/>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sp>
          <p:nvSpPr>
            <p:cNvPr id="49" name="Shape - Georgia"/>
            <p:cNvSpPr>
              <a:spLocks noChangeAspect="1"/>
            </p:cNvSpPr>
            <p:nvPr/>
          </p:nvSpPr>
          <p:spPr bwMode="auto">
            <a:xfrm>
              <a:off x="5994401" y="3470126"/>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accent3"/>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0" name="Shape - Florida"/>
            <p:cNvSpPr>
              <a:spLocks noChangeAspect="1"/>
            </p:cNvSpPr>
            <p:nvPr/>
          </p:nvSpPr>
          <p:spPr bwMode="auto">
            <a:xfrm>
              <a:off x="5834063" y="4089251"/>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accent2">
                <a:lumMod val="50000"/>
              </a:schemeClr>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1" name="Shape - Delaware"/>
            <p:cNvSpPr>
              <a:spLocks noChangeAspect="1"/>
            </p:cNvSpPr>
            <p:nvPr/>
          </p:nvSpPr>
          <p:spPr bwMode="auto">
            <a:xfrm>
              <a:off x="7062788" y="2519213"/>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lumMod val="50000"/>
              </a:schemeClr>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2" name="Shape - Connecticut"/>
            <p:cNvSpPr>
              <a:spLocks noChangeAspect="1"/>
            </p:cNvSpPr>
            <p:nvPr/>
          </p:nvSpPr>
          <p:spPr bwMode="auto">
            <a:xfrm>
              <a:off x="7227888" y="2031850"/>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3" name="Shape - Colorado"/>
            <p:cNvSpPr>
              <a:spLocks noChangeAspect="1"/>
            </p:cNvSpPr>
            <p:nvPr/>
          </p:nvSpPr>
          <p:spPr bwMode="auto">
            <a:xfrm>
              <a:off x="2905124" y="2643039"/>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5"/>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4" name="Shape - California"/>
            <p:cNvSpPr>
              <a:spLocks noChangeAspect="1"/>
            </p:cNvSpPr>
            <p:nvPr/>
          </p:nvSpPr>
          <p:spPr bwMode="auto">
            <a:xfrm>
              <a:off x="1114424" y="2165201"/>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lumMod val="50000"/>
              </a:schemeClr>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5" name="Shape - Arkansas"/>
            <p:cNvSpPr>
              <a:spLocks noChangeAspect="1"/>
            </p:cNvSpPr>
            <p:nvPr/>
          </p:nvSpPr>
          <p:spPr bwMode="auto">
            <a:xfrm>
              <a:off x="4787900" y="3341538"/>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6" name="Shape - Arizona"/>
            <p:cNvSpPr>
              <a:spLocks noChangeAspect="1"/>
            </p:cNvSpPr>
            <p:nvPr/>
          </p:nvSpPr>
          <p:spPr bwMode="auto">
            <a:xfrm>
              <a:off x="2066924" y="3216125"/>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7" name="Shape - Alaska"/>
            <p:cNvSpPr>
              <a:spLocks noChangeAspect="1"/>
            </p:cNvSpPr>
            <p:nvPr/>
          </p:nvSpPr>
          <p:spPr bwMode="auto">
            <a:xfrm>
              <a:off x="455611" y="3811627"/>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b="1">
                <a:solidFill>
                  <a:srgbClr val="000000"/>
                </a:solidFill>
                <a:latin typeface="Arial" panose="020B0604020202020204"/>
                <a:cs typeface="Calibri" pitchFamily="34" charset="0"/>
              </a:endParaRPr>
            </a:p>
          </p:txBody>
        </p:sp>
        <p:sp>
          <p:nvSpPr>
            <p:cNvPr id="58" name="Shape - Alabama"/>
            <p:cNvSpPr>
              <a:spLocks noChangeAspect="1"/>
            </p:cNvSpPr>
            <p:nvPr/>
          </p:nvSpPr>
          <p:spPr bwMode="auto">
            <a:xfrm>
              <a:off x="5665788" y="3506639"/>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bg1"/>
            </a:solidFill>
            <a:ln w="19050">
              <a:solidFill>
                <a:schemeClr val="tx1"/>
              </a:solidFill>
              <a:prstDash val="solid"/>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59" name="Shape - District of Columbia (star)"/>
            <p:cNvSpPr>
              <a:spLocks noChangeArrowheads="1"/>
            </p:cNvSpPr>
            <p:nvPr/>
          </p:nvSpPr>
          <p:spPr bwMode="auto">
            <a:xfrm>
              <a:off x="6792912" y="2601763"/>
              <a:ext cx="207963" cy="201612"/>
            </a:xfrm>
            <a:prstGeom prst="star5">
              <a:avLst/>
            </a:prstGeom>
            <a:solidFill>
              <a:schemeClr val="accent3"/>
            </a:solidFill>
            <a:ln w="19050">
              <a:solidFill>
                <a:schemeClr val="tx1"/>
              </a:solidFill>
              <a:miter lim="800000"/>
              <a:headEnd/>
              <a:tailEnd/>
            </a:ln>
            <a:effectLst/>
          </p:spPr>
          <p:txBody>
            <a:bodyPr wrap="none" anchor="ct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60" name="Text - Wyoming"/>
            <p:cNvSpPr txBox="1">
              <a:spLocks noChangeArrowheads="1"/>
            </p:cNvSpPr>
            <p:nvPr/>
          </p:nvSpPr>
          <p:spPr bwMode="auto">
            <a:xfrm>
              <a:off x="2843211" y="2192189"/>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WY</a:t>
              </a:r>
            </a:p>
          </p:txBody>
        </p:sp>
        <p:sp>
          <p:nvSpPr>
            <p:cNvPr id="61" name="Text - Wisconsin"/>
            <p:cNvSpPr txBox="1">
              <a:spLocks noChangeArrowheads="1"/>
            </p:cNvSpPr>
            <p:nvPr/>
          </p:nvSpPr>
          <p:spPr bwMode="auto">
            <a:xfrm>
              <a:off x="4884739" y="1906439"/>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WI</a:t>
              </a:r>
            </a:p>
          </p:txBody>
        </p:sp>
        <p:sp>
          <p:nvSpPr>
            <p:cNvPr id="62" name="Text - West Virginia"/>
            <p:cNvSpPr txBox="1">
              <a:spLocks noChangeArrowheads="1"/>
            </p:cNvSpPr>
            <p:nvPr/>
          </p:nvSpPr>
          <p:spPr bwMode="auto">
            <a:xfrm>
              <a:off x="6119814" y="2787501"/>
              <a:ext cx="693737"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WV</a:t>
              </a:r>
            </a:p>
          </p:txBody>
        </p:sp>
        <p:sp>
          <p:nvSpPr>
            <p:cNvPr id="63" name="Text - Washington"/>
            <p:cNvSpPr txBox="1">
              <a:spLocks noChangeArrowheads="1"/>
            </p:cNvSpPr>
            <p:nvPr/>
          </p:nvSpPr>
          <p:spPr bwMode="auto">
            <a:xfrm>
              <a:off x="1543050" y="1288901"/>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WA</a:t>
              </a:r>
            </a:p>
          </p:txBody>
        </p:sp>
        <p:sp>
          <p:nvSpPr>
            <p:cNvPr id="64" name="Text - Virginia"/>
            <p:cNvSpPr txBox="1">
              <a:spLocks noChangeArrowheads="1"/>
            </p:cNvSpPr>
            <p:nvPr/>
          </p:nvSpPr>
          <p:spPr bwMode="auto">
            <a:xfrm>
              <a:off x="6523038" y="2830364"/>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VA</a:t>
              </a:r>
            </a:p>
          </p:txBody>
        </p:sp>
        <p:sp>
          <p:nvSpPr>
            <p:cNvPr id="65" name="Text - Vermont"/>
            <p:cNvSpPr txBox="1">
              <a:spLocks noChangeArrowheads="1"/>
            </p:cNvSpPr>
            <p:nvPr/>
          </p:nvSpPr>
          <p:spPr bwMode="auto">
            <a:xfrm>
              <a:off x="6473826" y="1271439"/>
              <a:ext cx="936625"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VT</a:t>
              </a:r>
            </a:p>
          </p:txBody>
        </p:sp>
        <p:sp>
          <p:nvSpPr>
            <p:cNvPr id="66" name="Text - Utah"/>
            <p:cNvSpPr txBox="1">
              <a:spLocks noChangeArrowheads="1"/>
            </p:cNvSpPr>
            <p:nvPr/>
          </p:nvSpPr>
          <p:spPr bwMode="auto">
            <a:xfrm>
              <a:off x="2281238" y="2773214"/>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UT</a:t>
              </a:r>
            </a:p>
          </p:txBody>
        </p:sp>
        <p:sp>
          <p:nvSpPr>
            <p:cNvPr id="67" name="Text - Texas"/>
            <p:cNvSpPr txBox="1">
              <a:spLocks noChangeArrowheads="1"/>
            </p:cNvSpPr>
            <p:nvPr/>
          </p:nvSpPr>
          <p:spPr bwMode="auto">
            <a:xfrm>
              <a:off x="3886199" y="4057501"/>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TX</a:t>
              </a:r>
            </a:p>
          </p:txBody>
        </p:sp>
        <p:sp>
          <p:nvSpPr>
            <p:cNvPr id="68" name="Text - Tennessee"/>
            <p:cNvSpPr txBox="1">
              <a:spLocks noChangeArrowheads="1"/>
            </p:cNvSpPr>
            <p:nvPr/>
          </p:nvSpPr>
          <p:spPr bwMode="auto">
            <a:xfrm>
              <a:off x="5505449" y="3284389"/>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TN</a:t>
              </a:r>
            </a:p>
          </p:txBody>
        </p:sp>
        <p:sp>
          <p:nvSpPr>
            <p:cNvPr id="69" name="Text - South Dakota"/>
            <p:cNvSpPr txBox="1">
              <a:spLocks noChangeArrowheads="1"/>
            </p:cNvSpPr>
            <p:nvPr/>
          </p:nvSpPr>
          <p:spPr bwMode="auto">
            <a:xfrm>
              <a:off x="3708399" y="2006451"/>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SD</a:t>
              </a:r>
            </a:p>
          </p:txBody>
        </p:sp>
        <p:sp>
          <p:nvSpPr>
            <p:cNvPr id="70" name="Text - South Carolina"/>
            <p:cNvSpPr txBox="1">
              <a:spLocks noChangeArrowheads="1"/>
            </p:cNvSpPr>
            <p:nvPr/>
          </p:nvSpPr>
          <p:spPr bwMode="auto">
            <a:xfrm>
              <a:off x="6319838" y="3427264"/>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SC</a:t>
              </a:r>
            </a:p>
          </p:txBody>
        </p:sp>
        <p:sp>
          <p:nvSpPr>
            <p:cNvPr id="71" name="Text - Rhode Island"/>
            <p:cNvSpPr txBox="1">
              <a:spLocks noChangeArrowheads="1"/>
            </p:cNvSpPr>
            <p:nvPr/>
          </p:nvSpPr>
          <p:spPr bwMode="auto">
            <a:xfrm>
              <a:off x="7467600" y="2063602"/>
              <a:ext cx="936625"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RI</a:t>
              </a:r>
            </a:p>
          </p:txBody>
        </p:sp>
        <p:sp>
          <p:nvSpPr>
            <p:cNvPr id="72" name="Text - Pennsylvania"/>
            <p:cNvSpPr txBox="1">
              <a:spLocks noChangeArrowheads="1"/>
            </p:cNvSpPr>
            <p:nvPr/>
          </p:nvSpPr>
          <p:spPr bwMode="auto">
            <a:xfrm>
              <a:off x="6375401" y="2268389"/>
              <a:ext cx="835025"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PA</a:t>
              </a:r>
            </a:p>
          </p:txBody>
        </p:sp>
        <p:sp>
          <p:nvSpPr>
            <p:cNvPr id="73" name="Text - Oregon"/>
            <p:cNvSpPr txBox="1">
              <a:spLocks noChangeArrowheads="1"/>
            </p:cNvSpPr>
            <p:nvPr/>
          </p:nvSpPr>
          <p:spPr bwMode="auto">
            <a:xfrm>
              <a:off x="1101724" y="1733401"/>
              <a:ext cx="1219200" cy="432460"/>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br>
                <a:rPr lang="en-US" sz="1200" b="1" dirty="0">
                  <a:solidFill>
                    <a:srgbClr val="FFFFFF"/>
                  </a:solidFill>
                  <a:latin typeface="Arial" panose="020B0604020202020204"/>
                  <a:cs typeface="Calibri" pitchFamily="34" charset="0"/>
                </a:rPr>
              </a:br>
              <a:r>
                <a:rPr lang="en-US" sz="1200" b="1" dirty="0">
                  <a:solidFill>
                    <a:srgbClr val="FFFFFF"/>
                  </a:solidFill>
                  <a:latin typeface="Arial" panose="020B0604020202020204"/>
                  <a:cs typeface="Calibri" pitchFamily="34" charset="0"/>
                </a:rPr>
                <a:t> OR</a:t>
              </a:r>
            </a:p>
          </p:txBody>
        </p:sp>
        <p:sp>
          <p:nvSpPr>
            <p:cNvPr id="74" name="Text - Oklahoma"/>
            <p:cNvSpPr txBox="1">
              <a:spLocks noChangeArrowheads="1"/>
            </p:cNvSpPr>
            <p:nvPr/>
          </p:nvSpPr>
          <p:spPr bwMode="auto">
            <a:xfrm>
              <a:off x="4067174" y="3438376"/>
              <a:ext cx="693739"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OK</a:t>
              </a:r>
            </a:p>
          </p:txBody>
        </p:sp>
        <p:sp>
          <p:nvSpPr>
            <p:cNvPr id="75" name="Text - Ohio"/>
            <p:cNvSpPr txBox="1">
              <a:spLocks noChangeArrowheads="1"/>
            </p:cNvSpPr>
            <p:nvPr/>
          </p:nvSpPr>
          <p:spPr bwMode="auto">
            <a:xfrm>
              <a:off x="5803899" y="2484289"/>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OH</a:t>
              </a:r>
            </a:p>
          </p:txBody>
        </p:sp>
        <p:sp>
          <p:nvSpPr>
            <p:cNvPr id="76" name="Text - North Dakota"/>
            <p:cNvSpPr txBox="1">
              <a:spLocks noChangeArrowheads="1"/>
            </p:cNvSpPr>
            <p:nvPr/>
          </p:nvSpPr>
          <p:spPr bwMode="auto">
            <a:xfrm>
              <a:off x="3686175" y="1509564"/>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a:t>
              </a:r>
              <a:r>
                <a:rPr lang="en-US" sz="1200" b="1" dirty="0">
                  <a:solidFill>
                    <a:srgbClr val="FFFFFF"/>
                  </a:solidFill>
                  <a:latin typeface="Arial" panose="020B0604020202020204"/>
                  <a:cs typeface="Calibri" pitchFamily="34" charset="0"/>
                </a:rPr>
                <a:t>ND</a:t>
              </a:r>
            </a:p>
          </p:txBody>
        </p:sp>
        <p:sp>
          <p:nvSpPr>
            <p:cNvPr id="77" name="Text - North Carolina"/>
            <p:cNvSpPr txBox="1">
              <a:spLocks noChangeArrowheads="1"/>
            </p:cNvSpPr>
            <p:nvPr/>
          </p:nvSpPr>
          <p:spPr bwMode="auto">
            <a:xfrm>
              <a:off x="6483349" y="3133576"/>
              <a:ext cx="693739"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NC</a:t>
              </a:r>
            </a:p>
          </p:txBody>
        </p:sp>
        <p:sp>
          <p:nvSpPr>
            <p:cNvPr id="78" name="Text - New York"/>
            <p:cNvSpPr txBox="1">
              <a:spLocks noChangeArrowheads="1"/>
            </p:cNvSpPr>
            <p:nvPr/>
          </p:nvSpPr>
          <p:spPr bwMode="auto">
            <a:xfrm>
              <a:off x="6619875" y="1882626"/>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NY</a:t>
              </a:r>
            </a:p>
          </p:txBody>
        </p:sp>
        <p:sp>
          <p:nvSpPr>
            <p:cNvPr id="79" name="Text - New Mexico"/>
            <p:cNvSpPr txBox="1">
              <a:spLocks noChangeArrowheads="1"/>
            </p:cNvSpPr>
            <p:nvPr/>
          </p:nvSpPr>
          <p:spPr bwMode="auto">
            <a:xfrm>
              <a:off x="2916238" y="3547914"/>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NM</a:t>
              </a:r>
            </a:p>
          </p:txBody>
        </p:sp>
        <p:sp>
          <p:nvSpPr>
            <p:cNvPr id="80" name="Text - New Jersey"/>
            <p:cNvSpPr txBox="1">
              <a:spLocks noChangeArrowheads="1"/>
            </p:cNvSpPr>
            <p:nvPr/>
          </p:nvSpPr>
          <p:spPr bwMode="auto">
            <a:xfrm>
              <a:off x="7299325" y="2328932"/>
              <a:ext cx="777875"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NJ</a:t>
              </a:r>
            </a:p>
          </p:txBody>
        </p:sp>
        <p:sp>
          <p:nvSpPr>
            <p:cNvPr id="81" name="Text - New Hampshire"/>
            <p:cNvSpPr txBox="1">
              <a:spLocks noChangeArrowheads="1"/>
            </p:cNvSpPr>
            <p:nvPr/>
          </p:nvSpPr>
          <p:spPr bwMode="auto">
            <a:xfrm>
              <a:off x="7427914" y="1423838"/>
              <a:ext cx="936625" cy="432460"/>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br>
                <a:rPr lang="en-US" sz="1200" b="1" dirty="0">
                  <a:solidFill>
                    <a:srgbClr val="000000"/>
                  </a:solidFill>
                  <a:latin typeface="Arial" panose="020B0604020202020204"/>
                  <a:cs typeface="Calibri" pitchFamily="34" charset="0"/>
                </a:rPr>
              </a:br>
              <a:r>
                <a:rPr lang="en-US" sz="1200" b="1" dirty="0">
                  <a:solidFill>
                    <a:srgbClr val="000000"/>
                  </a:solidFill>
                  <a:latin typeface="Arial" panose="020B0604020202020204"/>
                  <a:cs typeface="Calibri" pitchFamily="34" charset="0"/>
                </a:rPr>
                <a:t>NH</a:t>
              </a:r>
            </a:p>
          </p:txBody>
        </p:sp>
        <p:sp>
          <p:nvSpPr>
            <p:cNvPr id="82" name="Text - Nevada"/>
            <p:cNvSpPr txBox="1">
              <a:spLocks noChangeArrowheads="1"/>
            </p:cNvSpPr>
            <p:nvPr/>
          </p:nvSpPr>
          <p:spPr bwMode="auto">
            <a:xfrm>
              <a:off x="1409700" y="2642609"/>
              <a:ext cx="1219200"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NV</a:t>
              </a:r>
            </a:p>
          </p:txBody>
        </p:sp>
        <p:sp>
          <p:nvSpPr>
            <p:cNvPr id="83" name="Text - Nebraska"/>
            <p:cNvSpPr txBox="1">
              <a:spLocks noChangeArrowheads="1"/>
            </p:cNvSpPr>
            <p:nvPr/>
          </p:nvSpPr>
          <p:spPr bwMode="auto">
            <a:xfrm>
              <a:off x="3760786" y="2460426"/>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NE</a:t>
              </a:r>
            </a:p>
          </p:txBody>
        </p:sp>
        <p:sp>
          <p:nvSpPr>
            <p:cNvPr id="84" name="Text - Montana"/>
            <p:cNvSpPr txBox="1">
              <a:spLocks noChangeArrowheads="1"/>
            </p:cNvSpPr>
            <p:nvPr/>
          </p:nvSpPr>
          <p:spPr bwMode="auto">
            <a:xfrm>
              <a:off x="2697163" y="1480989"/>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MT</a:t>
              </a:r>
            </a:p>
          </p:txBody>
        </p:sp>
        <p:sp>
          <p:nvSpPr>
            <p:cNvPr id="85" name="Text - Missouri"/>
            <p:cNvSpPr txBox="1">
              <a:spLocks noChangeArrowheads="1"/>
            </p:cNvSpPr>
            <p:nvPr/>
          </p:nvSpPr>
          <p:spPr bwMode="auto">
            <a:xfrm>
              <a:off x="4714874" y="2981176"/>
              <a:ext cx="693739"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MO</a:t>
              </a:r>
            </a:p>
          </p:txBody>
        </p:sp>
        <p:sp>
          <p:nvSpPr>
            <p:cNvPr id="86" name="Text - Mississippi"/>
            <p:cNvSpPr txBox="1">
              <a:spLocks noChangeArrowheads="1"/>
            </p:cNvSpPr>
            <p:nvPr/>
          </p:nvSpPr>
          <p:spPr bwMode="auto">
            <a:xfrm>
              <a:off x="5089524" y="3757464"/>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MS</a:t>
              </a:r>
            </a:p>
          </p:txBody>
        </p:sp>
        <p:sp>
          <p:nvSpPr>
            <p:cNvPr id="87" name="Text - Minnesota"/>
            <p:cNvSpPr txBox="1">
              <a:spLocks noChangeArrowheads="1"/>
            </p:cNvSpPr>
            <p:nvPr/>
          </p:nvSpPr>
          <p:spPr bwMode="auto">
            <a:xfrm>
              <a:off x="4106862" y="1557189"/>
              <a:ext cx="1219200" cy="432460"/>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br>
                <a:rPr lang="en-US" sz="1200" b="1" dirty="0">
                  <a:solidFill>
                    <a:srgbClr val="FFFFFF"/>
                  </a:solidFill>
                  <a:latin typeface="Arial" panose="020B0604020202020204"/>
                  <a:cs typeface="Calibri" pitchFamily="34" charset="0"/>
                </a:rPr>
              </a:br>
              <a:r>
                <a:rPr lang="en-US" sz="1200" b="1" dirty="0">
                  <a:solidFill>
                    <a:srgbClr val="FFFFFF"/>
                  </a:solidFill>
                  <a:latin typeface="Arial" panose="020B0604020202020204"/>
                  <a:cs typeface="Calibri" pitchFamily="34" charset="0"/>
                </a:rPr>
                <a:t> MN</a:t>
              </a:r>
            </a:p>
          </p:txBody>
        </p:sp>
        <p:sp>
          <p:nvSpPr>
            <p:cNvPr id="88" name="Text - Michigan"/>
            <p:cNvSpPr txBox="1">
              <a:spLocks noChangeArrowheads="1"/>
            </p:cNvSpPr>
            <p:nvPr/>
          </p:nvSpPr>
          <p:spPr bwMode="auto">
            <a:xfrm>
              <a:off x="5503864" y="2057251"/>
              <a:ext cx="693737"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MI</a:t>
              </a:r>
            </a:p>
          </p:txBody>
        </p:sp>
        <p:sp>
          <p:nvSpPr>
            <p:cNvPr id="89" name="Text - Massachusetts"/>
            <p:cNvSpPr txBox="1">
              <a:spLocks noChangeArrowheads="1"/>
            </p:cNvSpPr>
            <p:nvPr/>
          </p:nvSpPr>
          <p:spPr bwMode="auto">
            <a:xfrm>
              <a:off x="7602538" y="1835002"/>
              <a:ext cx="936625"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MA</a:t>
              </a:r>
            </a:p>
          </p:txBody>
        </p:sp>
        <p:sp>
          <p:nvSpPr>
            <p:cNvPr id="90" name="Text - Maryland"/>
            <p:cNvSpPr txBox="1">
              <a:spLocks noChangeArrowheads="1"/>
            </p:cNvSpPr>
            <p:nvPr/>
          </p:nvSpPr>
          <p:spPr bwMode="auto">
            <a:xfrm>
              <a:off x="7305675" y="2643039"/>
              <a:ext cx="671513"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MD</a:t>
              </a:r>
            </a:p>
          </p:txBody>
        </p:sp>
        <p:sp>
          <p:nvSpPr>
            <p:cNvPr id="91" name="Text - Maine"/>
            <p:cNvSpPr txBox="1">
              <a:spLocks noChangeArrowheads="1"/>
            </p:cNvSpPr>
            <p:nvPr/>
          </p:nvSpPr>
          <p:spPr bwMode="auto">
            <a:xfrm>
              <a:off x="7086600" y="1147614"/>
              <a:ext cx="936625" cy="432460"/>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br>
                <a:rPr lang="en-US" sz="1200" b="1" dirty="0">
                  <a:solidFill>
                    <a:srgbClr val="000000"/>
                  </a:solidFill>
                  <a:latin typeface="Arial" panose="020B0604020202020204"/>
                  <a:cs typeface="Calibri" pitchFamily="34" charset="0"/>
                </a:rPr>
              </a:br>
              <a:r>
                <a:rPr lang="en-US" sz="1200" b="1" dirty="0">
                  <a:solidFill>
                    <a:srgbClr val="000000"/>
                  </a:solidFill>
                  <a:latin typeface="Arial" panose="020B0604020202020204"/>
                  <a:cs typeface="Calibri" pitchFamily="34" charset="0"/>
                </a:rPr>
                <a:t>ME</a:t>
              </a:r>
            </a:p>
          </p:txBody>
        </p:sp>
        <p:sp>
          <p:nvSpPr>
            <p:cNvPr id="92" name="Text - Louisiana"/>
            <p:cNvSpPr txBox="1">
              <a:spLocks noChangeArrowheads="1"/>
            </p:cNvSpPr>
            <p:nvPr/>
          </p:nvSpPr>
          <p:spPr bwMode="auto">
            <a:xfrm>
              <a:off x="4776787" y="4024115"/>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a:t>
              </a:r>
              <a:r>
                <a:rPr lang="en-US" sz="1200" b="1" dirty="0">
                  <a:solidFill>
                    <a:srgbClr val="FFFFFF"/>
                  </a:solidFill>
                  <a:latin typeface="Arial" panose="020B0604020202020204"/>
                  <a:cs typeface="Calibri" pitchFamily="34" charset="0"/>
                </a:rPr>
                <a:t>LA</a:t>
              </a:r>
            </a:p>
          </p:txBody>
        </p:sp>
        <p:sp>
          <p:nvSpPr>
            <p:cNvPr id="93" name="Text - Kentucky"/>
            <p:cNvSpPr txBox="1">
              <a:spLocks noChangeArrowheads="1"/>
            </p:cNvSpPr>
            <p:nvPr/>
          </p:nvSpPr>
          <p:spPr bwMode="auto">
            <a:xfrm>
              <a:off x="5683249" y="2993876"/>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KY</a:t>
              </a:r>
            </a:p>
          </p:txBody>
        </p:sp>
        <p:sp>
          <p:nvSpPr>
            <p:cNvPr id="94" name="Text - Kansas"/>
            <p:cNvSpPr txBox="1">
              <a:spLocks noChangeArrowheads="1"/>
            </p:cNvSpPr>
            <p:nvPr/>
          </p:nvSpPr>
          <p:spPr bwMode="auto">
            <a:xfrm>
              <a:off x="3929063" y="2960538"/>
              <a:ext cx="693737"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KS</a:t>
              </a:r>
            </a:p>
          </p:txBody>
        </p:sp>
        <p:sp>
          <p:nvSpPr>
            <p:cNvPr id="95" name="Text - Iowa"/>
            <p:cNvSpPr txBox="1">
              <a:spLocks noChangeArrowheads="1"/>
            </p:cNvSpPr>
            <p:nvPr/>
          </p:nvSpPr>
          <p:spPr bwMode="auto">
            <a:xfrm>
              <a:off x="4500563" y="2368401"/>
              <a:ext cx="693737"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a:t>
              </a:r>
              <a:r>
                <a:rPr lang="en-US" sz="1200" b="1" dirty="0">
                  <a:solidFill>
                    <a:srgbClr val="FFFFFF"/>
                  </a:solidFill>
                  <a:latin typeface="Arial" panose="020B0604020202020204"/>
                  <a:cs typeface="Calibri" pitchFamily="34" charset="0"/>
                </a:rPr>
                <a:t>IA</a:t>
              </a:r>
            </a:p>
          </p:txBody>
        </p:sp>
        <p:sp>
          <p:nvSpPr>
            <p:cNvPr id="96" name="Text - Indiana"/>
            <p:cNvSpPr txBox="1">
              <a:spLocks noChangeArrowheads="1"/>
            </p:cNvSpPr>
            <p:nvPr/>
          </p:nvSpPr>
          <p:spPr bwMode="auto">
            <a:xfrm>
              <a:off x="5424487" y="2611289"/>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a:t>
              </a:r>
              <a:r>
                <a:rPr lang="en-US" sz="1200" b="1" dirty="0">
                  <a:solidFill>
                    <a:srgbClr val="FFFFFF"/>
                  </a:solidFill>
                  <a:latin typeface="Arial" panose="020B0604020202020204"/>
                  <a:cs typeface="Calibri" pitchFamily="34" charset="0"/>
                </a:rPr>
                <a:t>IN</a:t>
              </a:r>
            </a:p>
          </p:txBody>
        </p:sp>
        <p:sp>
          <p:nvSpPr>
            <p:cNvPr id="97" name="Text - Illinois"/>
            <p:cNvSpPr txBox="1">
              <a:spLocks noChangeArrowheads="1"/>
            </p:cNvSpPr>
            <p:nvPr/>
          </p:nvSpPr>
          <p:spPr bwMode="auto">
            <a:xfrm>
              <a:off x="5024438" y="2623989"/>
              <a:ext cx="693737"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a:t>
              </a:r>
              <a:r>
                <a:rPr lang="en-US" sz="1200" b="1" dirty="0">
                  <a:solidFill>
                    <a:srgbClr val="FFFFFF"/>
                  </a:solidFill>
                  <a:latin typeface="Arial" panose="020B0604020202020204"/>
                  <a:cs typeface="Calibri" pitchFamily="34" charset="0"/>
                </a:rPr>
                <a:t>IL</a:t>
              </a:r>
            </a:p>
          </p:txBody>
        </p:sp>
        <p:sp>
          <p:nvSpPr>
            <p:cNvPr id="98" name="Text - Idaho"/>
            <p:cNvSpPr txBox="1">
              <a:spLocks noChangeArrowheads="1"/>
            </p:cNvSpPr>
            <p:nvPr/>
          </p:nvSpPr>
          <p:spPr bwMode="auto">
            <a:xfrm>
              <a:off x="2101849" y="2028676"/>
              <a:ext cx="693739"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ID</a:t>
              </a:r>
            </a:p>
          </p:txBody>
        </p:sp>
        <p:sp>
          <p:nvSpPr>
            <p:cNvPr id="99" name="Text - Hawaii"/>
            <p:cNvSpPr txBox="1">
              <a:spLocks noChangeArrowheads="1"/>
            </p:cNvSpPr>
            <p:nvPr/>
          </p:nvSpPr>
          <p:spPr bwMode="auto">
            <a:xfrm>
              <a:off x="2752726" y="5084713"/>
              <a:ext cx="936625"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HI</a:t>
              </a:r>
            </a:p>
          </p:txBody>
        </p:sp>
        <p:sp>
          <p:nvSpPr>
            <p:cNvPr id="100" name="Text - Georgia"/>
            <p:cNvSpPr txBox="1">
              <a:spLocks noChangeArrowheads="1"/>
            </p:cNvSpPr>
            <p:nvPr/>
          </p:nvSpPr>
          <p:spPr bwMode="auto">
            <a:xfrm>
              <a:off x="6024563" y="3732064"/>
              <a:ext cx="693737"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FFFFFF"/>
                  </a:solidFill>
                  <a:latin typeface="Arial" panose="020B0604020202020204"/>
                  <a:cs typeface="Calibri" pitchFamily="34" charset="0"/>
                </a:rPr>
                <a:t> GA</a:t>
              </a:r>
            </a:p>
          </p:txBody>
        </p:sp>
        <p:sp>
          <p:nvSpPr>
            <p:cNvPr id="101" name="Text - Florida"/>
            <p:cNvSpPr txBox="1">
              <a:spLocks noChangeArrowheads="1"/>
            </p:cNvSpPr>
            <p:nvPr/>
          </p:nvSpPr>
          <p:spPr bwMode="auto">
            <a:xfrm>
              <a:off x="6383338" y="4321026"/>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a:t>
              </a:r>
              <a:r>
                <a:rPr lang="en-US" sz="1200" b="1" dirty="0">
                  <a:solidFill>
                    <a:srgbClr val="FFFFFF"/>
                  </a:solidFill>
                  <a:latin typeface="Arial" panose="020B0604020202020204"/>
                  <a:cs typeface="Calibri" pitchFamily="34" charset="0"/>
                </a:rPr>
                <a:t>FL</a:t>
              </a:r>
            </a:p>
          </p:txBody>
        </p:sp>
        <p:sp>
          <p:nvSpPr>
            <p:cNvPr id="102" name="Text - District of Columbia"/>
            <p:cNvSpPr txBox="1">
              <a:spLocks noChangeArrowheads="1"/>
            </p:cNvSpPr>
            <p:nvPr/>
          </p:nvSpPr>
          <p:spPr bwMode="auto">
            <a:xfrm>
              <a:off x="7010400" y="2847213"/>
              <a:ext cx="952500" cy="294855"/>
            </a:xfrm>
            <a:prstGeom prst="rect">
              <a:avLst/>
            </a:prstGeom>
            <a:noFill/>
            <a:ln w="9525">
              <a:noFill/>
              <a:miter lim="800000"/>
              <a:headEnd/>
              <a:tailEnd/>
            </a:ln>
          </p:spPr>
          <p:txBody>
            <a:bodyPr wrap="square" lIns="91429" tIns="45714" rIns="91429" bIns="45714">
              <a:spAutoFit/>
            </a:bodyPr>
            <a:lstStyle/>
            <a:p>
              <a:pPr algn="ctr" defTabSz="914400" eaLnBrk="0" fontAlgn="base" hangingPunct="0">
                <a:spcBef>
                  <a:spcPct val="0"/>
                </a:spcBef>
                <a:spcAft>
                  <a:spcPct val="0"/>
                </a:spcAft>
                <a:defRPr/>
              </a:pPr>
              <a:r>
                <a:rPr lang="en-US" sz="1200" b="1" dirty="0">
                  <a:solidFill>
                    <a:srgbClr val="000000"/>
                  </a:solidFill>
                  <a:latin typeface="Arial" panose="020B0604020202020204"/>
                  <a:cs typeface="Calibri" pitchFamily="34" charset="0"/>
                </a:rPr>
                <a:t>  DC  </a:t>
              </a:r>
            </a:p>
          </p:txBody>
        </p:sp>
        <p:sp>
          <p:nvSpPr>
            <p:cNvPr id="103" name="Text - Delaware"/>
            <p:cNvSpPr txBox="1">
              <a:spLocks noChangeArrowheads="1"/>
            </p:cNvSpPr>
            <p:nvPr/>
          </p:nvSpPr>
          <p:spPr bwMode="auto">
            <a:xfrm>
              <a:off x="7162801" y="2490639"/>
              <a:ext cx="936625"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DE</a:t>
              </a:r>
            </a:p>
          </p:txBody>
        </p:sp>
        <p:sp>
          <p:nvSpPr>
            <p:cNvPr id="104" name="Text - Connecticut"/>
            <p:cNvSpPr txBox="1">
              <a:spLocks noChangeArrowheads="1"/>
            </p:cNvSpPr>
            <p:nvPr/>
          </p:nvSpPr>
          <p:spPr bwMode="auto">
            <a:xfrm>
              <a:off x="7299326" y="2155298"/>
              <a:ext cx="738187" cy="265368"/>
            </a:xfrm>
            <a:prstGeom prst="rect">
              <a:avLst/>
            </a:prstGeom>
            <a:noFill/>
            <a:ln w="9525">
              <a:noFill/>
              <a:miter lim="800000"/>
              <a:headEnd/>
              <a:tailEnd/>
            </a:ln>
          </p:spPr>
          <p:txBody>
            <a:bodyPr wrap="square"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CT</a:t>
              </a:r>
            </a:p>
          </p:txBody>
        </p:sp>
        <p:sp>
          <p:nvSpPr>
            <p:cNvPr id="105" name="Text - Colorado"/>
            <p:cNvSpPr txBox="1">
              <a:spLocks noChangeArrowheads="1"/>
            </p:cNvSpPr>
            <p:nvPr/>
          </p:nvSpPr>
          <p:spPr bwMode="auto">
            <a:xfrm>
              <a:off x="2768600" y="2750989"/>
              <a:ext cx="1219200" cy="432460"/>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br>
                <a:rPr lang="en-US" sz="1200" b="1" dirty="0">
                  <a:solidFill>
                    <a:srgbClr val="000000"/>
                  </a:solidFill>
                  <a:latin typeface="Arial" panose="020B0604020202020204"/>
                  <a:cs typeface="Calibri" pitchFamily="34" charset="0"/>
                </a:rPr>
              </a:br>
              <a:r>
                <a:rPr lang="en-US" sz="1200" b="1" dirty="0">
                  <a:solidFill>
                    <a:srgbClr val="000000"/>
                  </a:solidFill>
                  <a:latin typeface="Arial" panose="020B0604020202020204"/>
                  <a:cs typeface="Calibri" pitchFamily="34" charset="0"/>
                </a:rPr>
                <a:t> </a:t>
              </a:r>
              <a:r>
                <a:rPr lang="en-US" sz="1200" b="1" dirty="0">
                  <a:solidFill>
                    <a:srgbClr val="FFFFFF"/>
                  </a:solidFill>
                  <a:latin typeface="Arial" panose="020B0604020202020204"/>
                  <a:cs typeface="Calibri" pitchFamily="34" charset="0"/>
                </a:rPr>
                <a:t>CO</a:t>
              </a:r>
            </a:p>
          </p:txBody>
        </p:sp>
        <p:sp>
          <p:nvSpPr>
            <p:cNvPr id="106" name="Text - California"/>
            <p:cNvSpPr txBox="1">
              <a:spLocks noChangeArrowheads="1"/>
            </p:cNvSpPr>
            <p:nvPr/>
          </p:nvSpPr>
          <p:spPr bwMode="auto">
            <a:xfrm>
              <a:off x="965200" y="2881164"/>
              <a:ext cx="1219200" cy="432460"/>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br>
                <a:rPr lang="en-US" sz="1200" b="1" dirty="0">
                  <a:solidFill>
                    <a:srgbClr val="000000"/>
                  </a:solidFill>
                  <a:latin typeface="Arial" panose="020B0604020202020204"/>
                  <a:cs typeface="Calibri" pitchFamily="34" charset="0"/>
                </a:rPr>
              </a:br>
              <a:r>
                <a:rPr lang="en-US" sz="1200" b="1" dirty="0">
                  <a:solidFill>
                    <a:srgbClr val="000000"/>
                  </a:solidFill>
                  <a:latin typeface="Arial" panose="020B0604020202020204"/>
                  <a:cs typeface="Calibri" pitchFamily="34" charset="0"/>
                </a:rPr>
                <a:t> </a:t>
              </a:r>
              <a:r>
                <a:rPr lang="en-US" sz="1200" b="1" dirty="0">
                  <a:solidFill>
                    <a:srgbClr val="FFFFFF"/>
                  </a:solidFill>
                  <a:latin typeface="Arial" panose="020B0604020202020204"/>
                  <a:cs typeface="Calibri" pitchFamily="34" charset="0"/>
                </a:rPr>
                <a:t>CA</a:t>
              </a:r>
            </a:p>
          </p:txBody>
        </p:sp>
        <p:sp>
          <p:nvSpPr>
            <p:cNvPr id="107" name="Text - Arkansas"/>
            <p:cNvSpPr txBox="1">
              <a:spLocks noChangeArrowheads="1"/>
            </p:cNvSpPr>
            <p:nvPr/>
          </p:nvSpPr>
          <p:spPr bwMode="auto">
            <a:xfrm>
              <a:off x="4718050" y="3451076"/>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AR</a:t>
              </a:r>
            </a:p>
          </p:txBody>
        </p:sp>
        <p:sp>
          <p:nvSpPr>
            <p:cNvPr id="108" name="Text - Arizona"/>
            <p:cNvSpPr txBox="1">
              <a:spLocks noChangeArrowheads="1"/>
            </p:cNvSpPr>
            <p:nvPr/>
          </p:nvSpPr>
          <p:spPr bwMode="auto">
            <a:xfrm>
              <a:off x="1930398" y="3376464"/>
              <a:ext cx="1219200" cy="432460"/>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br>
                <a:rPr lang="en-US" sz="1200" b="1" dirty="0">
                  <a:solidFill>
                    <a:srgbClr val="FFFFFF"/>
                  </a:solidFill>
                  <a:latin typeface="Arial" panose="020B0604020202020204"/>
                  <a:cs typeface="Calibri" pitchFamily="34" charset="0"/>
                </a:rPr>
              </a:br>
              <a:r>
                <a:rPr lang="en-US" sz="1200" b="1" dirty="0">
                  <a:solidFill>
                    <a:srgbClr val="FFFFFF"/>
                  </a:solidFill>
                  <a:latin typeface="Arial" panose="020B0604020202020204"/>
                  <a:cs typeface="Calibri" pitchFamily="34" charset="0"/>
                </a:rPr>
                <a:t>AZ</a:t>
              </a:r>
            </a:p>
          </p:txBody>
        </p:sp>
        <p:sp>
          <p:nvSpPr>
            <p:cNvPr id="109" name="Text - Alaska"/>
            <p:cNvSpPr txBox="1">
              <a:spLocks noChangeArrowheads="1"/>
            </p:cNvSpPr>
            <p:nvPr/>
          </p:nvSpPr>
          <p:spPr bwMode="auto">
            <a:xfrm>
              <a:off x="651665" y="4068614"/>
              <a:ext cx="1219200" cy="432460"/>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br>
                <a:rPr lang="en-US" sz="1200" b="1" dirty="0">
                  <a:solidFill>
                    <a:srgbClr val="000000"/>
                  </a:solidFill>
                  <a:latin typeface="Arial" panose="020B0604020202020204"/>
                  <a:cs typeface="Calibri" pitchFamily="34" charset="0"/>
                </a:rPr>
              </a:br>
              <a:r>
                <a:rPr lang="en-US" sz="1200" b="1" dirty="0">
                  <a:solidFill>
                    <a:srgbClr val="000000"/>
                  </a:solidFill>
                  <a:latin typeface="Arial" panose="020B0604020202020204"/>
                  <a:cs typeface="Calibri" pitchFamily="34" charset="0"/>
                </a:rPr>
                <a:t>AK</a:t>
              </a:r>
            </a:p>
          </p:txBody>
        </p:sp>
        <p:sp>
          <p:nvSpPr>
            <p:cNvPr id="110" name="Text - Alabama"/>
            <p:cNvSpPr txBox="1">
              <a:spLocks noChangeArrowheads="1"/>
            </p:cNvSpPr>
            <p:nvPr/>
          </p:nvSpPr>
          <p:spPr bwMode="auto">
            <a:xfrm>
              <a:off x="5505449" y="3744764"/>
              <a:ext cx="692151" cy="265368"/>
            </a:xfrm>
            <a:prstGeom prst="rect">
              <a:avLst/>
            </a:prstGeom>
            <a:noFill/>
            <a:ln w="9525">
              <a:noFill/>
              <a:miter lim="800000"/>
              <a:headEnd/>
              <a:tailEnd/>
            </a:ln>
          </p:spPr>
          <p:txBody>
            <a:bodyPr lIns="91429" tIns="45714" rIns="91429" bIns="45714">
              <a:spAutoFit/>
            </a:bodyPr>
            <a:lstStyle/>
            <a:p>
              <a:pPr algn="ctr" defTabSz="914400" eaLnBrk="0" fontAlgn="base" hangingPunct="0">
                <a:lnSpc>
                  <a:spcPct val="85000"/>
                </a:lnSpc>
                <a:spcBef>
                  <a:spcPct val="50000"/>
                </a:spcBef>
                <a:spcAft>
                  <a:spcPct val="0"/>
                </a:spcAft>
                <a:defRPr/>
              </a:pPr>
              <a:r>
                <a:rPr lang="en-US" sz="1200" b="1" dirty="0">
                  <a:solidFill>
                    <a:srgbClr val="000000"/>
                  </a:solidFill>
                  <a:latin typeface="Arial" panose="020B0604020202020204"/>
                  <a:cs typeface="Calibri" pitchFamily="34" charset="0"/>
                </a:rPr>
                <a:t> AL</a:t>
              </a:r>
            </a:p>
          </p:txBody>
        </p:sp>
        <p:sp>
          <p:nvSpPr>
            <p:cNvPr id="111" name="Line - Vermont"/>
            <p:cNvSpPr>
              <a:spLocks noChangeShapeType="1"/>
            </p:cNvSpPr>
            <p:nvPr/>
          </p:nvSpPr>
          <p:spPr bwMode="auto">
            <a:xfrm>
              <a:off x="6977062" y="1479400"/>
              <a:ext cx="207963" cy="133350"/>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2" name="Line - Rhode Island"/>
            <p:cNvSpPr>
              <a:spLocks noChangeShapeType="1"/>
            </p:cNvSpPr>
            <p:nvPr/>
          </p:nvSpPr>
          <p:spPr bwMode="auto">
            <a:xfrm>
              <a:off x="7488238" y="2087415"/>
              <a:ext cx="266700" cy="50800"/>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3" name="Line - New Jersey"/>
            <p:cNvSpPr>
              <a:spLocks noChangeShapeType="1"/>
            </p:cNvSpPr>
            <p:nvPr/>
          </p:nvSpPr>
          <p:spPr bwMode="auto">
            <a:xfrm flipV="1">
              <a:off x="7202488" y="2414438"/>
              <a:ext cx="263525" cy="0"/>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4" name="Line - New Hampshire"/>
            <p:cNvSpPr>
              <a:spLocks noChangeShapeType="1"/>
            </p:cNvSpPr>
            <p:nvPr/>
          </p:nvSpPr>
          <p:spPr bwMode="auto">
            <a:xfrm flipV="1">
              <a:off x="7350125" y="1750864"/>
              <a:ext cx="360363" cy="66675"/>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5" name="Line - Massachusetts"/>
            <p:cNvSpPr>
              <a:spLocks noChangeShapeType="1"/>
            </p:cNvSpPr>
            <p:nvPr/>
          </p:nvSpPr>
          <p:spPr bwMode="auto">
            <a:xfrm flipV="1">
              <a:off x="7488237" y="1957238"/>
              <a:ext cx="415925" cy="0"/>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6" name="Line - Maryland"/>
            <p:cNvSpPr>
              <a:spLocks noChangeShapeType="1"/>
            </p:cNvSpPr>
            <p:nvPr/>
          </p:nvSpPr>
          <p:spPr bwMode="auto">
            <a:xfrm flipV="1">
              <a:off x="7161213" y="2747813"/>
              <a:ext cx="263525" cy="0"/>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7" name="Line - Hawaii"/>
            <p:cNvSpPr>
              <a:spLocks noChangeShapeType="1"/>
            </p:cNvSpPr>
            <p:nvPr/>
          </p:nvSpPr>
          <p:spPr bwMode="auto">
            <a:xfrm flipH="1" flipV="1">
              <a:off x="2826396" y="5114925"/>
              <a:ext cx="268288" cy="66675"/>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8" name="Line - District of Columbia"/>
            <p:cNvSpPr>
              <a:spLocks noChangeShapeType="1"/>
            </p:cNvSpPr>
            <p:nvPr/>
          </p:nvSpPr>
          <p:spPr bwMode="auto">
            <a:xfrm flipH="1" flipV="1">
              <a:off x="6933403" y="2728762"/>
              <a:ext cx="440535" cy="247650"/>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19" name="Line - Delaware"/>
            <p:cNvSpPr>
              <a:spLocks noChangeShapeType="1"/>
            </p:cNvSpPr>
            <p:nvPr/>
          </p:nvSpPr>
          <p:spPr bwMode="auto">
            <a:xfrm flipV="1">
              <a:off x="7154863" y="2643038"/>
              <a:ext cx="263525" cy="0"/>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sp>
          <p:nvSpPr>
            <p:cNvPr id="120" name="Line - Connecticut"/>
            <p:cNvSpPr>
              <a:spLocks noChangeShapeType="1"/>
            </p:cNvSpPr>
            <p:nvPr/>
          </p:nvSpPr>
          <p:spPr bwMode="auto">
            <a:xfrm>
              <a:off x="7340600" y="2125513"/>
              <a:ext cx="217488" cy="95250"/>
            </a:xfrm>
            <a:prstGeom prst="line">
              <a:avLst/>
            </a:prstGeom>
            <a:noFill/>
            <a:ln w="9525">
              <a:solidFill>
                <a:schemeClr val="tx1"/>
              </a:solidFill>
              <a:round/>
              <a:headEnd/>
              <a:tailEnd/>
            </a:ln>
          </p:spPr>
          <p:txBody>
            <a:bodyPr/>
            <a:lstStyle/>
            <a:p>
              <a:pPr algn="ctr" defTabSz="914400" eaLnBrk="0" fontAlgn="base" hangingPunct="0">
                <a:spcBef>
                  <a:spcPct val="0"/>
                </a:spcBef>
                <a:spcAft>
                  <a:spcPct val="0"/>
                </a:spcAft>
                <a:defRPr/>
              </a:pPr>
              <a:endParaRPr lang="en-US" sz="1200" b="1">
                <a:solidFill>
                  <a:srgbClr val="000000"/>
                </a:solidFill>
                <a:latin typeface="Arial" panose="020B0604020202020204"/>
                <a:cs typeface="Calibri" pitchFamily="34" charset="0"/>
              </a:endParaRPr>
            </a:p>
          </p:txBody>
        </p:sp>
      </p:grpSp>
      <p:grpSp>
        <p:nvGrpSpPr>
          <p:cNvPr id="2" name="Group 1"/>
          <p:cNvGrpSpPr/>
          <p:nvPr/>
        </p:nvGrpSpPr>
        <p:grpSpPr>
          <a:xfrm>
            <a:off x="7681670" y="4792380"/>
            <a:ext cx="4232284" cy="1269201"/>
            <a:chOff x="5330392" y="5360384"/>
            <a:chExt cx="4232284" cy="1269201"/>
          </a:xfrm>
        </p:grpSpPr>
        <p:grpSp>
          <p:nvGrpSpPr>
            <p:cNvPr id="136" name="Group 135"/>
            <p:cNvGrpSpPr/>
            <p:nvPr/>
          </p:nvGrpSpPr>
          <p:grpSpPr>
            <a:xfrm>
              <a:off x="5453551" y="5602957"/>
              <a:ext cx="4109125" cy="1026628"/>
              <a:chOff x="6629400" y="4994974"/>
              <a:chExt cx="2226883" cy="1026628"/>
            </a:xfrm>
          </p:grpSpPr>
          <p:sp>
            <p:nvSpPr>
              <p:cNvPr id="137" name="Legend 3 text"/>
              <p:cNvSpPr txBox="1">
                <a:spLocks noChangeArrowheads="1"/>
              </p:cNvSpPr>
              <p:nvPr/>
            </p:nvSpPr>
            <p:spPr bwMode="auto">
              <a:xfrm>
                <a:off x="6792861" y="4994974"/>
                <a:ext cx="1987783" cy="307764"/>
              </a:xfrm>
              <a:prstGeom prst="rect">
                <a:avLst/>
              </a:prstGeom>
              <a:noFill/>
              <a:ln w="9525">
                <a:noFill/>
                <a:miter lim="800000"/>
                <a:headEnd/>
                <a:tailEnd/>
              </a:ln>
            </p:spPr>
            <p:txBody>
              <a:bodyPr wrap="square" lIns="91429" tIns="45714" rIns="91429" bIns="45714">
                <a:spAutoFit/>
              </a:bodyPr>
              <a:lstStyle/>
              <a:p>
                <a:pPr defTabSz="914400" eaLnBrk="0" fontAlgn="base" hangingPunct="0">
                  <a:spcBef>
                    <a:spcPct val="0"/>
                  </a:spcBef>
                  <a:spcAft>
                    <a:spcPct val="0"/>
                  </a:spcAft>
                  <a:defRPr/>
                </a:pPr>
                <a:r>
                  <a:rPr lang="en-US" sz="1400" b="1" dirty="0">
                    <a:solidFill>
                      <a:srgbClr val="000000"/>
                    </a:solidFill>
                    <a:latin typeface="Arial" panose="020B0604020202020204"/>
                    <a:cs typeface="Calibri" pitchFamily="34" charset="0"/>
                  </a:rPr>
                  <a:t>&gt;75% (24 States)</a:t>
                </a:r>
              </a:p>
            </p:txBody>
          </p:sp>
          <p:sp>
            <p:nvSpPr>
              <p:cNvPr id="138" name="Legend 3 color"/>
              <p:cNvSpPr>
                <a:spLocks noChangeArrowheads="1"/>
              </p:cNvSpPr>
              <p:nvPr/>
            </p:nvSpPr>
            <p:spPr bwMode="auto">
              <a:xfrm>
                <a:off x="6629400" y="5563670"/>
                <a:ext cx="154172" cy="157963"/>
              </a:xfrm>
              <a:prstGeom prst="rect">
                <a:avLst/>
              </a:prstGeom>
              <a:solidFill>
                <a:schemeClr val="accent5"/>
              </a:solidFill>
              <a:ln w="19050">
                <a:solidFill>
                  <a:schemeClr val="tx1"/>
                </a:solidFill>
                <a:miter lim="800000"/>
                <a:headEnd/>
                <a:tailEnd/>
              </a:ln>
            </p:spPr>
            <p:txBody>
              <a:bodyPr wrap="none" anchor="ctr"/>
              <a:lstStyle/>
              <a:p>
                <a:pPr algn="ctr" defTabSz="914400" eaLnBrk="0" fontAlgn="base" hangingPunct="0">
                  <a:spcBef>
                    <a:spcPct val="0"/>
                  </a:spcBef>
                  <a:spcAft>
                    <a:spcPct val="0"/>
                  </a:spcAft>
                  <a:defRPr/>
                </a:pPr>
                <a:endParaRPr lang="en-US" sz="1400" b="1">
                  <a:solidFill>
                    <a:srgbClr val="000000"/>
                  </a:solidFill>
                  <a:latin typeface="Arial" panose="020B0604020202020204"/>
                  <a:cs typeface="Calibri" pitchFamily="34" charset="0"/>
                </a:endParaRPr>
              </a:p>
            </p:txBody>
          </p:sp>
          <p:sp>
            <p:nvSpPr>
              <p:cNvPr id="139" name="Legend 1 text"/>
              <p:cNvSpPr txBox="1">
                <a:spLocks noChangeArrowheads="1"/>
              </p:cNvSpPr>
              <p:nvPr/>
            </p:nvSpPr>
            <p:spPr bwMode="auto">
              <a:xfrm>
                <a:off x="6798883" y="5476999"/>
                <a:ext cx="2057400" cy="307764"/>
              </a:xfrm>
              <a:prstGeom prst="rect">
                <a:avLst/>
              </a:prstGeom>
              <a:noFill/>
              <a:ln w="9525">
                <a:noFill/>
                <a:miter lim="800000"/>
                <a:headEnd/>
                <a:tailEnd/>
              </a:ln>
            </p:spPr>
            <p:txBody>
              <a:bodyPr wrap="square" lIns="91429" tIns="45714" rIns="91429" bIns="45714">
                <a:spAutoFit/>
              </a:bodyPr>
              <a:lstStyle/>
              <a:p>
                <a:pPr defTabSz="914400" eaLnBrk="0" fontAlgn="base" hangingPunct="0">
                  <a:spcBef>
                    <a:spcPct val="0"/>
                  </a:spcBef>
                  <a:spcAft>
                    <a:spcPct val="0"/>
                  </a:spcAft>
                  <a:defRPr/>
                </a:pPr>
                <a:r>
                  <a:rPr lang="en-US" sz="1400" b="1" dirty="0">
                    <a:solidFill>
                      <a:srgbClr val="000000"/>
                    </a:solidFill>
                    <a:latin typeface="Arial" panose="020B0604020202020204"/>
                    <a:cs typeface="Calibri" pitchFamily="34" charset="0"/>
                  </a:rPr>
                  <a:t>1 &lt; 50% (3 States) </a:t>
                </a:r>
              </a:p>
            </p:txBody>
          </p:sp>
          <p:sp>
            <p:nvSpPr>
              <p:cNvPr id="140" name="Legend 1 color"/>
              <p:cNvSpPr>
                <a:spLocks noChangeArrowheads="1"/>
              </p:cNvSpPr>
              <p:nvPr/>
            </p:nvSpPr>
            <p:spPr bwMode="auto">
              <a:xfrm>
                <a:off x="6629400" y="5077283"/>
                <a:ext cx="154172" cy="157963"/>
              </a:xfrm>
              <a:prstGeom prst="rect">
                <a:avLst/>
              </a:prstGeom>
              <a:solidFill>
                <a:schemeClr val="accent1"/>
              </a:solidFill>
              <a:ln w="19050">
                <a:solidFill>
                  <a:schemeClr val="tx1"/>
                </a:solidFill>
                <a:miter lim="800000"/>
                <a:headEnd/>
                <a:tailEnd/>
              </a:ln>
            </p:spPr>
            <p:txBody>
              <a:bodyPr wrap="none" anchor="ctr"/>
              <a:lstStyle/>
              <a:p>
                <a:pPr algn="ctr" defTabSz="914400" eaLnBrk="0" fontAlgn="base" hangingPunct="0">
                  <a:spcBef>
                    <a:spcPct val="0"/>
                  </a:spcBef>
                  <a:spcAft>
                    <a:spcPct val="0"/>
                  </a:spcAft>
                  <a:defRPr/>
                </a:pPr>
                <a:endParaRPr lang="en-US" sz="1400" b="1">
                  <a:solidFill>
                    <a:srgbClr val="000000"/>
                  </a:solidFill>
                  <a:latin typeface="Arial" panose="020B0604020202020204"/>
                  <a:cs typeface="Calibri" pitchFamily="34" charset="0"/>
                </a:endParaRPr>
              </a:p>
            </p:txBody>
          </p:sp>
          <p:sp>
            <p:nvSpPr>
              <p:cNvPr id="141" name="Legend 3 text"/>
              <p:cNvSpPr txBox="1">
                <a:spLocks noChangeArrowheads="1"/>
              </p:cNvSpPr>
              <p:nvPr/>
            </p:nvSpPr>
            <p:spPr bwMode="auto">
              <a:xfrm>
                <a:off x="6789809" y="5713838"/>
                <a:ext cx="1893964" cy="307764"/>
              </a:xfrm>
              <a:prstGeom prst="rect">
                <a:avLst/>
              </a:prstGeom>
              <a:noFill/>
              <a:ln w="9525">
                <a:noFill/>
                <a:miter lim="800000"/>
                <a:headEnd/>
                <a:tailEnd/>
              </a:ln>
            </p:spPr>
            <p:txBody>
              <a:bodyPr wrap="square" lIns="91429" tIns="45714" rIns="91429" bIns="45714">
                <a:spAutoFit/>
              </a:bodyPr>
              <a:lstStyle/>
              <a:p>
                <a:pPr defTabSz="914400" eaLnBrk="0" fontAlgn="base" hangingPunct="0">
                  <a:spcBef>
                    <a:spcPct val="0"/>
                  </a:spcBef>
                  <a:spcAft>
                    <a:spcPct val="0"/>
                  </a:spcAft>
                  <a:defRPr/>
                </a:pPr>
                <a:r>
                  <a:rPr lang="en-US" sz="1400" b="1" dirty="0">
                    <a:solidFill>
                      <a:srgbClr val="000000"/>
                    </a:solidFill>
                    <a:latin typeface="Arial" panose="020B0604020202020204"/>
                    <a:cs typeface="Calibri" pitchFamily="34" charset="0"/>
                  </a:rPr>
                  <a:t>No MCOs (12 S</a:t>
                </a:r>
                <a:r>
                  <a:rPr lang="en-US" sz="1400" b="1" dirty="0" err="1">
                    <a:solidFill>
                      <a:srgbClr val="000000"/>
                    </a:solidFill>
                    <a:latin typeface="Arial" panose="020B0604020202020204"/>
                    <a:cs typeface="Calibri" pitchFamily="34" charset="0"/>
                  </a:rPr>
                  <a:t>tates</a:t>
                </a:r>
                <a:r>
                  <a:rPr lang="en-US" sz="1400" b="1" dirty="0">
                    <a:solidFill>
                      <a:srgbClr val="000000"/>
                    </a:solidFill>
                    <a:latin typeface="Arial" panose="020B0604020202020204"/>
                    <a:cs typeface="Calibri" pitchFamily="34" charset="0"/>
                  </a:rPr>
                  <a:t>)</a:t>
                </a:r>
              </a:p>
            </p:txBody>
          </p:sp>
          <p:sp>
            <p:nvSpPr>
              <p:cNvPr id="142" name="Legend 1 text"/>
              <p:cNvSpPr txBox="1">
                <a:spLocks noChangeArrowheads="1"/>
              </p:cNvSpPr>
              <p:nvPr/>
            </p:nvSpPr>
            <p:spPr bwMode="auto">
              <a:xfrm>
                <a:off x="6791374" y="5256638"/>
                <a:ext cx="2021124" cy="307764"/>
              </a:xfrm>
              <a:prstGeom prst="rect">
                <a:avLst/>
              </a:prstGeom>
              <a:noFill/>
              <a:ln w="9525">
                <a:noFill/>
                <a:miter lim="800000"/>
                <a:headEnd/>
                <a:tailEnd/>
              </a:ln>
            </p:spPr>
            <p:txBody>
              <a:bodyPr wrap="square" lIns="91429" tIns="45714" rIns="91429" bIns="45714">
                <a:spAutoFit/>
              </a:bodyPr>
              <a:lstStyle/>
              <a:p>
                <a:pPr defTabSz="914400" eaLnBrk="0" fontAlgn="base" hangingPunct="0">
                  <a:spcBef>
                    <a:spcPct val="0"/>
                  </a:spcBef>
                  <a:spcAft>
                    <a:spcPct val="0"/>
                  </a:spcAft>
                  <a:defRPr/>
                </a:pPr>
                <a:r>
                  <a:rPr lang="en-US" sz="1400" b="1" dirty="0">
                    <a:solidFill>
                      <a:srgbClr val="000000"/>
                    </a:solidFill>
                    <a:latin typeface="Arial" panose="020B0604020202020204"/>
                    <a:cs typeface="Calibri" pitchFamily="34" charset="0"/>
                  </a:rPr>
                  <a:t>50-75% (12 States including D.C.)</a:t>
                </a:r>
              </a:p>
            </p:txBody>
          </p:sp>
          <p:sp>
            <p:nvSpPr>
              <p:cNvPr id="143" name="Legend 3 color"/>
              <p:cNvSpPr>
                <a:spLocks noChangeArrowheads="1"/>
              </p:cNvSpPr>
              <p:nvPr/>
            </p:nvSpPr>
            <p:spPr bwMode="auto">
              <a:xfrm>
                <a:off x="6629400" y="5784475"/>
                <a:ext cx="154172" cy="157963"/>
              </a:xfrm>
              <a:prstGeom prst="rect">
                <a:avLst/>
              </a:prstGeom>
              <a:solidFill>
                <a:schemeClr val="bg1"/>
              </a:solidFill>
              <a:ln w="19050">
                <a:solidFill>
                  <a:schemeClr val="tx1"/>
                </a:solidFill>
                <a:miter lim="800000"/>
                <a:headEnd/>
                <a:tailEnd/>
              </a:ln>
            </p:spPr>
            <p:txBody>
              <a:bodyPr wrap="none" anchor="ctr"/>
              <a:lstStyle/>
              <a:p>
                <a:pPr algn="ctr" defTabSz="914400" eaLnBrk="0" fontAlgn="base" hangingPunct="0">
                  <a:spcBef>
                    <a:spcPct val="0"/>
                  </a:spcBef>
                  <a:spcAft>
                    <a:spcPct val="0"/>
                  </a:spcAft>
                  <a:defRPr/>
                </a:pPr>
                <a:endParaRPr lang="en-US" sz="1400" b="1">
                  <a:solidFill>
                    <a:srgbClr val="000000"/>
                  </a:solidFill>
                  <a:latin typeface="Arial" panose="020B0604020202020204"/>
                  <a:cs typeface="Calibri" pitchFamily="34" charset="0"/>
                </a:endParaRPr>
              </a:p>
            </p:txBody>
          </p:sp>
          <p:sp>
            <p:nvSpPr>
              <p:cNvPr id="144" name="Legend 1 color"/>
              <p:cNvSpPr>
                <a:spLocks noChangeArrowheads="1"/>
              </p:cNvSpPr>
              <p:nvPr/>
            </p:nvSpPr>
            <p:spPr bwMode="auto">
              <a:xfrm>
                <a:off x="6629400" y="5327275"/>
                <a:ext cx="154172" cy="157963"/>
              </a:xfrm>
              <a:prstGeom prst="rect">
                <a:avLst/>
              </a:prstGeom>
              <a:solidFill>
                <a:schemeClr val="accent3"/>
              </a:solidFill>
              <a:ln w="19050">
                <a:solidFill>
                  <a:schemeClr val="tx1"/>
                </a:solidFill>
                <a:miter lim="800000"/>
                <a:headEnd/>
                <a:tailEnd/>
              </a:ln>
            </p:spPr>
            <p:txBody>
              <a:bodyPr wrap="none" anchor="ctr"/>
              <a:lstStyle/>
              <a:p>
                <a:pPr algn="ctr" defTabSz="914400" eaLnBrk="0" fontAlgn="base" hangingPunct="0">
                  <a:spcBef>
                    <a:spcPct val="0"/>
                  </a:spcBef>
                  <a:spcAft>
                    <a:spcPct val="0"/>
                  </a:spcAft>
                  <a:defRPr/>
                </a:pPr>
                <a:endParaRPr lang="en-US" sz="1400" b="1">
                  <a:solidFill>
                    <a:srgbClr val="000000"/>
                  </a:solidFill>
                  <a:latin typeface="Arial" panose="020B0604020202020204"/>
                  <a:cs typeface="Calibri" pitchFamily="34" charset="0"/>
                </a:endParaRPr>
              </a:p>
            </p:txBody>
          </p:sp>
        </p:grpSp>
        <p:sp>
          <p:nvSpPr>
            <p:cNvPr id="145" name="TextBox 144"/>
            <p:cNvSpPr txBox="1"/>
            <p:nvPr/>
          </p:nvSpPr>
          <p:spPr>
            <a:xfrm>
              <a:off x="5330392" y="5360384"/>
              <a:ext cx="3913962" cy="307777"/>
            </a:xfrm>
            <a:prstGeom prst="rect">
              <a:avLst/>
            </a:prstGeom>
            <a:noFill/>
          </p:spPr>
          <p:txBody>
            <a:bodyPr wrap="square" rtlCol="0">
              <a:spAutoFit/>
            </a:bodyPr>
            <a:lstStyle/>
            <a:p>
              <a:pPr defTabSz="914400">
                <a:defRPr/>
              </a:pPr>
              <a:r>
                <a:rPr lang="en-US" sz="1400" b="1" u="sng" dirty="0">
                  <a:solidFill>
                    <a:srgbClr val="000000"/>
                  </a:solidFill>
                  <a:cs typeface="Meta Offc Pro"/>
                </a:rPr>
                <a:t>Share of Medicaid beneficiaries in MCOs</a:t>
              </a:r>
            </a:p>
          </p:txBody>
        </p:sp>
      </p:grpSp>
      <p:sp>
        <p:nvSpPr>
          <p:cNvPr id="146" name="TextBox 145"/>
          <p:cNvSpPr txBox="1"/>
          <p:nvPr/>
        </p:nvSpPr>
        <p:spPr>
          <a:xfrm>
            <a:off x="1911141" y="5739131"/>
            <a:ext cx="2382038" cy="369332"/>
          </a:xfrm>
          <a:prstGeom prst="rect">
            <a:avLst/>
          </a:prstGeom>
          <a:noFill/>
        </p:spPr>
        <p:txBody>
          <a:bodyPr wrap="square" rtlCol="0">
            <a:spAutoFit/>
          </a:bodyPr>
          <a:lstStyle/>
          <a:p>
            <a:pPr algn="ctr" defTabSz="914400">
              <a:defRPr/>
            </a:pPr>
            <a:r>
              <a:rPr lang="en-US" b="1" dirty="0">
                <a:solidFill>
                  <a:srgbClr val="000000"/>
                </a:solidFill>
                <a:latin typeface="Arial" panose="020B0604020202020204"/>
                <a:cs typeface="Meta Offc Pro"/>
              </a:rPr>
              <a:t>U.S. Overall = 69%</a:t>
            </a:r>
          </a:p>
        </p:txBody>
      </p:sp>
    </p:spTree>
    <p:extLst>
      <p:ext uri="{BB962C8B-B14F-4D97-AF65-F5344CB8AC3E}">
        <p14:creationId xmlns:p14="http://schemas.microsoft.com/office/powerpoint/2010/main" val="11817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68861" y="6280334"/>
            <a:ext cx="8321040" cy="548640"/>
          </a:xfrm>
        </p:spPr>
        <p:txBody>
          <a:bodyPr/>
          <a:lstStyle/>
          <a:p>
            <a:r>
              <a:rPr lang="en-US" sz="1100" dirty="0">
                <a:solidFill>
                  <a:srgbClr val="323A45"/>
                </a:solidFill>
              </a:rPr>
              <a:t>NOTE: The June 2012 Supreme Court  decision in National Federation of Independent Business v. Sebelius maintained the Medicaid expansion, but limited the Secretary's authority to enforce it, effectively making the expansion optional for states. 138% FPL = $16,743 for an individual and $28,676 for a family of three in 2018.</a:t>
            </a:r>
          </a:p>
        </p:txBody>
      </p:sp>
      <p:sp>
        <p:nvSpPr>
          <p:cNvPr id="4" name="Title 3"/>
          <p:cNvSpPr>
            <a:spLocks noGrp="1"/>
          </p:cNvSpPr>
          <p:nvPr>
            <p:ph type="title"/>
          </p:nvPr>
        </p:nvSpPr>
        <p:spPr>
          <a:xfrm>
            <a:off x="517168" y="517433"/>
            <a:ext cx="11254348" cy="914400"/>
          </a:xfrm>
        </p:spPr>
        <p:txBody>
          <a:bodyPr/>
          <a:lstStyle/>
          <a:p>
            <a:r>
              <a:rPr lang="en-US" dirty="0"/>
              <a:t>The Medicaid expansion was designed to fill the gaps in Medicaid coverage.</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60" t="4237" r="7532" b="31694"/>
          <a:stretch/>
        </p:blipFill>
        <p:spPr bwMode="auto">
          <a:xfrm>
            <a:off x="1827212" y="1600200"/>
            <a:ext cx="8305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023693"/>
      </p:ext>
    </p:extLst>
  </p:cSld>
  <p:clrMapOvr>
    <a:masterClrMapping/>
  </p:clrMapOvr>
</p:sld>
</file>

<file path=ppt/theme/theme1.xml><?xml version="1.0" encoding="utf-8"?>
<a:theme xmlns:a="http://schemas.openxmlformats.org/drawingml/2006/main" name="Title Slide">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ert Your Title Here" id="{9363219B-046F-4355-826F-3534B2EAD5A0}" vid="{D59B5DE3-BA9B-4D93-A671-46F756375AC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ert Your Title Here" id="{9363219B-046F-4355-826F-3534B2EAD5A0}" vid="{A6A94B30-0B12-4970-829E-C473662236D2}"/>
    </a:ext>
  </a:extLst>
</a:theme>
</file>

<file path=ppt/theme/theme3.xml><?xml version="1.0" encoding="utf-8"?>
<a:theme xmlns:a="http://schemas.openxmlformats.org/drawingml/2006/main" name="Default no Figure #">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ert Your Title Here" id="{9363219B-046F-4355-826F-3534B2EAD5A0}" vid="{7D2335E5-344E-4860-AB67-719D4BB7EFF1}"/>
    </a:ext>
  </a:extLst>
</a:theme>
</file>

<file path=ppt/theme/theme4.xml><?xml version="1.0" encoding="utf-8"?>
<a:theme xmlns:a="http://schemas.openxmlformats.org/drawingml/2006/main" name="Default with Figure #">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ert Your Title Here" id="{9363219B-046F-4355-826F-3534B2EAD5A0}" vid="{14219C0B-ECF8-479C-90D6-7D02F37F5B13}"/>
    </a:ext>
  </a:extLst>
</a:theme>
</file>

<file path=ppt/theme/theme5.xml><?xml version="1.0" encoding="utf-8"?>
<a:theme xmlns:a="http://schemas.openxmlformats.org/drawingml/2006/main" name="Blank">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ert Your Title Here" id="{9363219B-046F-4355-826F-3534B2EAD5A0}" vid="{187DC01B-F99B-4522-BEAB-98ED8E8C5612}"/>
    </a:ext>
  </a:extLst>
</a:theme>
</file>

<file path=ppt/theme/theme6.xml><?xml version="1.0" encoding="utf-8"?>
<a:theme xmlns:a="http://schemas.openxmlformats.org/drawingml/2006/main" name="Text Slide no Logo">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ert Your Title Here" id="{9363219B-046F-4355-826F-3534B2EAD5A0}" vid="{EB80B7DF-65AA-44CB-A59E-F07B89C6771A}"/>
    </a:ext>
  </a:extLst>
</a:theme>
</file>

<file path=ppt/theme/theme7.xml><?xml version="1.0" encoding="utf-8"?>
<a:theme xmlns:a="http://schemas.openxmlformats.org/drawingml/2006/main" name="Default">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 NEW PPT Template_FINAL" id="{D964949B-55B9-FD47-A8D4-C315D1D4817A}" vid="{0CD9F731-8D44-AE4B-9FB9-C38BBF8BCF5A}"/>
    </a:ext>
  </a:extLst>
</a:theme>
</file>

<file path=ppt/theme/theme8.xml><?xml version="1.0" encoding="utf-8"?>
<a:theme xmlns:a="http://schemas.openxmlformats.org/drawingml/2006/main" name="CVS_Health_PPT_Everyday_Widescreen_Template">
  <a:themeElements>
    <a:clrScheme name="Custom 17">
      <a:dk1>
        <a:srgbClr val="000000"/>
      </a:dk1>
      <a:lt1>
        <a:sysClr val="window" lastClr="FFFFFF"/>
      </a:lt1>
      <a:dk2>
        <a:srgbClr val="3F3F3F"/>
      </a:dk2>
      <a:lt2>
        <a:srgbClr val="C0C0C0"/>
      </a:lt2>
      <a:accent1>
        <a:srgbClr val="9E0000"/>
      </a:accent1>
      <a:accent2>
        <a:srgbClr val="CC0000"/>
      </a:accent2>
      <a:accent3>
        <a:srgbClr val="E94D4D"/>
      </a:accent3>
      <a:accent4>
        <a:srgbClr val="F7978D"/>
      </a:accent4>
      <a:accent5>
        <a:srgbClr val="646464"/>
      </a:accent5>
      <a:accent6>
        <a:srgbClr val="868686"/>
      </a:accent6>
      <a:hlink>
        <a:srgbClr val="267AC0"/>
      </a:hlink>
      <a:folHlink>
        <a:srgbClr val="A5A5A5"/>
      </a:folHlink>
    </a:clrScheme>
    <a:fontScheme name="CVS Heal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CVS_Health_PPT_Everyday_Widescreen_Template_2020.pptx" id="{6AC818C0-4AF3-4469-BA42-0C4533F0DE57}" vid="{F67BA8A2-F2B9-4412-8885-ADAD747BB7A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KFF PowerPoint Template</Template>
  <TotalTime>8606</TotalTime>
  <Words>2161</Words>
  <Application>Microsoft Macintosh PowerPoint</Application>
  <PresentationFormat>Custom</PresentationFormat>
  <Paragraphs>317</Paragraphs>
  <Slides>25</Slides>
  <Notes>9</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25</vt:i4>
      </vt:variant>
    </vt:vector>
  </HeadingPairs>
  <TitlesOfParts>
    <vt:vector size="43" baseType="lpstr">
      <vt:lpstr>Arial</vt:lpstr>
      <vt:lpstr>Avenir Black</vt:lpstr>
      <vt:lpstr>Avenir Book</vt:lpstr>
      <vt:lpstr>Avenir Light</vt:lpstr>
      <vt:lpstr>Avenir Medium</vt:lpstr>
      <vt:lpstr>Calibri</vt:lpstr>
      <vt:lpstr>Calibri Light</vt:lpstr>
      <vt:lpstr>Candara</vt:lpstr>
      <vt:lpstr>Lucida Grande</vt:lpstr>
      <vt:lpstr>Title Slide</vt:lpstr>
      <vt:lpstr>Divider</vt:lpstr>
      <vt:lpstr>Default no Figure #</vt:lpstr>
      <vt:lpstr>Default with Figure #</vt:lpstr>
      <vt:lpstr>Blank</vt:lpstr>
      <vt:lpstr>Text Slide no Logo</vt:lpstr>
      <vt:lpstr>Default</vt:lpstr>
      <vt:lpstr>CVS_Health_PPT_Everyday_Widescreen_Template</vt:lpstr>
      <vt:lpstr>Office Theme</vt:lpstr>
      <vt:lpstr>PowerPoint Presentation</vt:lpstr>
      <vt:lpstr>PowerPoint Presentation</vt:lpstr>
      <vt:lpstr>PowerPoint Presentation</vt:lpstr>
      <vt:lpstr>PowerPoint Presentation</vt:lpstr>
      <vt:lpstr>Impact of COVID-19 on Medicaid</vt:lpstr>
      <vt:lpstr>Medicaid plays a central role in our health care system.</vt:lpstr>
      <vt:lpstr>The basic foundations of Medicaid are related to the entitlement and the federal-state partnership.  </vt:lpstr>
      <vt:lpstr>Over two-thirds of all Medicaid beneficiaries receive their care in comprehensive MCOs. </vt:lpstr>
      <vt:lpstr>The Medicaid expansion was designed to fill the gaps in Medicaid coverage.</vt:lpstr>
      <vt:lpstr>Gaps in coverage for adults remain in states that have not implemented the ACA Medicaid expansion.</vt:lpstr>
      <vt:lpstr>Status of State Medicaid Expansion Decisions</vt:lpstr>
      <vt:lpstr>Evidence from over 400 studies suggests that the Medicaid expansion has positive effects for beneficiaries and states.  </vt:lpstr>
      <vt:lpstr>Medicaid spending is mostly for the elderly and people with disabilities.</vt:lpstr>
      <vt:lpstr>Medicaid is a budget item and a revenue item in state budgets.</vt:lpstr>
      <vt:lpstr>Medicaid spending and enrollment increases during economic downturns.  </vt:lpstr>
      <vt:lpstr>Implications of COVID-19 for Medicaid &amp; State Budgets</vt:lpstr>
      <vt:lpstr>Medicaid enrollment and spending growth rate projections for FY 2020 and FY 2021 amid COVID-19 </vt:lpstr>
      <vt:lpstr>After declines in enrollment before the pandemic, this trend began reversing in March.</vt:lpstr>
      <vt:lpstr>16.8 million could become eligible for Medicaid due to loss of employer sponsored coverage by January 2021.  </vt:lpstr>
      <vt:lpstr>States do not have easy options to constrain Medicaid spending.  </vt:lpstr>
      <vt:lpstr>The amount of fiscal relief from the FFCRA increase in the FMAP depends on when the public health emergency ends. </vt:lpstr>
      <vt:lpstr>States are making a number of policy changes in response to COVID-19 through emergency authorities.</vt:lpstr>
      <vt:lpstr>In response to COVID-19, states are expanding telehealth in Medicaid by making adjustments to key areas:</vt:lpstr>
      <vt:lpstr>MCO Payment Issues: State Options and Factors to Consider in Responding to COVID-19 </vt:lpstr>
      <vt:lpstr>Key Questions 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Title Here. We Recommend That You Keep It to Two Lines</dc:title>
  <dc:creator>Robin Rudowitz</dc:creator>
  <cp:lastModifiedBy>Blair Hess</cp:lastModifiedBy>
  <cp:revision>157</cp:revision>
  <cp:lastPrinted>2019-08-19T22:27:15Z</cp:lastPrinted>
  <dcterms:created xsi:type="dcterms:W3CDTF">2020-04-02T14:19:23Z</dcterms:created>
  <dcterms:modified xsi:type="dcterms:W3CDTF">2020-09-24T03:09:42Z</dcterms:modified>
</cp:coreProperties>
</file>