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949" r:id="rId1"/>
    <p:sldMasterId id="2147483658" r:id="rId2"/>
    <p:sldMasterId id="2147483948" r:id="rId3"/>
    <p:sldMasterId id="2147483679" r:id="rId4"/>
    <p:sldMasterId id="2147483677" r:id="rId5"/>
    <p:sldMasterId id="2147483662" r:id="rId6"/>
    <p:sldMasterId id="2147483686" r:id="rId7"/>
    <p:sldMasterId id="2147483868" r:id="rId8"/>
    <p:sldMasterId id="2147483953" r:id="rId9"/>
    <p:sldMasterId id="2147483648" r:id="rId10"/>
  </p:sldMasterIdLst>
  <p:notesMasterIdLst>
    <p:notesMasterId r:id="rId37"/>
  </p:notesMasterIdLst>
  <p:handoutMasterIdLst>
    <p:handoutMasterId r:id="rId38"/>
  </p:handoutMasterIdLst>
  <p:sldIdLst>
    <p:sldId id="423" r:id="rId11"/>
    <p:sldId id="426" r:id="rId12"/>
    <p:sldId id="428" r:id="rId13"/>
    <p:sldId id="427" r:id="rId14"/>
    <p:sldId id="436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22" r:id="rId36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87"/>
    <a:srgbClr val="393D40"/>
    <a:srgbClr val="DBDBDB"/>
    <a:srgbClr val="555659"/>
    <a:srgbClr val="FDCD05"/>
    <a:srgbClr val="0E3B5E"/>
    <a:srgbClr val="F5F2F2"/>
    <a:srgbClr val="CCD7E8"/>
    <a:srgbClr val="809DCB"/>
    <a:srgbClr val="0B5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5799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592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9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803A8-FD4D-7A4A-8FB4-F095F8E35A7C}" type="datetimeFigureOut">
              <a:rPr lang="en-US" smtClean="0"/>
              <a:t>9/24/20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47696-CA65-994E-AFC8-84C1B1C30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15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E1B25-77F0-3A4C-A1ED-55939924362E}" type="datetimeFigureOut">
              <a:rPr lang="en-US" smtClean="0"/>
              <a:t>9/24/20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6764C-C15E-0340-B95F-B7B37D14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09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1B103-7786-4BDB-88CB-A686B0E10DC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2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1B103-7786-4BDB-88CB-A686B0E10DC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57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1D1C-3657-4A2E-8A12-97056322A6E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7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3494" y="3140293"/>
            <a:ext cx="6788601" cy="1224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307154" y="2330907"/>
            <a:ext cx="8397439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5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270A08D-6738-C147-B49E-C6DD50DA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15" y="582133"/>
            <a:ext cx="11268398" cy="865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BC86AB-6687-354B-8700-0C280FC97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15" y="1908674"/>
            <a:ext cx="11268398" cy="4091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56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46" y="1915633"/>
            <a:ext cx="11266967" cy="3481966"/>
          </a:xfrm>
          <a:prstGeom prst="rect">
            <a:avLst/>
          </a:prstGeom>
        </p:spPr>
        <p:txBody>
          <a:bodyPr/>
          <a:lstStyle>
            <a:lvl1pPr marL="160020" indent="0">
              <a:spcBef>
                <a:spcPts val="0"/>
              </a:spcBef>
              <a:spcAft>
                <a:spcPts val="600"/>
              </a:spcAft>
              <a:buFont typeface="Arial"/>
              <a:buNone/>
              <a:defRPr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6246" y="6067136"/>
            <a:ext cx="10295514" cy="68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Source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0C57E2F-108D-BC45-BF44-2F6C065B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86267"/>
            <a:ext cx="11264900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8988DAF-142A-484D-9CE0-D7263F06A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6" y="131907"/>
            <a:ext cx="28440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Figure </a:t>
            </a:r>
            <a:fld id="{8E9351FB-0652-5D4E-8675-5F18C30F0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9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49" y="1914246"/>
            <a:ext cx="5102052" cy="4010377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>
                <a:solidFill>
                  <a:schemeClr val="tx1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chemeClr val="tx1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828" y="1918870"/>
            <a:ext cx="5212715" cy="4010376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>
                <a:solidFill>
                  <a:schemeClr val="tx1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chemeClr val="tx1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0142" y="6067136"/>
            <a:ext cx="10291618" cy="598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Source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E776E84-F54F-3445-8517-0E7B66C3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86267"/>
            <a:ext cx="11264900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8988DAF-142A-484D-9CE0-D7263F06A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6" y="131907"/>
            <a:ext cx="28440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Figure </a:t>
            </a:r>
            <a:fld id="{8E9351FB-0652-5D4E-8675-5F18C30F0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57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8988DAF-142A-484D-9CE0-D7263F06A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6" y="131907"/>
            <a:ext cx="28440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Figure </a:t>
            </a:r>
            <a:fld id="{8E9351FB-0652-5D4E-8675-5F18C30F0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0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" y="1371600"/>
            <a:ext cx="11945049" cy="475488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23A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23A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323A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323A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 b="0" i="0">
                <a:solidFill>
                  <a:srgbClr val="323A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12589" y="331036"/>
            <a:ext cx="112543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21888" y="6217920"/>
            <a:ext cx="10949628" cy="548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sz="1200" baseline="0">
                <a:solidFill>
                  <a:srgbClr val="323A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dirty="0"/>
              <a:t>Insert Source Here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8988DAF-142A-484D-9CE0-D7263F06A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6" y="131907"/>
            <a:ext cx="28440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Figure </a:t>
            </a:r>
            <a:fld id="{8E9351FB-0652-5D4E-8675-5F18C30F0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3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S logo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825581" y="3027447"/>
            <a:ext cx="6537663" cy="803106"/>
            <a:chOff x="2825581" y="3027447"/>
            <a:chExt cx="6537663" cy="803106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B2BDFE3B-4557-45B7-B3FF-10C47DDF3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3520" y="3050215"/>
              <a:ext cx="3134808" cy="775163"/>
            </a:xfrm>
            <a:custGeom>
              <a:avLst/>
              <a:gdLst>
                <a:gd name="T0" fmla="*/ 701 w 1134"/>
                <a:gd name="T1" fmla="*/ 273 h 278"/>
                <a:gd name="T2" fmla="*/ 675 w 1134"/>
                <a:gd name="T3" fmla="*/ 248 h 278"/>
                <a:gd name="T4" fmla="*/ 701 w 1134"/>
                <a:gd name="T5" fmla="*/ 109 h 278"/>
                <a:gd name="T6" fmla="*/ 645 w 1134"/>
                <a:gd name="T7" fmla="*/ 84 h 278"/>
                <a:gd name="T8" fmla="*/ 576 w 1134"/>
                <a:gd name="T9" fmla="*/ 79 h 278"/>
                <a:gd name="T10" fmla="*/ 576 w 1134"/>
                <a:gd name="T11" fmla="*/ 278 h 278"/>
                <a:gd name="T12" fmla="*/ 645 w 1134"/>
                <a:gd name="T13" fmla="*/ 273 h 278"/>
                <a:gd name="T14" fmla="*/ 426 w 1134"/>
                <a:gd name="T15" fmla="*/ 222 h 278"/>
                <a:gd name="T16" fmla="*/ 299 w 1134"/>
                <a:gd name="T17" fmla="*/ 189 h 278"/>
                <a:gd name="T18" fmla="*/ 461 w 1134"/>
                <a:gd name="T19" fmla="*/ 175 h 278"/>
                <a:gd name="T20" fmla="*/ 267 w 1134"/>
                <a:gd name="T21" fmla="*/ 178 h 278"/>
                <a:gd name="T22" fmla="*/ 456 w 1134"/>
                <a:gd name="T23" fmla="*/ 222 h 278"/>
                <a:gd name="T24" fmla="*/ 59 w 1134"/>
                <a:gd name="T25" fmla="*/ 25 h 278"/>
                <a:gd name="T26" fmla="*/ 86 w 1134"/>
                <a:gd name="T27" fmla="*/ 0 h 278"/>
                <a:gd name="T28" fmla="*/ 0 w 1134"/>
                <a:gd name="T29" fmla="*/ 25 h 278"/>
                <a:gd name="T30" fmla="*/ 27 w 1134"/>
                <a:gd name="T31" fmla="*/ 247 h 278"/>
                <a:gd name="T32" fmla="*/ 0 w 1134"/>
                <a:gd name="T33" fmla="*/ 273 h 278"/>
                <a:gd name="T34" fmla="*/ 86 w 1134"/>
                <a:gd name="T35" fmla="*/ 247 h 278"/>
                <a:gd name="T36" fmla="*/ 59 w 1134"/>
                <a:gd name="T37" fmla="*/ 138 h 278"/>
                <a:gd name="T38" fmla="*/ 196 w 1134"/>
                <a:gd name="T39" fmla="*/ 247 h 278"/>
                <a:gd name="T40" fmla="*/ 168 w 1134"/>
                <a:gd name="T41" fmla="*/ 273 h 278"/>
                <a:gd name="T42" fmla="*/ 255 w 1134"/>
                <a:gd name="T43" fmla="*/ 247 h 278"/>
                <a:gd name="T44" fmla="*/ 227 w 1134"/>
                <a:gd name="T45" fmla="*/ 25 h 278"/>
                <a:gd name="T46" fmla="*/ 255 w 1134"/>
                <a:gd name="T47" fmla="*/ 0 h 278"/>
                <a:gd name="T48" fmla="*/ 168 w 1134"/>
                <a:gd name="T49" fmla="*/ 25 h 278"/>
                <a:gd name="T50" fmla="*/ 196 w 1134"/>
                <a:gd name="T51" fmla="*/ 114 h 278"/>
                <a:gd name="T52" fmla="*/ 996 w 1134"/>
                <a:gd name="T53" fmla="*/ 248 h 278"/>
                <a:gd name="T54" fmla="*/ 971 w 1134"/>
                <a:gd name="T55" fmla="*/ 163 h 278"/>
                <a:gd name="T56" fmla="*/ 1078 w 1134"/>
                <a:gd name="T57" fmla="*/ 163 h 278"/>
                <a:gd name="T58" fmla="*/ 1053 w 1134"/>
                <a:gd name="T59" fmla="*/ 248 h 278"/>
                <a:gd name="T60" fmla="*/ 1134 w 1134"/>
                <a:gd name="T61" fmla="*/ 273 h 278"/>
                <a:gd name="T62" fmla="*/ 1109 w 1134"/>
                <a:gd name="T63" fmla="*/ 248 h 278"/>
                <a:gd name="T64" fmla="*/ 1030 w 1134"/>
                <a:gd name="T65" fmla="*/ 79 h 278"/>
                <a:gd name="T66" fmla="*/ 971 w 1134"/>
                <a:gd name="T67" fmla="*/ 0 h 278"/>
                <a:gd name="T68" fmla="*/ 915 w 1134"/>
                <a:gd name="T69" fmla="*/ 24 h 278"/>
                <a:gd name="T70" fmla="*/ 940 w 1134"/>
                <a:gd name="T71" fmla="*/ 248 h 278"/>
                <a:gd name="T72" fmla="*/ 915 w 1134"/>
                <a:gd name="T73" fmla="*/ 273 h 278"/>
                <a:gd name="T74" fmla="*/ 996 w 1134"/>
                <a:gd name="T75" fmla="*/ 248 h 278"/>
                <a:gd name="T76" fmla="*/ 580 w 1134"/>
                <a:gd name="T77" fmla="*/ 104 h 278"/>
                <a:gd name="T78" fmla="*/ 580 w 1134"/>
                <a:gd name="T79" fmla="*/ 252 h 278"/>
                <a:gd name="T80" fmla="*/ 366 w 1134"/>
                <a:gd name="T81" fmla="*/ 104 h 278"/>
                <a:gd name="T82" fmla="*/ 299 w 1134"/>
                <a:gd name="T83" fmla="*/ 164 h 278"/>
                <a:gd name="T84" fmla="*/ 859 w 1134"/>
                <a:gd name="T85" fmla="*/ 224 h 278"/>
                <a:gd name="T86" fmla="*/ 897 w 1134"/>
                <a:gd name="T87" fmla="*/ 109 h 278"/>
                <a:gd name="T88" fmla="*/ 859 w 1134"/>
                <a:gd name="T89" fmla="*/ 84 h 278"/>
                <a:gd name="T90" fmla="*/ 829 w 1134"/>
                <a:gd name="T91" fmla="*/ 36 h 278"/>
                <a:gd name="T92" fmla="*/ 799 w 1134"/>
                <a:gd name="T93" fmla="*/ 84 h 278"/>
                <a:gd name="T94" fmla="*/ 829 w 1134"/>
                <a:gd name="T95" fmla="*/ 109 h 278"/>
                <a:gd name="T96" fmla="*/ 879 w 1134"/>
                <a:gd name="T97" fmla="*/ 275 h 278"/>
                <a:gd name="T98" fmla="*/ 897 w 1134"/>
                <a:gd name="T99" fmla="*/ 248 h 278"/>
                <a:gd name="T100" fmla="*/ 859 w 1134"/>
                <a:gd name="T101" fmla="*/ 224 h 278"/>
                <a:gd name="T102" fmla="*/ 801 w 1134"/>
                <a:gd name="T103" fmla="*/ 273 h 278"/>
                <a:gd name="T104" fmla="*/ 787 w 1134"/>
                <a:gd name="T105" fmla="*/ 249 h 278"/>
                <a:gd name="T106" fmla="*/ 768 w 1134"/>
                <a:gd name="T107" fmla="*/ 0 h 278"/>
                <a:gd name="T108" fmla="*/ 712 w 1134"/>
                <a:gd name="T109" fmla="*/ 24 h 278"/>
                <a:gd name="T110" fmla="*/ 737 w 1134"/>
                <a:gd name="T111" fmla="*/ 22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4" h="278">
                  <a:moveTo>
                    <a:pt x="645" y="273"/>
                  </a:moveTo>
                  <a:cubicBezTo>
                    <a:pt x="701" y="273"/>
                    <a:pt x="701" y="273"/>
                    <a:pt x="701" y="273"/>
                  </a:cubicBezTo>
                  <a:cubicBezTo>
                    <a:pt x="701" y="248"/>
                    <a:pt x="701" y="248"/>
                    <a:pt x="701" y="248"/>
                  </a:cubicBezTo>
                  <a:cubicBezTo>
                    <a:pt x="675" y="248"/>
                    <a:pt x="675" y="248"/>
                    <a:pt x="675" y="248"/>
                  </a:cubicBezTo>
                  <a:cubicBezTo>
                    <a:pt x="675" y="109"/>
                    <a:pt x="675" y="109"/>
                    <a:pt x="675" y="109"/>
                  </a:cubicBezTo>
                  <a:cubicBezTo>
                    <a:pt x="701" y="109"/>
                    <a:pt x="701" y="109"/>
                    <a:pt x="701" y="109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45" y="84"/>
                    <a:pt x="645" y="84"/>
                    <a:pt x="645" y="84"/>
                  </a:cubicBezTo>
                  <a:cubicBezTo>
                    <a:pt x="645" y="112"/>
                    <a:pt x="645" y="112"/>
                    <a:pt x="645" y="112"/>
                  </a:cubicBezTo>
                  <a:cubicBezTo>
                    <a:pt x="629" y="91"/>
                    <a:pt x="605" y="79"/>
                    <a:pt x="576" y="79"/>
                  </a:cubicBezTo>
                  <a:cubicBezTo>
                    <a:pt x="523" y="79"/>
                    <a:pt x="483" y="122"/>
                    <a:pt x="483" y="178"/>
                  </a:cubicBezTo>
                  <a:cubicBezTo>
                    <a:pt x="483" y="235"/>
                    <a:pt x="523" y="278"/>
                    <a:pt x="576" y="278"/>
                  </a:cubicBezTo>
                  <a:cubicBezTo>
                    <a:pt x="605" y="278"/>
                    <a:pt x="629" y="265"/>
                    <a:pt x="645" y="245"/>
                  </a:cubicBezTo>
                  <a:lnTo>
                    <a:pt x="645" y="273"/>
                  </a:lnTo>
                  <a:close/>
                  <a:moveTo>
                    <a:pt x="456" y="222"/>
                  </a:moveTo>
                  <a:cubicBezTo>
                    <a:pt x="426" y="222"/>
                    <a:pt x="426" y="222"/>
                    <a:pt x="426" y="222"/>
                  </a:cubicBezTo>
                  <a:cubicBezTo>
                    <a:pt x="415" y="241"/>
                    <a:pt x="395" y="253"/>
                    <a:pt x="367" y="253"/>
                  </a:cubicBezTo>
                  <a:cubicBezTo>
                    <a:pt x="325" y="253"/>
                    <a:pt x="302" y="227"/>
                    <a:pt x="299" y="189"/>
                  </a:cubicBezTo>
                  <a:cubicBezTo>
                    <a:pt x="461" y="189"/>
                    <a:pt x="461" y="189"/>
                    <a:pt x="461" y="189"/>
                  </a:cubicBezTo>
                  <a:cubicBezTo>
                    <a:pt x="461" y="175"/>
                    <a:pt x="461" y="175"/>
                    <a:pt x="461" y="175"/>
                  </a:cubicBezTo>
                  <a:cubicBezTo>
                    <a:pt x="461" y="118"/>
                    <a:pt x="424" y="79"/>
                    <a:pt x="366" y="79"/>
                  </a:cubicBezTo>
                  <a:cubicBezTo>
                    <a:pt x="308" y="79"/>
                    <a:pt x="267" y="120"/>
                    <a:pt x="267" y="178"/>
                  </a:cubicBezTo>
                  <a:cubicBezTo>
                    <a:pt x="267" y="237"/>
                    <a:pt x="308" y="278"/>
                    <a:pt x="366" y="278"/>
                  </a:cubicBezTo>
                  <a:cubicBezTo>
                    <a:pt x="409" y="278"/>
                    <a:pt x="442" y="257"/>
                    <a:pt x="456" y="222"/>
                  </a:cubicBezTo>
                  <a:moveTo>
                    <a:pt x="59" y="114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47"/>
                    <a:pt x="27" y="247"/>
                    <a:pt x="27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6" y="273"/>
                    <a:pt x="86" y="273"/>
                    <a:pt x="86" y="273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247"/>
                    <a:pt x="196" y="247"/>
                    <a:pt x="196" y="247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73"/>
                    <a:pt x="168" y="273"/>
                    <a:pt x="168" y="273"/>
                  </a:cubicBezTo>
                  <a:cubicBezTo>
                    <a:pt x="255" y="273"/>
                    <a:pt x="255" y="273"/>
                    <a:pt x="255" y="273"/>
                  </a:cubicBezTo>
                  <a:cubicBezTo>
                    <a:pt x="255" y="247"/>
                    <a:pt x="255" y="247"/>
                    <a:pt x="255" y="247"/>
                  </a:cubicBezTo>
                  <a:cubicBezTo>
                    <a:pt x="227" y="247"/>
                    <a:pt x="227" y="247"/>
                    <a:pt x="227" y="247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96" y="25"/>
                    <a:pt x="196" y="25"/>
                    <a:pt x="196" y="25"/>
                  </a:cubicBezTo>
                  <a:cubicBezTo>
                    <a:pt x="196" y="114"/>
                    <a:pt x="196" y="114"/>
                    <a:pt x="196" y="114"/>
                  </a:cubicBezTo>
                  <a:lnTo>
                    <a:pt x="59" y="114"/>
                  </a:lnTo>
                  <a:close/>
                  <a:moveTo>
                    <a:pt x="996" y="248"/>
                  </a:moveTo>
                  <a:cubicBezTo>
                    <a:pt x="971" y="248"/>
                    <a:pt x="971" y="248"/>
                    <a:pt x="971" y="248"/>
                  </a:cubicBezTo>
                  <a:cubicBezTo>
                    <a:pt x="971" y="163"/>
                    <a:pt x="971" y="163"/>
                    <a:pt x="971" y="163"/>
                  </a:cubicBezTo>
                  <a:cubicBezTo>
                    <a:pt x="971" y="124"/>
                    <a:pt x="991" y="104"/>
                    <a:pt x="1026" y="104"/>
                  </a:cubicBezTo>
                  <a:cubicBezTo>
                    <a:pt x="1058" y="104"/>
                    <a:pt x="1078" y="124"/>
                    <a:pt x="1078" y="163"/>
                  </a:cubicBezTo>
                  <a:cubicBezTo>
                    <a:pt x="1078" y="248"/>
                    <a:pt x="1078" y="248"/>
                    <a:pt x="1078" y="248"/>
                  </a:cubicBezTo>
                  <a:cubicBezTo>
                    <a:pt x="1053" y="248"/>
                    <a:pt x="1053" y="248"/>
                    <a:pt x="1053" y="248"/>
                  </a:cubicBezTo>
                  <a:cubicBezTo>
                    <a:pt x="1053" y="273"/>
                    <a:pt x="1053" y="273"/>
                    <a:pt x="1053" y="273"/>
                  </a:cubicBezTo>
                  <a:cubicBezTo>
                    <a:pt x="1134" y="273"/>
                    <a:pt x="1134" y="273"/>
                    <a:pt x="1134" y="273"/>
                  </a:cubicBezTo>
                  <a:cubicBezTo>
                    <a:pt x="1134" y="248"/>
                    <a:pt x="1134" y="248"/>
                    <a:pt x="1134" y="248"/>
                  </a:cubicBezTo>
                  <a:cubicBezTo>
                    <a:pt x="1109" y="248"/>
                    <a:pt x="1109" y="248"/>
                    <a:pt x="1109" y="248"/>
                  </a:cubicBezTo>
                  <a:cubicBezTo>
                    <a:pt x="1109" y="163"/>
                    <a:pt x="1109" y="163"/>
                    <a:pt x="1109" y="163"/>
                  </a:cubicBezTo>
                  <a:cubicBezTo>
                    <a:pt x="1109" y="117"/>
                    <a:pt x="1081" y="79"/>
                    <a:pt x="1030" y="79"/>
                  </a:cubicBezTo>
                  <a:cubicBezTo>
                    <a:pt x="1003" y="79"/>
                    <a:pt x="983" y="89"/>
                    <a:pt x="971" y="105"/>
                  </a:cubicBezTo>
                  <a:cubicBezTo>
                    <a:pt x="971" y="0"/>
                    <a:pt x="971" y="0"/>
                    <a:pt x="971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915" y="24"/>
                    <a:pt x="915" y="24"/>
                    <a:pt x="915" y="24"/>
                  </a:cubicBezTo>
                  <a:cubicBezTo>
                    <a:pt x="940" y="24"/>
                    <a:pt x="940" y="24"/>
                    <a:pt x="940" y="24"/>
                  </a:cubicBezTo>
                  <a:cubicBezTo>
                    <a:pt x="940" y="248"/>
                    <a:pt x="940" y="248"/>
                    <a:pt x="940" y="248"/>
                  </a:cubicBezTo>
                  <a:cubicBezTo>
                    <a:pt x="915" y="248"/>
                    <a:pt x="915" y="248"/>
                    <a:pt x="915" y="248"/>
                  </a:cubicBezTo>
                  <a:cubicBezTo>
                    <a:pt x="915" y="273"/>
                    <a:pt x="915" y="273"/>
                    <a:pt x="915" y="273"/>
                  </a:cubicBezTo>
                  <a:cubicBezTo>
                    <a:pt x="996" y="273"/>
                    <a:pt x="996" y="273"/>
                    <a:pt x="996" y="273"/>
                  </a:cubicBezTo>
                  <a:lnTo>
                    <a:pt x="996" y="248"/>
                  </a:lnTo>
                  <a:close/>
                  <a:moveTo>
                    <a:pt x="514" y="178"/>
                  </a:moveTo>
                  <a:cubicBezTo>
                    <a:pt x="514" y="135"/>
                    <a:pt x="542" y="104"/>
                    <a:pt x="580" y="104"/>
                  </a:cubicBezTo>
                  <a:cubicBezTo>
                    <a:pt x="619" y="104"/>
                    <a:pt x="646" y="136"/>
                    <a:pt x="646" y="178"/>
                  </a:cubicBezTo>
                  <a:cubicBezTo>
                    <a:pt x="646" y="221"/>
                    <a:pt x="619" y="252"/>
                    <a:pt x="580" y="252"/>
                  </a:cubicBezTo>
                  <a:cubicBezTo>
                    <a:pt x="542" y="252"/>
                    <a:pt x="514" y="221"/>
                    <a:pt x="514" y="178"/>
                  </a:cubicBezTo>
                  <a:moveTo>
                    <a:pt x="366" y="104"/>
                  </a:moveTo>
                  <a:cubicBezTo>
                    <a:pt x="406" y="104"/>
                    <a:pt x="427" y="133"/>
                    <a:pt x="430" y="164"/>
                  </a:cubicBezTo>
                  <a:cubicBezTo>
                    <a:pt x="299" y="164"/>
                    <a:pt x="299" y="164"/>
                    <a:pt x="299" y="164"/>
                  </a:cubicBezTo>
                  <a:cubicBezTo>
                    <a:pt x="302" y="130"/>
                    <a:pt x="326" y="104"/>
                    <a:pt x="366" y="104"/>
                  </a:cubicBezTo>
                  <a:moveTo>
                    <a:pt x="859" y="224"/>
                  </a:moveTo>
                  <a:cubicBezTo>
                    <a:pt x="859" y="109"/>
                    <a:pt x="859" y="109"/>
                    <a:pt x="859" y="109"/>
                  </a:cubicBezTo>
                  <a:cubicBezTo>
                    <a:pt x="897" y="109"/>
                    <a:pt x="897" y="109"/>
                    <a:pt x="897" y="109"/>
                  </a:cubicBezTo>
                  <a:cubicBezTo>
                    <a:pt x="897" y="84"/>
                    <a:pt x="897" y="84"/>
                    <a:pt x="897" y="84"/>
                  </a:cubicBezTo>
                  <a:cubicBezTo>
                    <a:pt x="859" y="84"/>
                    <a:pt x="859" y="84"/>
                    <a:pt x="859" y="84"/>
                  </a:cubicBezTo>
                  <a:cubicBezTo>
                    <a:pt x="859" y="36"/>
                    <a:pt x="859" y="36"/>
                    <a:pt x="859" y="36"/>
                  </a:cubicBezTo>
                  <a:cubicBezTo>
                    <a:pt x="829" y="36"/>
                    <a:pt x="829" y="36"/>
                    <a:pt x="829" y="36"/>
                  </a:cubicBezTo>
                  <a:cubicBezTo>
                    <a:pt x="829" y="84"/>
                    <a:pt x="829" y="84"/>
                    <a:pt x="829" y="84"/>
                  </a:cubicBezTo>
                  <a:cubicBezTo>
                    <a:pt x="799" y="84"/>
                    <a:pt x="799" y="84"/>
                    <a:pt x="799" y="84"/>
                  </a:cubicBezTo>
                  <a:cubicBezTo>
                    <a:pt x="799" y="109"/>
                    <a:pt x="799" y="109"/>
                    <a:pt x="799" y="109"/>
                  </a:cubicBezTo>
                  <a:cubicBezTo>
                    <a:pt x="829" y="109"/>
                    <a:pt x="829" y="109"/>
                    <a:pt x="829" y="109"/>
                  </a:cubicBezTo>
                  <a:cubicBezTo>
                    <a:pt x="829" y="225"/>
                    <a:pt x="829" y="225"/>
                    <a:pt x="829" y="225"/>
                  </a:cubicBezTo>
                  <a:cubicBezTo>
                    <a:pt x="829" y="259"/>
                    <a:pt x="844" y="275"/>
                    <a:pt x="879" y="275"/>
                  </a:cubicBezTo>
                  <a:cubicBezTo>
                    <a:pt x="884" y="275"/>
                    <a:pt x="893" y="274"/>
                    <a:pt x="897" y="273"/>
                  </a:cubicBezTo>
                  <a:cubicBezTo>
                    <a:pt x="897" y="248"/>
                    <a:pt x="897" y="248"/>
                    <a:pt x="897" y="248"/>
                  </a:cubicBezTo>
                  <a:cubicBezTo>
                    <a:pt x="892" y="249"/>
                    <a:pt x="886" y="249"/>
                    <a:pt x="882" y="249"/>
                  </a:cubicBezTo>
                  <a:cubicBezTo>
                    <a:pt x="866" y="249"/>
                    <a:pt x="859" y="244"/>
                    <a:pt x="859" y="224"/>
                  </a:cubicBezTo>
                  <a:moveTo>
                    <a:pt x="783" y="275"/>
                  </a:moveTo>
                  <a:cubicBezTo>
                    <a:pt x="789" y="275"/>
                    <a:pt x="797" y="274"/>
                    <a:pt x="801" y="273"/>
                  </a:cubicBezTo>
                  <a:cubicBezTo>
                    <a:pt x="801" y="248"/>
                    <a:pt x="801" y="248"/>
                    <a:pt x="801" y="248"/>
                  </a:cubicBezTo>
                  <a:cubicBezTo>
                    <a:pt x="795" y="249"/>
                    <a:pt x="791" y="249"/>
                    <a:pt x="787" y="249"/>
                  </a:cubicBezTo>
                  <a:cubicBezTo>
                    <a:pt x="774" y="249"/>
                    <a:pt x="768" y="243"/>
                    <a:pt x="768" y="222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712" y="24"/>
                    <a:pt x="712" y="24"/>
                    <a:pt x="712" y="24"/>
                  </a:cubicBezTo>
                  <a:cubicBezTo>
                    <a:pt x="737" y="24"/>
                    <a:pt x="737" y="24"/>
                    <a:pt x="737" y="24"/>
                  </a:cubicBezTo>
                  <a:cubicBezTo>
                    <a:pt x="737" y="224"/>
                    <a:pt x="737" y="224"/>
                    <a:pt x="737" y="224"/>
                  </a:cubicBezTo>
                  <a:cubicBezTo>
                    <a:pt x="737" y="257"/>
                    <a:pt x="751" y="275"/>
                    <a:pt x="783" y="27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DFEB978-9998-4C51-B950-8201DC489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439" y="3027447"/>
              <a:ext cx="671671" cy="803106"/>
            </a:xfrm>
            <a:custGeom>
              <a:avLst/>
              <a:gdLst>
                <a:gd name="T0" fmla="*/ 85 w 243"/>
                <a:gd name="T1" fmla="*/ 195 h 288"/>
                <a:gd name="T2" fmla="*/ 125 w 243"/>
                <a:gd name="T3" fmla="*/ 223 h 288"/>
                <a:gd name="T4" fmla="*/ 158 w 243"/>
                <a:gd name="T5" fmla="*/ 203 h 288"/>
                <a:gd name="T6" fmla="*/ 110 w 243"/>
                <a:gd name="T7" fmla="*/ 176 h 288"/>
                <a:gd name="T8" fmla="*/ 36 w 243"/>
                <a:gd name="T9" fmla="*/ 150 h 288"/>
                <a:gd name="T10" fmla="*/ 5 w 243"/>
                <a:gd name="T11" fmla="*/ 87 h 288"/>
                <a:gd name="T12" fmla="*/ 119 w 243"/>
                <a:gd name="T13" fmla="*/ 0 h 288"/>
                <a:gd name="T14" fmla="*/ 236 w 243"/>
                <a:gd name="T15" fmla="*/ 86 h 288"/>
                <a:gd name="T16" fmla="*/ 153 w 243"/>
                <a:gd name="T17" fmla="*/ 86 h 288"/>
                <a:gd name="T18" fmla="*/ 118 w 243"/>
                <a:gd name="T19" fmla="*/ 62 h 288"/>
                <a:gd name="T20" fmla="*/ 90 w 243"/>
                <a:gd name="T21" fmla="*/ 80 h 288"/>
                <a:gd name="T22" fmla="*/ 130 w 243"/>
                <a:gd name="T23" fmla="*/ 104 h 288"/>
                <a:gd name="T24" fmla="*/ 208 w 243"/>
                <a:gd name="T25" fmla="*/ 130 h 288"/>
                <a:gd name="T26" fmla="*/ 243 w 243"/>
                <a:gd name="T27" fmla="*/ 194 h 288"/>
                <a:gd name="T28" fmla="*/ 122 w 243"/>
                <a:gd name="T29" fmla="*/ 288 h 288"/>
                <a:gd name="T30" fmla="*/ 0 w 243"/>
                <a:gd name="T31" fmla="*/ 195 h 288"/>
                <a:gd name="T32" fmla="*/ 85 w 243"/>
                <a:gd name="T33" fmla="*/ 19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288">
                  <a:moveTo>
                    <a:pt x="85" y="195"/>
                  </a:moveTo>
                  <a:cubicBezTo>
                    <a:pt x="90" y="216"/>
                    <a:pt x="101" y="223"/>
                    <a:pt x="125" y="223"/>
                  </a:cubicBezTo>
                  <a:cubicBezTo>
                    <a:pt x="146" y="223"/>
                    <a:pt x="158" y="215"/>
                    <a:pt x="158" y="203"/>
                  </a:cubicBezTo>
                  <a:cubicBezTo>
                    <a:pt x="158" y="186"/>
                    <a:pt x="142" y="185"/>
                    <a:pt x="110" y="176"/>
                  </a:cubicBezTo>
                  <a:cubicBezTo>
                    <a:pt x="72" y="166"/>
                    <a:pt x="48" y="158"/>
                    <a:pt x="36" y="150"/>
                  </a:cubicBezTo>
                  <a:cubicBezTo>
                    <a:pt x="15" y="135"/>
                    <a:pt x="5" y="114"/>
                    <a:pt x="5" y="87"/>
                  </a:cubicBezTo>
                  <a:cubicBezTo>
                    <a:pt x="5" y="34"/>
                    <a:pt x="47" y="0"/>
                    <a:pt x="119" y="0"/>
                  </a:cubicBezTo>
                  <a:cubicBezTo>
                    <a:pt x="189" y="0"/>
                    <a:pt x="231" y="31"/>
                    <a:pt x="236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0" y="70"/>
                    <a:pt x="139" y="62"/>
                    <a:pt x="118" y="62"/>
                  </a:cubicBezTo>
                  <a:cubicBezTo>
                    <a:pt x="99" y="62"/>
                    <a:pt x="90" y="68"/>
                    <a:pt x="90" y="80"/>
                  </a:cubicBezTo>
                  <a:cubicBezTo>
                    <a:pt x="90" y="95"/>
                    <a:pt x="104" y="98"/>
                    <a:pt x="130" y="104"/>
                  </a:cubicBezTo>
                  <a:cubicBezTo>
                    <a:pt x="164" y="113"/>
                    <a:pt x="191" y="119"/>
                    <a:pt x="208" y="130"/>
                  </a:cubicBezTo>
                  <a:cubicBezTo>
                    <a:pt x="232" y="146"/>
                    <a:pt x="243" y="166"/>
                    <a:pt x="243" y="194"/>
                  </a:cubicBezTo>
                  <a:cubicBezTo>
                    <a:pt x="243" y="253"/>
                    <a:pt x="201" y="288"/>
                    <a:pt x="122" y="288"/>
                  </a:cubicBezTo>
                  <a:cubicBezTo>
                    <a:pt x="48" y="288"/>
                    <a:pt x="6" y="253"/>
                    <a:pt x="0" y="195"/>
                  </a:cubicBezTo>
                  <a:lnTo>
                    <a:pt x="85" y="195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5AA45A1A-56E8-4687-A1C0-2DE872F66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141" y="3027447"/>
              <a:ext cx="748256" cy="803106"/>
            </a:xfrm>
            <a:custGeom>
              <a:avLst/>
              <a:gdLst>
                <a:gd name="T0" fmla="*/ 271 w 271"/>
                <a:gd name="T1" fmla="*/ 174 h 288"/>
                <a:gd name="T2" fmla="*/ 140 w 271"/>
                <a:gd name="T3" fmla="*/ 288 h 288"/>
                <a:gd name="T4" fmla="*/ 0 w 271"/>
                <a:gd name="T5" fmla="*/ 144 h 288"/>
                <a:gd name="T6" fmla="*/ 139 w 271"/>
                <a:gd name="T7" fmla="*/ 0 h 288"/>
                <a:gd name="T8" fmla="*/ 269 w 271"/>
                <a:gd name="T9" fmla="*/ 111 h 288"/>
                <a:gd name="T10" fmla="*/ 186 w 271"/>
                <a:gd name="T11" fmla="*/ 111 h 288"/>
                <a:gd name="T12" fmla="*/ 140 w 271"/>
                <a:gd name="T13" fmla="*/ 68 h 288"/>
                <a:gd name="T14" fmla="*/ 88 w 271"/>
                <a:gd name="T15" fmla="*/ 144 h 288"/>
                <a:gd name="T16" fmla="*/ 142 w 271"/>
                <a:gd name="T17" fmla="*/ 220 h 288"/>
                <a:gd name="T18" fmla="*/ 188 w 271"/>
                <a:gd name="T19" fmla="*/ 174 h 288"/>
                <a:gd name="T20" fmla="*/ 271 w 271"/>
                <a:gd name="T21" fmla="*/ 17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88">
                  <a:moveTo>
                    <a:pt x="271" y="174"/>
                  </a:moveTo>
                  <a:cubicBezTo>
                    <a:pt x="266" y="246"/>
                    <a:pt x="219" y="288"/>
                    <a:pt x="140" y="288"/>
                  </a:cubicBezTo>
                  <a:cubicBezTo>
                    <a:pt x="53" y="288"/>
                    <a:pt x="0" y="233"/>
                    <a:pt x="0" y="144"/>
                  </a:cubicBezTo>
                  <a:cubicBezTo>
                    <a:pt x="0" y="55"/>
                    <a:pt x="54" y="0"/>
                    <a:pt x="139" y="0"/>
                  </a:cubicBezTo>
                  <a:cubicBezTo>
                    <a:pt x="218" y="0"/>
                    <a:pt x="264" y="40"/>
                    <a:pt x="269" y="111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3" y="83"/>
                    <a:pt x="168" y="68"/>
                    <a:pt x="140" y="68"/>
                  </a:cubicBezTo>
                  <a:cubicBezTo>
                    <a:pt x="105" y="68"/>
                    <a:pt x="88" y="94"/>
                    <a:pt x="88" y="144"/>
                  </a:cubicBezTo>
                  <a:cubicBezTo>
                    <a:pt x="88" y="194"/>
                    <a:pt x="107" y="220"/>
                    <a:pt x="142" y="220"/>
                  </a:cubicBezTo>
                  <a:cubicBezTo>
                    <a:pt x="169" y="220"/>
                    <a:pt x="186" y="204"/>
                    <a:pt x="188" y="174"/>
                  </a:cubicBezTo>
                  <a:lnTo>
                    <a:pt x="271" y="174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F5885F4-B442-4DC7-A6C5-9C77C9A1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651" y="3050215"/>
              <a:ext cx="746186" cy="758604"/>
            </a:xfrm>
            <a:custGeom>
              <a:avLst/>
              <a:gdLst>
                <a:gd name="T0" fmla="*/ 0 w 721"/>
                <a:gd name="T1" fmla="*/ 0 h 733"/>
                <a:gd name="T2" fmla="*/ 237 w 721"/>
                <a:gd name="T3" fmla="*/ 0 h 733"/>
                <a:gd name="T4" fmla="*/ 360 w 721"/>
                <a:gd name="T5" fmla="*/ 474 h 733"/>
                <a:gd name="T6" fmla="*/ 491 w 721"/>
                <a:gd name="T7" fmla="*/ 0 h 733"/>
                <a:gd name="T8" fmla="*/ 721 w 721"/>
                <a:gd name="T9" fmla="*/ 0 h 733"/>
                <a:gd name="T10" fmla="*/ 478 w 721"/>
                <a:gd name="T11" fmla="*/ 733 h 733"/>
                <a:gd name="T12" fmla="*/ 245 w 721"/>
                <a:gd name="T13" fmla="*/ 733 h 733"/>
                <a:gd name="T14" fmla="*/ 0 w 721"/>
                <a:gd name="T1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1" h="733">
                  <a:moveTo>
                    <a:pt x="0" y="0"/>
                  </a:moveTo>
                  <a:lnTo>
                    <a:pt x="237" y="0"/>
                  </a:lnTo>
                  <a:lnTo>
                    <a:pt x="360" y="474"/>
                  </a:lnTo>
                  <a:lnTo>
                    <a:pt x="491" y="0"/>
                  </a:lnTo>
                  <a:lnTo>
                    <a:pt x="721" y="0"/>
                  </a:lnTo>
                  <a:lnTo>
                    <a:pt x="478" y="733"/>
                  </a:lnTo>
                  <a:lnTo>
                    <a:pt x="245" y="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30A74DF-73A3-4CDD-A36E-988C8B0C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581" y="3027447"/>
              <a:ext cx="978011" cy="803106"/>
            </a:xfrm>
            <a:custGeom>
              <a:avLst/>
              <a:gdLst>
                <a:gd name="T0" fmla="*/ 101 w 354"/>
                <a:gd name="T1" fmla="*/ 0 h 288"/>
                <a:gd name="T2" fmla="*/ 73 w 354"/>
                <a:gd name="T3" fmla="*/ 12 h 288"/>
                <a:gd name="T4" fmla="*/ 15 w 354"/>
                <a:gd name="T5" fmla="*/ 69 h 288"/>
                <a:gd name="T6" fmla="*/ 15 w 354"/>
                <a:gd name="T7" fmla="*/ 127 h 288"/>
                <a:gd name="T8" fmla="*/ 177 w 354"/>
                <a:gd name="T9" fmla="*/ 288 h 288"/>
                <a:gd name="T10" fmla="*/ 338 w 354"/>
                <a:gd name="T11" fmla="*/ 127 h 288"/>
                <a:gd name="T12" fmla="*/ 338 w 354"/>
                <a:gd name="T13" fmla="*/ 69 h 288"/>
                <a:gd name="T14" fmla="*/ 281 w 354"/>
                <a:gd name="T15" fmla="*/ 12 h 288"/>
                <a:gd name="T16" fmla="*/ 252 w 354"/>
                <a:gd name="T17" fmla="*/ 0 h 288"/>
                <a:gd name="T18" fmla="*/ 224 w 354"/>
                <a:gd name="T19" fmla="*/ 12 h 288"/>
                <a:gd name="T20" fmla="*/ 177 w 354"/>
                <a:gd name="T21" fmla="*/ 59 h 288"/>
                <a:gd name="T22" fmla="*/ 130 w 354"/>
                <a:gd name="T23" fmla="*/ 12 h 288"/>
                <a:gd name="T24" fmla="*/ 101 w 354"/>
                <a:gd name="T2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288">
                  <a:moveTo>
                    <a:pt x="101" y="0"/>
                  </a:moveTo>
                  <a:cubicBezTo>
                    <a:pt x="91" y="0"/>
                    <a:pt x="80" y="4"/>
                    <a:pt x="73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0" y="85"/>
                    <a:pt x="0" y="111"/>
                    <a:pt x="15" y="127"/>
                  </a:cubicBezTo>
                  <a:cubicBezTo>
                    <a:pt x="177" y="288"/>
                    <a:pt x="177" y="288"/>
                    <a:pt x="177" y="288"/>
                  </a:cubicBezTo>
                  <a:cubicBezTo>
                    <a:pt x="338" y="127"/>
                    <a:pt x="338" y="127"/>
                    <a:pt x="338" y="127"/>
                  </a:cubicBezTo>
                  <a:cubicBezTo>
                    <a:pt x="354" y="111"/>
                    <a:pt x="354" y="85"/>
                    <a:pt x="338" y="69"/>
                  </a:cubicBezTo>
                  <a:cubicBezTo>
                    <a:pt x="281" y="12"/>
                    <a:pt x="281" y="12"/>
                    <a:pt x="281" y="12"/>
                  </a:cubicBezTo>
                  <a:cubicBezTo>
                    <a:pt x="273" y="4"/>
                    <a:pt x="263" y="0"/>
                    <a:pt x="252" y="0"/>
                  </a:cubicBezTo>
                  <a:cubicBezTo>
                    <a:pt x="242" y="0"/>
                    <a:pt x="232" y="4"/>
                    <a:pt x="224" y="12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2" y="4"/>
                    <a:pt x="111" y="0"/>
                    <a:pt x="10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26DD814-0149-498C-A954-885C837F6B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109" y="3657720"/>
              <a:ext cx="152135" cy="156275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5 h 56"/>
                <a:gd name="T12" fmla="*/ 6 w 55"/>
                <a:gd name="T13" fmla="*/ 28 h 56"/>
                <a:gd name="T14" fmla="*/ 27 w 55"/>
                <a:gd name="T15" fmla="*/ 51 h 56"/>
                <a:gd name="T16" fmla="*/ 49 w 55"/>
                <a:gd name="T17" fmla="*/ 28 h 56"/>
                <a:gd name="T18" fmla="*/ 27 w 55"/>
                <a:gd name="T19" fmla="*/ 5 h 56"/>
                <a:gd name="T20" fmla="*/ 22 w 55"/>
                <a:gd name="T21" fmla="*/ 44 h 56"/>
                <a:gd name="T22" fmla="*/ 16 w 55"/>
                <a:gd name="T23" fmla="*/ 44 h 56"/>
                <a:gd name="T24" fmla="*/ 16 w 55"/>
                <a:gd name="T25" fmla="*/ 13 h 56"/>
                <a:gd name="T26" fmla="*/ 28 w 55"/>
                <a:gd name="T27" fmla="*/ 13 h 56"/>
                <a:gd name="T28" fmla="*/ 40 w 55"/>
                <a:gd name="T29" fmla="*/ 22 h 56"/>
                <a:gd name="T30" fmla="*/ 31 w 55"/>
                <a:gd name="T31" fmla="*/ 30 h 56"/>
                <a:gd name="T32" fmla="*/ 40 w 55"/>
                <a:gd name="T33" fmla="*/ 44 h 56"/>
                <a:gd name="T34" fmla="*/ 34 w 55"/>
                <a:gd name="T35" fmla="*/ 44 h 56"/>
                <a:gd name="T36" fmla="*/ 26 w 55"/>
                <a:gd name="T37" fmla="*/ 31 h 56"/>
                <a:gd name="T38" fmla="*/ 22 w 55"/>
                <a:gd name="T39" fmla="*/ 31 h 56"/>
                <a:gd name="T40" fmla="*/ 22 w 55"/>
                <a:gd name="T41" fmla="*/ 44 h 56"/>
                <a:gd name="T42" fmla="*/ 27 w 55"/>
                <a:gd name="T43" fmla="*/ 26 h 56"/>
                <a:gd name="T44" fmla="*/ 34 w 55"/>
                <a:gd name="T45" fmla="*/ 21 h 56"/>
                <a:gd name="T46" fmla="*/ 28 w 55"/>
                <a:gd name="T47" fmla="*/ 17 h 56"/>
                <a:gd name="T48" fmla="*/ 22 w 55"/>
                <a:gd name="T49" fmla="*/ 17 h 56"/>
                <a:gd name="T50" fmla="*/ 22 w 55"/>
                <a:gd name="T51" fmla="*/ 26 h 56"/>
                <a:gd name="T52" fmla="*/ 27 w 55"/>
                <a:gd name="T53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1" y="56"/>
                    <a:pt x="0" y="44"/>
                    <a:pt x="0" y="28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42" y="0"/>
                    <a:pt x="55" y="11"/>
                    <a:pt x="55" y="28"/>
                  </a:cubicBezTo>
                  <a:cubicBezTo>
                    <a:pt x="55" y="45"/>
                    <a:pt x="42" y="56"/>
                    <a:pt x="27" y="56"/>
                  </a:cubicBezTo>
                  <a:close/>
                  <a:moveTo>
                    <a:pt x="27" y="5"/>
                  </a:moveTo>
                  <a:cubicBezTo>
                    <a:pt x="15" y="5"/>
                    <a:pt x="6" y="14"/>
                    <a:pt x="6" y="28"/>
                  </a:cubicBezTo>
                  <a:cubicBezTo>
                    <a:pt x="6" y="41"/>
                    <a:pt x="14" y="51"/>
                    <a:pt x="27" y="51"/>
                  </a:cubicBezTo>
                  <a:cubicBezTo>
                    <a:pt x="39" y="51"/>
                    <a:pt x="49" y="42"/>
                    <a:pt x="49" y="28"/>
                  </a:cubicBezTo>
                  <a:cubicBezTo>
                    <a:pt x="49" y="14"/>
                    <a:pt x="39" y="5"/>
                    <a:pt x="27" y="5"/>
                  </a:cubicBezTo>
                  <a:close/>
                  <a:moveTo>
                    <a:pt x="22" y="44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6" y="13"/>
                    <a:pt x="40" y="16"/>
                    <a:pt x="40" y="22"/>
                  </a:cubicBezTo>
                  <a:cubicBezTo>
                    <a:pt x="40" y="27"/>
                    <a:pt x="36" y="30"/>
                    <a:pt x="31" y="30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22" y="44"/>
                  </a:lnTo>
                  <a:close/>
                  <a:moveTo>
                    <a:pt x="27" y="26"/>
                  </a:moveTo>
                  <a:cubicBezTo>
                    <a:pt x="31" y="26"/>
                    <a:pt x="34" y="26"/>
                    <a:pt x="34" y="21"/>
                  </a:cubicBezTo>
                  <a:cubicBezTo>
                    <a:pt x="34" y="18"/>
                    <a:pt x="31" y="17"/>
                    <a:pt x="28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268719-E45D-4DB9-A5CE-3920E9240B44}"/>
              </a:ext>
            </a:extLst>
          </p:cNvPr>
          <p:cNvSpPr/>
          <p:nvPr userDrawn="1"/>
        </p:nvSpPr>
        <p:spPr>
          <a:xfrm>
            <a:off x="0" y="5779008"/>
            <a:ext cx="12188825" cy="107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35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20D3DB-63F4-412F-96CC-3E84E34BE0C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284C44-CBEF-4F9A-AC72-8990858B0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270" y="3022967"/>
            <a:ext cx="5726284" cy="812066"/>
          </a:xfrm>
        </p:spPr>
        <p:txBody>
          <a:bodyPr rIns="0" anchor="ctr"/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2287977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4C7-A38A-4C29-9A42-ABAD9549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F49B5-B92F-441F-B5BA-AAEB5C861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02FB4-676E-4FD2-B77D-EE81951D5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59EE5-F360-4C59-852A-4AF416A71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DD36B-38DA-4468-AA37-7BE353E6A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B8E0B-9CAB-4483-8CD7-05F9D1F0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D94C-B2AD-4FA1-9CCD-5E41AD30B976}" type="datetime1">
              <a:rPr lang="en-US" smtClean="0"/>
              <a:t>9/24/20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75F295-6C10-4EA1-B01C-11BF4A7B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54D1D-FECB-4343-90FC-34E62587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45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F095-B8E7-41BF-A044-9F46D031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47EEE-813F-4311-ADA3-230B11C4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9078-417C-4BF7-90B5-2603083BE83E}" type="datetime1">
              <a:rPr lang="en-US" smtClean="0"/>
              <a:t>9/24/20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24E4-2681-482C-BB14-C1E15AFC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62798-5E75-43E6-91F2-2E0B0AC1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96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18C3-8F6A-4AA5-AC4B-0A638BF2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E373-D8FF-433F-986D-3B9CBED10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4ADD1-74C7-417F-901C-8403ADA66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2037A-73E4-48DE-BA7A-978F5687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CAD4-FDE6-44AA-8038-EE7994DD30B2}" type="datetime1">
              <a:rPr lang="en-US" smtClean="0"/>
              <a:t>9/24/20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B7844-2DAE-4A05-9420-F30A65A4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A34AE-008A-4A04-8A18-4FBC58BB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0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5525" y="1680183"/>
            <a:ext cx="10360502" cy="1470025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525" y="2536153"/>
            <a:ext cx="10271125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7716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00299-C181-4022-A8E8-EFC2633D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C8B4-FF42-44BA-BCB0-654F75178D33}" type="datetime1">
              <a:rPr lang="en-US" smtClean="0"/>
              <a:t>9/24/20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9542B-0B61-4F96-B77B-008DB784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9E9B5-0569-4271-B6C8-F6983A07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8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C307-D372-44FF-8315-188E3038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D7A0-E4F6-4D9B-A81E-455E23198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5E75C-07D1-4323-A0E5-BC5361CE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36DB-A8BB-41C6-92CB-3446147AF791}" type="datetime1">
              <a:rPr lang="en-US" smtClean="0"/>
              <a:t>9/24/20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59941-2BB6-4E50-B679-141CB9CD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0F9DC-41B9-4EB7-A919-BBD221B1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4" y="6492876"/>
            <a:ext cx="274248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8ED18-A11C-44A0-AFBF-6B8452AA31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93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5B0167-439E-442E-9AC9-618CFA4D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AA8B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09" b="13987"/>
          <a:stretch/>
        </p:blipFill>
        <p:spPr>
          <a:xfrm>
            <a:off x="0" y="-16940"/>
            <a:ext cx="12188825" cy="401878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719A-BE86-4C45-B5AB-C0C44C20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979" y="6470776"/>
            <a:ext cx="274248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8ED18-A11C-44A0-AFBF-6B8452AA31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72010-23F6-4D66-B341-BD191159FB26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11" y="2221076"/>
            <a:ext cx="2341270" cy="15754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F09207-EB89-4F95-B9F3-D43E9AB19953}"/>
              </a:ext>
            </a:extLst>
          </p:cNvPr>
          <p:cNvCxnSpPr>
            <a:cxnSpLocks/>
          </p:cNvCxnSpPr>
          <p:nvPr userDrawn="1"/>
        </p:nvCxnSpPr>
        <p:spPr>
          <a:xfrm>
            <a:off x="8966084" y="2277504"/>
            <a:ext cx="0" cy="15038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F06D1-E5BD-46D2-A6C0-BF31E0497285}"/>
              </a:ext>
            </a:extLst>
          </p:cNvPr>
          <p:cNvSpPr/>
          <p:nvPr userDrawn="1"/>
        </p:nvSpPr>
        <p:spPr>
          <a:xfrm>
            <a:off x="0" y="6475935"/>
            <a:ext cx="12188825" cy="390796"/>
          </a:xfrm>
          <a:prstGeom prst="rect">
            <a:avLst/>
          </a:prstGeom>
          <a:solidFill>
            <a:srgbClr val="7AA8B4"/>
          </a:solidFill>
          <a:ln>
            <a:solidFill>
              <a:srgbClr val="7AA8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EAA81-283A-40D4-9A6E-59171276B3BC}"/>
              </a:ext>
            </a:extLst>
          </p:cNvPr>
          <p:cNvSpPr txBox="1"/>
          <p:nvPr userDrawn="1"/>
        </p:nvSpPr>
        <p:spPr>
          <a:xfrm>
            <a:off x="2871040" y="6478085"/>
            <a:ext cx="64467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and Improve the Health and Environment of all Kansans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3885597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2FE28-F29C-004D-820B-9458EDC5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C29B-5910-C84C-B37C-A732091246AC}" type="datetimeFigureOut">
              <a:rPr lang="en-US" smtClean="0"/>
              <a:t>9/24/20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BAD3D-71B6-F34F-B569-E02E6C6C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9403F-828F-A54D-81A4-00E0FA3E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6E57-9F42-3841-AE52-345915660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7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024F-CAC1-7A4B-A3CD-0BF7E6B77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F64E7-D5A0-0343-B97E-0670BDB22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76195-81A3-5D4D-95A8-3719CAED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C29B-5910-C84C-B37C-A732091246AC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E8011-0DE9-F040-B676-E607421C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9FFAE-6D23-3741-A7AB-09DB89D3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6E57-9F42-3841-AE52-345915660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9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6246" y="1915633"/>
            <a:ext cx="11266967" cy="3481966"/>
          </a:xfrm>
          <a:prstGeom prst="rect">
            <a:avLst/>
          </a:prstGeom>
        </p:spPr>
        <p:txBody>
          <a:bodyPr/>
          <a:lstStyle>
            <a:lvl1pPr marL="44577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>
                <a:solidFill>
                  <a:schemeClr val="tx1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>
                <a:solidFill>
                  <a:schemeClr val="tx1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6246" y="6067136"/>
            <a:ext cx="10295514" cy="68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Source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0C57E2F-108D-BC45-BF44-2F6C065B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86267"/>
            <a:ext cx="11264900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508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4849" y="1914246"/>
            <a:ext cx="5102052" cy="4010377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0142" y="6067136"/>
            <a:ext cx="10291618" cy="598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Source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E776E84-F54F-3445-8517-0E7B66C3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86267"/>
            <a:ext cx="11264900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100764" y="1914246"/>
            <a:ext cx="5102052" cy="4010377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49906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9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 with Figure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3841" y="1904999"/>
            <a:ext cx="11269371" cy="4024867"/>
          </a:xfrm>
          <a:prstGeom prst="rect">
            <a:avLst/>
          </a:prstGeom>
        </p:spPr>
        <p:txBody>
          <a:bodyPr/>
          <a:lstStyle>
            <a:lvl1pPr marL="44577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>
                <a:solidFill>
                  <a:schemeClr val="tx1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>
                <a:solidFill>
                  <a:schemeClr val="tx1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6068533"/>
            <a:ext cx="10240087" cy="686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Source Here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B4E8EC0-9E51-1B4B-8B5B-6438FF73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87665"/>
            <a:ext cx="11264900" cy="860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82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Figure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8314" y="1586467"/>
            <a:ext cx="5486400" cy="4343400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rgbClr val="393D40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2400">
                <a:solidFill>
                  <a:srgbClr val="393D40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393D40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800">
                <a:solidFill>
                  <a:srgbClr val="393D40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393D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6068533"/>
            <a:ext cx="10293447" cy="5983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aseline="0">
                <a:solidFill>
                  <a:srgbClr val="393D40"/>
                </a:solidFill>
              </a:defRPr>
            </a:lvl1pPr>
          </a:lstStyle>
          <a:p>
            <a:pPr lvl="0"/>
            <a:r>
              <a:rPr lang="en-US" dirty="0"/>
              <a:t>Insert Source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D663ECE-2525-9049-A44C-56EA831A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87665"/>
            <a:ext cx="11264900" cy="860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107113" y="1562100"/>
            <a:ext cx="5626099" cy="4343400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rgbClr val="393D40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2400">
                <a:solidFill>
                  <a:srgbClr val="393D40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393D40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800">
                <a:solidFill>
                  <a:srgbClr val="393D40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393D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889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efault with Figure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39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0B5F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7154" y="2633307"/>
            <a:ext cx="8397439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KFF_Large_K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8"/>
          <a:stretch/>
        </p:blipFill>
        <p:spPr>
          <a:xfrm>
            <a:off x="-1" y="0"/>
            <a:ext cx="3358798" cy="6858000"/>
          </a:xfrm>
          <a:prstGeom prst="rect">
            <a:avLst/>
          </a:prstGeom>
        </p:spPr>
      </p:pic>
      <p:pic>
        <p:nvPicPr>
          <p:cNvPr id="7" name="Picture 6" descr="KFF_Full_Logo_K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99" y="5295540"/>
            <a:ext cx="1184364" cy="786320"/>
          </a:xfrm>
          <a:prstGeom prst="rect">
            <a:avLst/>
          </a:prstGeom>
        </p:spPr>
      </p:pic>
      <p:pic>
        <p:nvPicPr>
          <p:cNvPr id="13" name="Picture 12" descr="KFF_Tagline_K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6" y="6251604"/>
            <a:ext cx="4162012" cy="2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60727-B160-4845-990F-8B65EC54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2139D-42CD-9244-B6BA-684A66FD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88A79-E70B-B347-827B-6116CA3BF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C29B-5910-C84C-B37C-A732091246AC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B789C-5A35-7D47-8AC9-5BBD159EC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EF661-EE62-7E44-A0F9-869014787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6E57-9F42-3841-AE52-345915660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0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0B5F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KFF_Plate_Tab+Slab6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/>
          <a:stretch/>
        </p:blipFill>
        <p:spPr>
          <a:xfrm>
            <a:off x="8376195" y="0"/>
            <a:ext cx="381263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605" y="1695882"/>
            <a:ext cx="8397439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Divider title style</a:t>
            </a:r>
          </a:p>
        </p:txBody>
      </p:sp>
      <p:pic>
        <p:nvPicPr>
          <p:cNvPr id="11" name="Picture 10" descr="KFF_Plate_Tab+Slab9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13" b="85485"/>
          <a:stretch/>
        </p:blipFill>
        <p:spPr>
          <a:xfrm>
            <a:off x="0" y="0"/>
            <a:ext cx="1028125" cy="16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3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7" userDrawn="1">
          <p15:clr>
            <a:srgbClr val="F26B43"/>
          </p15:clr>
        </p15:guide>
        <p15:guide id="2" orient="horz" pos="16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247" y="586267"/>
            <a:ext cx="11266966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5671" y="6072289"/>
            <a:ext cx="831361" cy="5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2" r:id="rId2"/>
    <p:sldLayoutId id="2147483951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287" userDrawn="1">
          <p15:clr>
            <a:srgbClr val="F26B43"/>
          </p15:clr>
        </p15:guide>
        <p15:guide id="3" pos="7391" userDrawn="1">
          <p15:clr>
            <a:srgbClr val="F26B43"/>
          </p15:clr>
        </p15:guide>
        <p15:guide id="4" orient="horz" pos="984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120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4" y="587664"/>
            <a:ext cx="11264900" cy="974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0A1D8B-E64A-4D45-A49A-72A56E14E8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5671" y="6072289"/>
            <a:ext cx="831361" cy="55179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68314" y="203102"/>
            <a:ext cx="4708732" cy="3161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Figure </a:t>
            </a:r>
            <a:fld id="{0A525C9C-33A6-4D3C-B3CA-626642866690}" type="slidenum">
              <a:rPr lang="en-US" sz="1400" smtClean="0">
                <a:solidFill>
                  <a:schemeClr val="tx1"/>
                </a:solidFill>
                <a:effectLst/>
              </a:rPr>
              <a:t>‹#›</a:t>
            </a:fld>
            <a:endParaRPr lang="en-US" sz="14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337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4" userDrawn="1">
          <p15:clr>
            <a:srgbClr val="F26B43"/>
          </p15:clr>
        </p15:guide>
        <p15:guide id="2" pos="287" userDrawn="1">
          <p15:clr>
            <a:srgbClr val="F26B43"/>
          </p15:clr>
        </p15:guide>
        <p15:guide id="3" orient="horz" pos="3816" userDrawn="1">
          <p15:clr>
            <a:srgbClr val="F26B43"/>
          </p15:clr>
        </p15:guide>
        <p15:guide id="4" pos="7391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12" userDrawn="1">
          <p15:clr>
            <a:srgbClr val="F26B43"/>
          </p15:clr>
        </p15:guide>
        <p15:guide id="7" orient="horz" pos="120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66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15" y="582133"/>
            <a:ext cx="11268398" cy="865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64815" y="1908673"/>
            <a:ext cx="11268398" cy="4091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435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7" userDrawn="1">
          <p15:clr>
            <a:srgbClr val="F26B43"/>
          </p15:clr>
        </p15:guide>
        <p15:guide id="2" pos="7391" userDrawn="1">
          <p15:clr>
            <a:srgbClr val="F26B43"/>
          </p15:clr>
        </p15:guide>
        <p15:guide id="3" orient="horz" pos="984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120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247" y="586267"/>
            <a:ext cx="11266966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5671" y="6072289"/>
            <a:ext cx="831361" cy="55179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FBB3BD-727D-E047-B75D-030019595163}"/>
              </a:ext>
            </a:extLst>
          </p:cNvPr>
          <p:cNvSpPr txBox="1">
            <a:spLocks/>
          </p:cNvSpPr>
          <p:nvPr userDrawn="1"/>
        </p:nvSpPr>
        <p:spPr>
          <a:xfrm>
            <a:off x="-5102052" y="-646458"/>
            <a:ext cx="5102052" cy="415553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93D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/>
              <a:t>All text: Dark Gray </a:t>
            </a:r>
          </a:p>
          <a:p>
            <a:r>
              <a:rPr lang="en-US" sz="1800" i="1" dirty="0"/>
              <a:t>RGB: 51/51/51 HEX: 333333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8988DAF-142A-484D-9CE0-D7263F06A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46" y="131907"/>
            <a:ext cx="28440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Figure </a:t>
            </a:r>
            <a:fld id="{8E9351FB-0652-5D4E-8675-5F18C30F0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9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>
          <p15:clr>
            <a:srgbClr val="F26B43"/>
          </p15:clr>
        </p15:guide>
        <p15:guide id="2" pos="287">
          <p15:clr>
            <a:srgbClr val="F26B43"/>
          </p15:clr>
        </p15:guide>
        <p15:guide id="3" pos="7391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120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784" y="530351"/>
            <a:ext cx="9665208" cy="713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57784" y="1767532"/>
            <a:ext cx="11045952" cy="3977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  <p:sp>
        <p:nvSpPr>
          <p:cNvPr id="20" name="Content Placeholder 8"/>
          <p:cNvSpPr txBox="1">
            <a:spLocks/>
          </p:cNvSpPr>
          <p:nvPr/>
        </p:nvSpPr>
        <p:spPr>
          <a:xfrm>
            <a:off x="557784" y="6367487"/>
            <a:ext cx="352367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F02B14-26DC-47C5-BE74-75AB1C1533A3}"/>
              </a:ext>
            </a:extLst>
          </p:cNvPr>
          <p:cNvGrpSpPr>
            <a:grpSpLocks noChangeAspect="1"/>
          </p:cNvGrpSpPr>
          <p:nvPr/>
        </p:nvGrpSpPr>
        <p:grpSpPr>
          <a:xfrm>
            <a:off x="10352582" y="6373316"/>
            <a:ext cx="1279180" cy="157138"/>
            <a:chOff x="1011652" y="1504398"/>
            <a:chExt cx="10028238" cy="1231900"/>
          </a:xfrm>
          <a:solidFill>
            <a:schemeClr val="tx1"/>
          </a:soli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C03C60BD-E208-4793-B163-0391E0673C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7027" y="1539323"/>
              <a:ext cx="4808538" cy="1189038"/>
            </a:xfrm>
            <a:custGeom>
              <a:avLst/>
              <a:gdLst>
                <a:gd name="T0" fmla="*/ 701 w 1134"/>
                <a:gd name="T1" fmla="*/ 273 h 278"/>
                <a:gd name="T2" fmla="*/ 675 w 1134"/>
                <a:gd name="T3" fmla="*/ 248 h 278"/>
                <a:gd name="T4" fmla="*/ 701 w 1134"/>
                <a:gd name="T5" fmla="*/ 109 h 278"/>
                <a:gd name="T6" fmla="*/ 645 w 1134"/>
                <a:gd name="T7" fmla="*/ 84 h 278"/>
                <a:gd name="T8" fmla="*/ 576 w 1134"/>
                <a:gd name="T9" fmla="*/ 79 h 278"/>
                <a:gd name="T10" fmla="*/ 576 w 1134"/>
                <a:gd name="T11" fmla="*/ 278 h 278"/>
                <a:gd name="T12" fmla="*/ 645 w 1134"/>
                <a:gd name="T13" fmla="*/ 273 h 278"/>
                <a:gd name="T14" fmla="*/ 426 w 1134"/>
                <a:gd name="T15" fmla="*/ 222 h 278"/>
                <a:gd name="T16" fmla="*/ 299 w 1134"/>
                <a:gd name="T17" fmla="*/ 189 h 278"/>
                <a:gd name="T18" fmla="*/ 461 w 1134"/>
                <a:gd name="T19" fmla="*/ 175 h 278"/>
                <a:gd name="T20" fmla="*/ 267 w 1134"/>
                <a:gd name="T21" fmla="*/ 178 h 278"/>
                <a:gd name="T22" fmla="*/ 456 w 1134"/>
                <a:gd name="T23" fmla="*/ 222 h 278"/>
                <a:gd name="T24" fmla="*/ 59 w 1134"/>
                <a:gd name="T25" fmla="*/ 25 h 278"/>
                <a:gd name="T26" fmla="*/ 86 w 1134"/>
                <a:gd name="T27" fmla="*/ 0 h 278"/>
                <a:gd name="T28" fmla="*/ 0 w 1134"/>
                <a:gd name="T29" fmla="*/ 25 h 278"/>
                <a:gd name="T30" fmla="*/ 27 w 1134"/>
                <a:gd name="T31" fmla="*/ 247 h 278"/>
                <a:gd name="T32" fmla="*/ 0 w 1134"/>
                <a:gd name="T33" fmla="*/ 273 h 278"/>
                <a:gd name="T34" fmla="*/ 86 w 1134"/>
                <a:gd name="T35" fmla="*/ 247 h 278"/>
                <a:gd name="T36" fmla="*/ 59 w 1134"/>
                <a:gd name="T37" fmla="*/ 138 h 278"/>
                <a:gd name="T38" fmla="*/ 196 w 1134"/>
                <a:gd name="T39" fmla="*/ 247 h 278"/>
                <a:gd name="T40" fmla="*/ 168 w 1134"/>
                <a:gd name="T41" fmla="*/ 273 h 278"/>
                <a:gd name="T42" fmla="*/ 255 w 1134"/>
                <a:gd name="T43" fmla="*/ 247 h 278"/>
                <a:gd name="T44" fmla="*/ 227 w 1134"/>
                <a:gd name="T45" fmla="*/ 25 h 278"/>
                <a:gd name="T46" fmla="*/ 255 w 1134"/>
                <a:gd name="T47" fmla="*/ 0 h 278"/>
                <a:gd name="T48" fmla="*/ 168 w 1134"/>
                <a:gd name="T49" fmla="*/ 25 h 278"/>
                <a:gd name="T50" fmla="*/ 196 w 1134"/>
                <a:gd name="T51" fmla="*/ 114 h 278"/>
                <a:gd name="T52" fmla="*/ 996 w 1134"/>
                <a:gd name="T53" fmla="*/ 248 h 278"/>
                <a:gd name="T54" fmla="*/ 971 w 1134"/>
                <a:gd name="T55" fmla="*/ 163 h 278"/>
                <a:gd name="T56" fmla="*/ 1078 w 1134"/>
                <a:gd name="T57" fmla="*/ 163 h 278"/>
                <a:gd name="T58" fmla="*/ 1053 w 1134"/>
                <a:gd name="T59" fmla="*/ 248 h 278"/>
                <a:gd name="T60" fmla="*/ 1134 w 1134"/>
                <a:gd name="T61" fmla="*/ 273 h 278"/>
                <a:gd name="T62" fmla="*/ 1109 w 1134"/>
                <a:gd name="T63" fmla="*/ 248 h 278"/>
                <a:gd name="T64" fmla="*/ 1030 w 1134"/>
                <a:gd name="T65" fmla="*/ 79 h 278"/>
                <a:gd name="T66" fmla="*/ 971 w 1134"/>
                <a:gd name="T67" fmla="*/ 0 h 278"/>
                <a:gd name="T68" fmla="*/ 915 w 1134"/>
                <a:gd name="T69" fmla="*/ 24 h 278"/>
                <a:gd name="T70" fmla="*/ 940 w 1134"/>
                <a:gd name="T71" fmla="*/ 248 h 278"/>
                <a:gd name="T72" fmla="*/ 915 w 1134"/>
                <a:gd name="T73" fmla="*/ 273 h 278"/>
                <a:gd name="T74" fmla="*/ 996 w 1134"/>
                <a:gd name="T75" fmla="*/ 248 h 278"/>
                <a:gd name="T76" fmla="*/ 580 w 1134"/>
                <a:gd name="T77" fmla="*/ 104 h 278"/>
                <a:gd name="T78" fmla="*/ 580 w 1134"/>
                <a:gd name="T79" fmla="*/ 252 h 278"/>
                <a:gd name="T80" fmla="*/ 366 w 1134"/>
                <a:gd name="T81" fmla="*/ 104 h 278"/>
                <a:gd name="T82" fmla="*/ 299 w 1134"/>
                <a:gd name="T83" fmla="*/ 164 h 278"/>
                <a:gd name="T84" fmla="*/ 859 w 1134"/>
                <a:gd name="T85" fmla="*/ 224 h 278"/>
                <a:gd name="T86" fmla="*/ 897 w 1134"/>
                <a:gd name="T87" fmla="*/ 109 h 278"/>
                <a:gd name="T88" fmla="*/ 859 w 1134"/>
                <a:gd name="T89" fmla="*/ 84 h 278"/>
                <a:gd name="T90" fmla="*/ 829 w 1134"/>
                <a:gd name="T91" fmla="*/ 36 h 278"/>
                <a:gd name="T92" fmla="*/ 799 w 1134"/>
                <a:gd name="T93" fmla="*/ 84 h 278"/>
                <a:gd name="T94" fmla="*/ 829 w 1134"/>
                <a:gd name="T95" fmla="*/ 109 h 278"/>
                <a:gd name="T96" fmla="*/ 879 w 1134"/>
                <a:gd name="T97" fmla="*/ 275 h 278"/>
                <a:gd name="T98" fmla="*/ 897 w 1134"/>
                <a:gd name="T99" fmla="*/ 248 h 278"/>
                <a:gd name="T100" fmla="*/ 859 w 1134"/>
                <a:gd name="T101" fmla="*/ 224 h 278"/>
                <a:gd name="T102" fmla="*/ 801 w 1134"/>
                <a:gd name="T103" fmla="*/ 273 h 278"/>
                <a:gd name="T104" fmla="*/ 787 w 1134"/>
                <a:gd name="T105" fmla="*/ 249 h 278"/>
                <a:gd name="T106" fmla="*/ 768 w 1134"/>
                <a:gd name="T107" fmla="*/ 0 h 278"/>
                <a:gd name="T108" fmla="*/ 712 w 1134"/>
                <a:gd name="T109" fmla="*/ 24 h 278"/>
                <a:gd name="T110" fmla="*/ 737 w 1134"/>
                <a:gd name="T111" fmla="*/ 22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4" h="278">
                  <a:moveTo>
                    <a:pt x="645" y="273"/>
                  </a:moveTo>
                  <a:cubicBezTo>
                    <a:pt x="701" y="273"/>
                    <a:pt x="701" y="273"/>
                    <a:pt x="701" y="273"/>
                  </a:cubicBezTo>
                  <a:cubicBezTo>
                    <a:pt x="701" y="248"/>
                    <a:pt x="701" y="248"/>
                    <a:pt x="701" y="248"/>
                  </a:cubicBezTo>
                  <a:cubicBezTo>
                    <a:pt x="675" y="248"/>
                    <a:pt x="675" y="248"/>
                    <a:pt x="675" y="248"/>
                  </a:cubicBezTo>
                  <a:cubicBezTo>
                    <a:pt x="675" y="109"/>
                    <a:pt x="675" y="109"/>
                    <a:pt x="675" y="109"/>
                  </a:cubicBezTo>
                  <a:cubicBezTo>
                    <a:pt x="701" y="109"/>
                    <a:pt x="701" y="109"/>
                    <a:pt x="701" y="109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45" y="84"/>
                    <a:pt x="645" y="84"/>
                    <a:pt x="645" y="84"/>
                  </a:cubicBezTo>
                  <a:cubicBezTo>
                    <a:pt x="645" y="112"/>
                    <a:pt x="645" y="112"/>
                    <a:pt x="645" y="112"/>
                  </a:cubicBezTo>
                  <a:cubicBezTo>
                    <a:pt x="629" y="91"/>
                    <a:pt x="605" y="79"/>
                    <a:pt x="576" y="79"/>
                  </a:cubicBezTo>
                  <a:cubicBezTo>
                    <a:pt x="523" y="79"/>
                    <a:pt x="483" y="122"/>
                    <a:pt x="483" y="178"/>
                  </a:cubicBezTo>
                  <a:cubicBezTo>
                    <a:pt x="483" y="235"/>
                    <a:pt x="523" y="278"/>
                    <a:pt x="576" y="278"/>
                  </a:cubicBezTo>
                  <a:cubicBezTo>
                    <a:pt x="605" y="278"/>
                    <a:pt x="629" y="265"/>
                    <a:pt x="645" y="245"/>
                  </a:cubicBezTo>
                  <a:lnTo>
                    <a:pt x="645" y="273"/>
                  </a:lnTo>
                  <a:close/>
                  <a:moveTo>
                    <a:pt x="456" y="222"/>
                  </a:moveTo>
                  <a:cubicBezTo>
                    <a:pt x="426" y="222"/>
                    <a:pt x="426" y="222"/>
                    <a:pt x="426" y="222"/>
                  </a:cubicBezTo>
                  <a:cubicBezTo>
                    <a:pt x="415" y="241"/>
                    <a:pt x="395" y="253"/>
                    <a:pt x="367" y="253"/>
                  </a:cubicBezTo>
                  <a:cubicBezTo>
                    <a:pt x="325" y="253"/>
                    <a:pt x="302" y="227"/>
                    <a:pt x="299" y="189"/>
                  </a:cubicBezTo>
                  <a:cubicBezTo>
                    <a:pt x="461" y="189"/>
                    <a:pt x="461" y="189"/>
                    <a:pt x="461" y="189"/>
                  </a:cubicBezTo>
                  <a:cubicBezTo>
                    <a:pt x="461" y="175"/>
                    <a:pt x="461" y="175"/>
                    <a:pt x="461" y="175"/>
                  </a:cubicBezTo>
                  <a:cubicBezTo>
                    <a:pt x="461" y="118"/>
                    <a:pt x="424" y="79"/>
                    <a:pt x="366" y="79"/>
                  </a:cubicBezTo>
                  <a:cubicBezTo>
                    <a:pt x="308" y="79"/>
                    <a:pt x="267" y="120"/>
                    <a:pt x="267" y="178"/>
                  </a:cubicBezTo>
                  <a:cubicBezTo>
                    <a:pt x="267" y="237"/>
                    <a:pt x="308" y="278"/>
                    <a:pt x="366" y="278"/>
                  </a:cubicBezTo>
                  <a:cubicBezTo>
                    <a:pt x="409" y="278"/>
                    <a:pt x="442" y="257"/>
                    <a:pt x="456" y="222"/>
                  </a:cubicBezTo>
                  <a:moveTo>
                    <a:pt x="59" y="114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47"/>
                    <a:pt x="27" y="247"/>
                    <a:pt x="27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6" y="273"/>
                    <a:pt x="86" y="273"/>
                    <a:pt x="86" y="273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247"/>
                    <a:pt x="196" y="247"/>
                    <a:pt x="196" y="247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73"/>
                    <a:pt x="168" y="273"/>
                    <a:pt x="168" y="273"/>
                  </a:cubicBezTo>
                  <a:cubicBezTo>
                    <a:pt x="255" y="273"/>
                    <a:pt x="255" y="273"/>
                    <a:pt x="255" y="273"/>
                  </a:cubicBezTo>
                  <a:cubicBezTo>
                    <a:pt x="255" y="247"/>
                    <a:pt x="255" y="247"/>
                    <a:pt x="255" y="247"/>
                  </a:cubicBezTo>
                  <a:cubicBezTo>
                    <a:pt x="227" y="247"/>
                    <a:pt x="227" y="247"/>
                    <a:pt x="227" y="247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96" y="25"/>
                    <a:pt x="196" y="25"/>
                    <a:pt x="196" y="25"/>
                  </a:cubicBezTo>
                  <a:cubicBezTo>
                    <a:pt x="196" y="114"/>
                    <a:pt x="196" y="114"/>
                    <a:pt x="196" y="114"/>
                  </a:cubicBezTo>
                  <a:lnTo>
                    <a:pt x="59" y="114"/>
                  </a:lnTo>
                  <a:close/>
                  <a:moveTo>
                    <a:pt x="996" y="248"/>
                  </a:moveTo>
                  <a:cubicBezTo>
                    <a:pt x="971" y="248"/>
                    <a:pt x="971" y="248"/>
                    <a:pt x="971" y="248"/>
                  </a:cubicBezTo>
                  <a:cubicBezTo>
                    <a:pt x="971" y="163"/>
                    <a:pt x="971" y="163"/>
                    <a:pt x="971" y="163"/>
                  </a:cubicBezTo>
                  <a:cubicBezTo>
                    <a:pt x="971" y="124"/>
                    <a:pt x="991" y="104"/>
                    <a:pt x="1026" y="104"/>
                  </a:cubicBezTo>
                  <a:cubicBezTo>
                    <a:pt x="1058" y="104"/>
                    <a:pt x="1078" y="124"/>
                    <a:pt x="1078" y="163"/>
                  </a:cubicBezTo>
                  <a:cubicBezTo>
                    <a:pt x="1078" y="248"/>
                    <a:pt x="1078" y="248"/>
                    <a:pt x="1078" y="248"/>
                  </a:cubicBezTo>
                  <a:cubicBezTo>
                    <a:pt x="1053" y="248"/>
                    <a:pt x="1053" y="248"/>
                    <a:pt x="1053" y="248"/>
                  </a:cubicBezTo>
                  <a:cubicBezTo>
                    <a:pt x="1053" y="273"/>
                    <a:pt x="1053" y="273"/>
                    <a:pt x="1053" y="273"/>
                  </a:cubicBezTo>
                  <a:cubicBezTo>
                    <a:pt x="1134" y="273"/>
                    <a:pt x="1134" y="273"/>
                    <a:pt x="1134" y="273"/>
                  </a:cubicBezTo>
                  <a:cubicBezTo>
                    <a:pt x="1134" y="248"/>
                    <a:pt x="1134" y="248"/>
                    <a:pt x="1134" y="248"/>
                  </a:cubicBezTo>
                  <a:cubicBezTo>
                    <a:pt x="1109" y="248"/>
                    <a:pt x="1109" y="248"/>
                    <a:pt x="1109" y="248"/>
                  </a:cubicBezTo>
                  <a:cubicBezTo>
                    <a:pt x="1109" y="163"/>
                    <a:pt x="1109" y="163"/>
                    <a:pt x="1109" y="163"/>
                  </a:cubicBezTo>
                  <a:cubicBezTo>
                    <a:pt x="1109" y="117"/>
                    <a:pt x="1081" y="79"/>
                    <a:pt x="1030" y="79"/>
                  </a:cubicBezTo>
                  <a:cubicBezTo>
                    <a:pt x="1003" y="79"/>
                    <a:pt x="983" y="89"/>
                    <a:pt x="971" y="105"/>
                  </a:cubicBezTo>
                  <a:cubicBezTo>
                    <a:pt x="971" y="0"/>
                    <a:pt x="971" y="0"/>
                    <a:pt x="971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915" y="24"/>
                    <a:pt x="915" y="24"/>
                    <a:pt x="915" y="24"/>
                  </a:cubicBezTo>
                  <a:cubicBezTo>
                    <a:pt x="940" y="24"/>
                    <a:pt x="940" y="24"/>
                    <a:pt x="940" y="24"/>
                  </a:cubicBezTo>
                  <a:cubicBezTo>
                    <a:pt x="940" y="248"/>
                    <a:pt x="940" y="248"/>
                    <a:pt x="940" y="248"/>
                  </a:cubicBezTo>
                  <a:cubicBezTo>
                    <a:pt x="915" y="248"/>
                    <a:pt x="915" y="248"/>
                    <a:pt x="915" y="248"/>
                  </a:cubicBezTo>
                  <a:cubicBezTo>
                    <a:pt x="915" y="273"/>
                    <a:pt x="915" y="273"/>
                    <a:pt x="915" y="273"/>
                  </a:cubicBezTo>
                  <a:cubicBezTo>
                    <a:pt x="996" y="273"/>
                    <a:pt x="996" y="273"/>
                    <a:pt x="996" y="273"/>
                  </a:cubicBezTo>
                  <a:lnTo>
                    <a:pt x="996" y="248"/>
                  </a:lnTo>
                  <a:close/>
                  <a:moveTo>
                    <a:pt x="514" y="178"/>
                  </a:moveTo>
                  <a:cubicBezTo>
                    <a:pt x="514" y="135"/>
                    <a:pt x="542" y="104"/>
                    <a:pt x="580" y="104"/>
                  </a:cubicBezTo>
                  <a:cubicBezTo>
                    <a:pt x="619" y="104"/>
                    <a:pt x="646" y="136"/>
                    <a:pt x="646" y="178"/>
                  </a:cubicBezTo>
                  <a:cubicBezTo>
                    <a:pt x="646" y="221"/>
                    <a:pt x="619" y="252"/>
                    <a:pt x="580" y="252"/>
                  </a:cubicBezTo>
                  <a:cubicBezTo>
                    <a:pt x="542" y="252"/>
                    <a:pt x="514" y="221"/>
                    <a:pt x="514" y="178"/>
                  </a:cubicBezTo>
                  <a:moveTo>
                    <a:pt x="366" y="104"/>
                  </a:moveTo>
                  <a:cubicBezTo>
                    <a:pt x="406" y="104"/>
                    <a:pt x="427" y="133"/>
                    <a:pt x="430" y="164"/>
                  </a:cubicBezTo>
                  <a:cubicBezTo>
                    <a:pt x="299" y="164"/>
                    <a:pt x="299" y="164"/>
                    <a:pt x="299" y="164"/>
                  </a:cubicBezTo>
                  <a:cubicBezTo>
                    <a:pt x="302" y="130"/>
                    <a:pt x="326" y="104"/>
                    <a:pt x="366" y="104"/>
                  </a:cubicBezTo>
                  <a:moveTo>
                    <a:pt x="859" y="224"/>
                  </a:moveTo>
                  <a:cubicBezTo>
                    <a:pt x="859" y="109"/>
                    <a:pt x="859" y="109"/>
                    <a:pt x="859" y="109"/>
                  </a:cubicBezTo>
                  <a:cubicBezTo>
                    <a:pt x="897" y="109"/>
                    <a:pt x="897" y="109"/>
                    <a:pt x="897" y="109"/>
                  </a:cubicBezTo>
                  <a:cubicBezTo>
                    <a:pt x="897" y="84"/>
                    <a:pt x="897" y="84"/>
                    <a:pt x="897" y="84"/>
                  </a:cubicBezTo>
                  <a:cubicBezTo>
                    <a:pt x="859" y="84"/>
                    <a:pt x="859" y="84"/>
                    <a:pt x="859" y="84"/>
                  </a:cubicBezTo>
                  <a:cubicBezTo>
                    <a:pt x="859" y="36"/>
                    <a:pt x="859" y="36"/>
                    <a:pt x="859" y="36"/>
                  </a:cubicBezTo>
                  <a:cubicBezTo>
                    <a:pt x="829" y="36"/>
                    <a:pt x="829" y="36"/>
                    <a:pt x="829" y="36"/>
                  </a:cubicBezTo>
                  <a:cubicBezTo>
                    <a:pt x="829" y="84"/>
                    <a:pt x="829" y="84"/>
                    <a:pt x="829" y="84"/>
                  </a:cubicBezTo>
                  <a:cubicBezTo>
                    <a:pt x="799" y="84"/>
                    <a:pt x="799" y="84"/>
                    <a:pt x="799" y="84"/>
                  </a:cubicBezTo>
                  <a:cubicBezTo>
                    <a:pt x="799" y="109"/>
                    <a:pt x="799" y="109"/>
                    <a:pt x="799" y="109"/>
                  </a:cubicBezTo>
                  <a:cubicBezTo>
                    <a:pt x="829" y="109"/>
                    <a:pt x="829" y="109"/>
                    <a:pt x="829" y="109"/>
                  </a:cubicBezTo>
                  <a:cubicBezTo>
                    <a:pt x="829" y="225"/>
                    <a:pt x="829" y="225"/>
                    <a:pt x="829" y="225"/>
                  </a:cubicBezTo>
                  <a:cubicBezTo>
                    <a:pt x="829" y="259"/>
                    <a:pt x="844" y="275"/>
                    <a:pt x="879" y="275"/>
                  </a:cubicBezTo>
                  <a:cubicBezTo>
                    <a:pt x="884" y="275"/>
                    <a:pt x="893" y="274"/>
                    <a:pt x="897" y="273"/>
                  </a:cubicBezTo>
                  <a:cubicBezTo>
                    <a:pt x="897" y="248"/>
                    <a:pt x="897" y="248"/>
                    <a:pt x="897" y="248"/>
                  </a:cubicBezTo>
                  <a:cubicBezTo>
                    <a:pt x="892" y="249"/>
                    <a:pt x="886" y="249"/>
                    <a:pt x="882" y="249"/>
                  </a:cubicBezTo>
                  <a:cubicBezTo>
                    <a:pt x="866" y="249"/>
                    <a:pt x="859" y="244"/>
                    <a:pt x="859" y="224"/>
                  </a:cubicBezTo>
                  <a:moveTo>
                    <a:pt x="783" y="275"/>
                  </a:moveTo>
                  <a:cubicBezTo>
                    <a:pt x="789" y="275"/>
                    <a:pt x="797" y="274"/>
                    <a:pt x="801" y="273"/>
                  </a:cubicBezTo>
                  <a:cubicBezTo>
                    <a:pt x="801" y="248"/>
                    <a:pt x="801" y="248"/>
                    <a:pt x="801" y="248"/>
                  </a:cubicBezTo>
                  <a:cubicBezTo>
                    <a:pt x="795" y="249"/>
                    <a:pt x="791" y="249"/>
                    <a:pt x="787" y="249"/>
                  </a:cubicBezTo>
                  <a:cubicBezTo>
                    <a:pt x="774" y="249"/>
                    <a:pt x="768" y="243"/>
                    <a:pt x="768" y="222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712" y="24"/>
                    <a:pt x="712" y="24"/>
                    <a:pt x="712" y="24"/>
                  </a:cubicBezTo>
                  <a:cubicBezTo>
                    <a:pt x="737" y="24"/>
                    <a:pt x="737" y="24"/>
                    <a:pt x="737" y="24"/>
                  </a:cubicBezTo>
                  <a:cubicBezTo>
                    <a:pt x="737" y="224"/>
                    <a:pt x="737" y="224"/>
                    <a:pt x="737" y="224"/>
                  </a:cubicBezTo>
                  <a:cubicBezTo>
                    <a:pt x="737" y="257"/>
                    <a:pt x="751" y="275"/>
                    <a:pt x="783" y="27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AC11C27-7E62-4B31-9680-B59D24D0A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202" y="1504398"/>
              <a:ext cx="1030288" cy="1231900"/>
            </a:xfrm>
            <a:custGeom>
              <a:avLst/>
              <a:gdLst>
                <a:gd name="T0" fmla="*/ 85 w 243"/>
                <a:gd name="T1" fmla="*/ 195 h 288"/>
                <a:gd name="T2" fmla="*/ 125 w 243"/>
                <a:gd name="T3" fmla="*/ 223 h 288"/>
                <a:gd name="T4" fmla="*/ 158 w 243"/>
                <a:gd name="T5" fmla="*/ 203 h 288"/>
                <a:gd name="T6" fmla="*/ 110 w 243"/>
                <a:gd name="T7" fmla="*/ 176 h 288"/>
                <a:gd name="T8" fmla="*/ 36 w 243"/>
                <a:gd name="T9" fmla="*/ 150 h 288"/>
                <a:gd name="T10" fmla="*/ 5 w 243"/>
                <a:gd name="T11" fmla="*/ 87 h 288"/>
                <a:gd name="T12" fmla="*/ 119 w 243"/>
                <a:gd name="T13" fmla="*/ 0 h 288"/>
                <a:gd name="T14" fmla="*/ 236 w 243"/>
                <a:gd name="T15" fmla="*/ 86 h 288"/>
                <a:gd name="T16" fmla="*/ 153 w 243"/>
                <a:gd name="T17" fmla="*/ 86 h 288"/>
                <a:gd name="T18" fmla="*/ 118 w 243"/>
                <a:gd name="T19" fmla="*/ 62 h 288"/>
                <a:gd name="T20" fmla="*/ 90 w 243"/>
                <a:gd name="T21" fmla="*/ 80 h 288"/>
                <a:gd name="T22" fmla="*/ 130 w 243"/>
                <a:gd name="T23" fmla="*/ 104 h 288"/>
                <a:gd name="T24" fmla="*/ 208 w 243"/>
                <a:gd name="T25" fmla="*/ 130 h 288"/>
                <a:gd name="T26" fmla="*/ 243 w 243"/>
                <a:gd name="T27" fmla="*/ 194 h 288"/>
                <a:gd name="T28" fmla="*/ 122 w 243"/>
                <a:gd name="T29" fmla="*/ 288 h 288"/>
                <a:gd name="T30" fmla="*/ 0 w 243"/>
                <a:gd name="T31" fmla="*/ 195 h 288"/>
                <a:gd name="T32" fmla="*/ 85 w 243"/>
                <a:gd name="T33" fmla="*/ 19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288">
                  <a:moveTo>
                    <a:pt x="85" y="195"/>
                  </a:moveTo>
                  <a:cubicBezTo>
                    <a:pt x="90" y="216"/>
                    <a:pt x="101" y="223"/>
                    <a:pt x="125" y="223"/>
                  </a:cubicBezTo>
                  <a:cubicBezTo>
                    <a:pt x="146" y="223"/>
                    <a:pt x="158" y="215"/>
                    <a:pt x="158" y="203"/>
                  </a:cubicBezTo>
                  <a:cubicBezTo>
                    <a:pt x="158" y="186"/>
                    <a:pt x="142" y="185"/>
                    <a:pt x="110" y="176"/>
                  </a:cubicBezTo>
                  <a:cubicBezTo>
                    <a:pt x="72" y="166"/>
                    <a:pt x="48" y="158"/>
                    <a:pt x="36" y="150"/>
                  </a:cubicBezTo>
                  <a:cubicBezTo>
                    <a:pt x="15" y="135"/>
                    <a:pt x="5" y="114"/>
                    <a:pt x="5" y="87"/>
                  </a:cubicBezTo>
                  <a:cubicBezTo>
                    <a:pt x="5" y="34"/>
                    <a:pt x="47" y="0"/>
                    <a:pt x="119" y="0"/>
                  </a:cubicBezTo>
                  <a:cubicBezTo>
                    <a:pt x="189" y="0"/>
                    <a:pt x="231" y="31"/>
                    <a:pt x="236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0" y="70"/>
                    <a:pt x="139" y="62"/>
                    <a:pt x="118" y="62"/>
                  </a:cubicBezTo>
                  <a:cubicBezTo>
                    <a:pt x="99" y="62"/>
                    <a:pt x="90" y="68"/>
                    <a:pt x="90" y="80"/>
                  </a:cubicBezTo>
                  <a:cubicBezTo>
                    <a:pt x="90" y="95"/>
                    <a:pt x="104" y="98"/>
                    <a:pt x="130" y="104"/>
                  </a:cubicBezTo>
                  <a:cubicBezTo>
                    <a:pt x="164" y="113"/>
                    <a:pt x="191" y="119"/>
                    <a:pt x="208" y="130"/>
                  </a:cubicBezTo>
                  <a:cubicBezTo>
                    <a:pt x="232" y="146"/>
                    <a:pt x="243" y="166"/>
                    <a:pt x="243" y="194"/>
                  </a:cubicBezTo>
                  <a:cubicBezTo>
                    <a:pt x="243" y="253"/>
                    <a:pt x="201" y="288"/>
                    <a:pt x="122" y="288"/>
                  </a:cubicBezTo>
                  <a:cubicBezTo>
                    <a:pt x="48" y="288"/>
                    <a:pt x="6" y="253"/>
                    <a:pt x="0" y="195"/>
                  </a:cubicBezTo>
                  <a:lnTo>
                    <a:pt x="85" y="195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FA0788F6-B4B0-4834-AFB4-98F21B43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727" y="1504398"/>
              <a:ext cx="1147763" cy="1231900"/>
            </a:xfrm>
            <a:custGeom>
              <a:avLst/>
              <a:gdLst>
                <a:gd name="T0" fmla="*/ 271 w 271"/>
                <a:gd name="T1" fmla="*/ 174 h 288"/>
                <a:gd name="T2" fmla="*/ 140 w 271"/>
                <a:gd name="T3" fmla="*/ 288 h 288"/>
                <a:gd name="T4" fmla="*/ 0 w 271"/>
                <a:gd name="T5" fmla="*/ 144 h 288"/>
                <a:gd name="T6" fmla="*/ 139 w 271"/>
                <a:gd name="T7" fmla="*/ 0 h 288"/>
                <a:gd name="T8" fmla="*/ 269 w 271"/>
                <a:gd name="T9" fmla="*/ 111 h 288"/>
                <a:gd name="T10" fmla="*/ 186 w 271"/>
                <a:gd name="T11" fmla="*/ 111 h 288"/>
                <a:gd name="T12" fmla="*/ 140 w 271"/>
                <a:gd name="T13" fmla="*/ 68 h 288"/>
                <a:gd name="T14" fmla="*/ 88 w 271"/>
                <a:gd name="T15" fmla="*/ 144 h 288"/>
                <a:gd name="T16" fmla="*/ 142 w 271"/>
                <a:gd name="T17" fmla="*/ 220 h 288"/>
                <a:gd name="T18" fmla="*/ 188 w 271"/>
                <a:gd name="T19" fmla="*/ 174 h 288"/>
                <a:gd name="T20" fmla="*/ 271 w 271"/>
                <a:gd name="T21" fmla="*/ 17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88">
                  <a:moveTo>
                    <a:pt x="271" y="174"/>
                  </a:moveTo>
                  <a:cubicBezTo>
                    <a:pt x="266" y="246"/>
                    <a:pt x="219" y="288"/>
                    <a:pt x="140" y="288"/>
                  </a:cubicBezTo>
                  <a:cubicBezTo>
                    <a:pt x="53" y="288"/>
                    <a:pt x="0" y="233"/>
                    <a:pt x="0" y="144"/>
                  </a:cubicBezTo>
                  <a:cubicBezTo>
                    <a:pt x="0" y="55"/>
                    <a:pt x="54" y="0"/>
                    <a:pt x="139" y="0"/>
                  </a:cubicBezTo>
                  <a:cubicBezTo>
                    <a:pt x="218" y="0"/>
                    <a:pt x="264" y="40"/>
                    <a:pt x="269" y="111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3" y="83"/>
                    <a:pt x="168" y="68"/>
                    <a:pt x="140" y="68"/>
                  </a:cubicBezTo>
                  <a:cubicBezTo>
                    <a:pt x="105" y="68"/>
                    <a:pt x="88" y="94"/>
                    <a:pt x="88" y="144"/>
                  </a:cubicBezTo>
                  <a:cubicBezTo>
                    <a:pt x="88" y="194"/>
                    <a:pt x="107" y="220"/>
                    <a:pt x="142" y="220"/>
                  </a:cubicBezTo>
                  <a:cubicBezTo>
                    <a:pt x="169" y="220"/>
                    <a:pt x="186" y="204"/>
                    <a:pt x="188" y="174"/>
                  </a:cubicBezTo>
                  <a:lnTo>
                    <a:pt x="271" y="174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F754B0DD-7999-4250-A4C0-0C3C14069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115" y="1539323"/>
              <a:ext cx="1144588" cy="1163638"/>
            </a:xfrm>
            <a:custGeom>
              <a:avLst/>
              <a:gdLst>
                <a:gd name="T0" fmla="*/ 0 w 721"/>
                <a:gd name="T1" fmla="*/ 0 h 733"/>
                <a:gd name="T2" fmla="*/ 237 w 721"/>
                <a:gd name="T3" fmla="*/ 0 h 733"/>
                <a:gd name="T4" fmla="*/ 360 w 721"/>
                <a:gd name="T5" fmla="*/ 474 h 733"/>
                <a:gd name="T6" fmla="*/ 491 w 721"/>
                <a:gd name="T7" fmla="*/ 0 h 733"/>
                <a:gd name="T8" fmla="*/ 721 w 721"/>
                <a:gd name="T9" fmla="*/ 0 h 733"/>
                <a:gd name="T10" fmla="*/ 478 w 721"/>
                <a:gd name="T11" fmla="*/ 733 h 733"/>
                <a:gd name="T12" fmla="*/ 245 w 721"/>
                <a:gd name="T13" fmla="*/ 733 h 733"/>
                <a:gd name="T14" fmla="*/ 0 w 721"/>
                <a:gd name="T1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1" h="733">
                  <a:moveTo>
                    <a:pt x="0" y="0"/>
                  </a:moveTo>
                  <a:lnTo>
                    <a:pt x="237" y="0"/>
                  </a:lnTo>
                  <a:lnTo>
                    <a:pt x="360" y="474"/>
                  </a:lnTo>
                  <a:lnTo>
                    <a:pt x="491" y="0"/>
                  </a:lnTo>
                  <a:lnTo>
                    <a:pt x="721" y="0"/>
                  </a:lnTo>
                  <a:lnTo>
                    <a:pt x="478" y="733"/>
                  </a:lnTo>
                  <a:lnTo>
                    <a:pt x="245" y="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50CBFC8A-B083-42B9-9504-2364FACEC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652" y="1504398"/>
              <a:ext cx="1500188" cy="1231900"/>
            </a:xfrm>
            <a:custGeom>
              <a:avLst/>
              <a:gdLst>
                <a:gd name="T0" fmla="*/ 101 w 354"/>
                <a:gd name="T1" fmla="*/ 0 h 288"/>
                <a:gd name="T2" fmla="*/ 73 w 354"/>
                <a:gd name="T3" fmla="*/ 12 h 288"/>
                <a:gd name="T4" fmla="*/ 15 w 354"/>
                <a:gd name="T5" fmla="*/ 69 h 288"/>
                <a:gd name="T6" fmla="*/ 15 w 354"/>
                <a:gd name="T7" fmla="*/ 127 h 288"/>
                <a:gd name="T8" fmla="*/ 177 w 354"/>
                <a:gd name="T9" fmla="*/ 288 h 288"/>
                <a:gd name="T10" fmla="*/ 338 w 354"/>
                <a:gd name="T11" fmla="*/ 127 h 288"/>
                <a:gd name="T12" fmla="*/ 338 w 354"/>
                <a:gd name="T13" fmla="*/ 69 h 288"/>
                <a:gd name="T14" fmla="*/ 281 w 354"/>
                <a:gd name="T15" fmla="*/ 12 h 288"/>
                <a:gd name="T16" fmla="*/ 252 w 354"/>
                <a:gd name="T17" fmla="*/ 0 h 288"/>
                <a:gd name="T18" fmla="*/ 224 w 354"/>
                <a:gd name="T19" fmla="*/ 12 h 288"/>
                <a:gd name="T20" fmla="*/ 177 w 354"/>
                <a:gd name="T21" fmla="*/ 59 h 288"/>
                <a:gd name="T22" fmla="*/ 130 w 354"/>
                <a:gd name="T23" fmla="*/ 12 h 288"/>
                <a:gd name="T24" fmla="*/ 101 w 354"/>
                <a:gd name="T2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288">
                  <a:moveTo>
                    <a:pt x="101" y="0"/>
                  </a:moveTo>
                  <a:cubicBezTo>
                    <a:pt x="91" y="0"/>
                    <a:pt x="80" y="4"/>
                    <a:pt x="73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0" y="85"/>
                    <a:pt x="0" y="111"/>
                    <a:pt x="15" y="127"/>
                  </a:cubicBezTo>
                  <a:cubicBezTo>
                    <a:pt x="177" y="288"/>
                    <a:pt x="177" y="288"/>
                    <a:pt x="177" y="288"/>
                  </a:cubicBezTo>
                  <a:cubicBezTo>
                    <a:pt x="338" y="127"/>
                    <a:pt x="338" y="127"/>
                    <a:pt x="338" y="127"/>
                  </a:cubicBezTo>
                  <a:cubicBezTo>
                    <a:pt x="354" y="111"/>
                    <a:pt x="354" y="85"/>
                    <a:pt x="338" y="69"/>
                  </a:cubicBezTo>
                  <a:cubicBezTo>
                    <a:pt x="281" y="12"/>
                    <a:pt x="281" y="12"/>
                    <a:pt x="281" y="12"/>
                  </a:cubicBezTo>
                  <a:cubicBezTo>
                    <a:pt x="273" y="4"/>
                    <a:pt x="263" y="0"/>
                    <a:pt x="252" y="0"/>
                  </a:cubicBezTo>
                  <a:cubicBezTo>
                    <a:pt x="242" y="0"/>
                    <a:pt x="232" y="4"/>
                    <a:pt x="224" y="12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2" y="4"/>
                    <a:pt x="111" y="0"/>
                    <a:pt x="10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3EDE8E81-9781-4645-9DFD-79E2B61F7D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6527" y="2471186"/>
              <a:ext cx="233363" cy="23971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5 h 56"/>
                <a:gd name="T12" fmla="*/ 6 w 55"/>
                <a:gd name="T13" fmla="*/ 28 h 56"/>
                <a:gd name="T14" fmla="*/ 27 w 55"/>
                <a:gd name="T15" fmla="*/ 51 h 56"/>
                <a:gd name="T16" fmla="*/ 49 w 55"/>
                <a:gd name="T17" fmla="*/ 28 h 56"/>
                <a:gd name="T18" fmla="*/ 27 w 55"/>
                <a:gd name="T19" fmla="*/ 5 h 56"/>
                <a:gd name="T20" fmla="*/ 22 w 55"/>
                <a:gd name="T21" fmla="*/ 44 h 56"/>
                <a:gd name="T22" fmla="*/ 16 w 55"/>
                <a:gd name="T23" fmla="*/ 44 h 56"/>
                <a:gd name="T24" fmla="*/ 16 w 55"/>
                <a:gd name="T25" fmla="*/ 13 h 56"/>
                <a:gd name="T26" fmla="*/ 28 w 55"/>
                <a:gd name="T27" fmla="*/ 13 h 56"/>
                <a:gd name="T28" fmla="*/ 40 w 55"/>
                <a:gd name="T29" fmla="*/ 22 h 56"/>
                <a:gd name="T30" fmla="*/ 31 w 55"/>
                <a:gd name="T31" fmla="*/ 30 h 56"/>
                <a:gd name="T32" fmla="*/ 40 w 55"/>
                <a:gd name="T33" fmla="*/ 44 h 56"/>
                <a:gd name="T34" fmla="*/ 34 w 55"/>
                <a:gd name="T35" fmla="*/ 44 h 56"/>
                <a:gd name="T36" fmla="*/ 26 w 55"/>
                <a:gd name="T37" fmla="*/ 31 h 56"/>
                <a:gd name="T38" fmla="*/ 22 w 55"/>
                <a:gd name="T39" fmla="*/ 31 h 56"/>
                <a:gd name="T40" fmla="*/ 22 w 55"/>
                <a:gd name="T41" fmla="*/ 44 h 56"/>
                <a:gd name="T42" fmla="*/ 27 w 55"/>
                <a:gd name="T43" fmla="*/ 26 h 56"/>
                <a:gd name="T44" fmla="*/ 34 w 55"/>
                <a:gd name="T45" fmla="*/ 21 h 56"/>
                <a:gd name="T46" fmla="*/ 28 w 55"/>
                <a:gd name="T47" fmla="*/ 17 h 56"/>
                <a:gd name="T48" fmla="*/ 22 w 55"/>
                <a:gd name="T49" fmla="*/ 17 h 56"/>
                <a:gd name="T50" fmla="*/ 22 w 55"/>
                <a:gd name="T51" fmla="*/ 26 h 56"/>
                <a:gd name="T52" fmla="*/ 27 w 55"/>
                <a:gd name="T53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1" y="56"/>
                    <a:pt x="0" y="44"/>
                    <a:pt x="0" y="28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42" y="0"/>
                    <a:pt x="55" y="11"/>
                    <a:pt x="55" y="28"/>
                  </a:cubicBezTo>
                  <a:cubicBezTo>
                    <a:pt x="55" y="45"/>
                    <a:pt x="42" y="56"/>
                    <a:pt x="27" y="56"/>
                  </a:cubicBezTo>
                  <a:close/>
                  <a:moveTo>
                    <a:pt x="27" y="5"/>
                  </a:moveTo>
                  <a:cubicBezTo>
                    <a:pt x="15" y="5"/>
                    <a:pt x="6" y="14"/>
                    <a:pt x="6" y="28"/>
                  </a:cubicBezTo>
                  <a:cubicBezTo>
                    <a:pt x="6" y="41"/>
                    <a:pt x="14" y="51"/>
                    <a:pt x="27" y="51"/>
                  </a:cubicBezTo>
                  <a:cubicBezTo>
                    <a:pt x="39" y="51"/>
                    <a:pt x="49" y="42"/>
                    <a:pt x="49" y="28"/>
                  </a:cubicBezTo>
                  <a:cubicBezTo>
                    <a:pt x="49" y="14"/>
                    <a:pt x="39" y="5"/>
                    <a:pt x="27" y="5"/>
                  </a:cubicBezTo>
                  <a:close/>
                  <a:moveTo>
                    <a:pt x="22" y="44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6" y="13"/>
                    <a:pt x="40" y="16"/>
                    <a:pt x="40" y="22"/>
                  </a:cubicBezTo>
                  <a:cubicBezTo>
                    <a:pt x="40" y="27"/>
                    <a:pt x="36" y="30"/>
                    <a:pt x="31" y="30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22" y="44"/>
                  </a:lnTo>
                  <a:close/>
                  <a:moveTo>
                    <a:pt x="27" y="26"/>
                  </a:moveTo>
                  <a:cubicBezTo>
                    <a:pt x="31" y="26"/>
                    <a:pt x="34" y="26"/>
                    <a:pt x="34" y="21"/>
                  </a:cubicBezTo>
                  <a:cubicBezTo>
                    <a:pt x="34" y="18"/>
                    <a:pt x="31" y="17"/>
                    <a:pt x="28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6118871-4A8C-4517-9A46-8863C34DC7FC}"/>
              </a:ext>
            </a:extLst>
          </p:cNvPr>
          <p:cNvSpPr txBox="1"/>
          <p:nvPr userDrawn="1"/>
        </p:nvSpPr>
        <p:spPr>
          <a:xfrm>
            <a:off x="859534" y="6425581"/>
            <a:ext cx="804672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>
                <a:solidFill>
                  <a:schemeClr val="tx2"/>
                </a:solidFill>
              </a:rPr>
              <a:t>©2020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69567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891" r:id="rId2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800"/>
        </a:spcBef>
        <a:buClrTx/>
        <a:buFont typeface="Arial"/>
        <a:buNone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71450" indent="-171450" algn="l" defTabSz="457200" rtl="0" eaLnBrk="1" latinLnBrk="0" hangingPunct="1">
        <a:spcBef>
          <a:spcPts val="1200"/>
        </a:spcBef>
        <a:buClrTx/>
        <a:buFont typeface="Arial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42900" indent="-171450" algn="l" defTabSz="457200" rtl="0" eaLnBrk="1" latinLnBrk="0" hangingPunct="1">
        <a:spcBef>
          <a:spcPts val="600"/>
        </a:spcBef>
        <a:buClrTx/>
        <a:buFont typeface="Lucida Grande"/>
        <a:buChar char="–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514350" indent="-171450" algn="l" defTabSz="457200" rtl="0" eaLnBrk="1" latinLnBrk="0" hangingPunct="1">
        <a:spcBef>
          <a:spcPts val="600"/>
        </a:spcBef>
        <a:buClrTx/>
        <a:buFont typeface="Arial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685800" indent="-171450" algn="l" defTabSz="457200" rtl="0" eaLnBrk="1" latinLnBrk="0" hangingPunct="1">
        <a:spcBef>
          <a:spcPts val="600"/>
        </a:spcBef>
        <a:buClrTx/>
        <a:buFont typeface="Arial" panose="020B0604020202020204" pitchFamily="34" charset="0"/>
        <a:buChar char="–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857250" indent="-171450" algn="l" defTabSz="4572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028700" indent="-165100" algn="l" defTabSz="457200" rtl="0" eaLnBrk="1" latinLnBrk="0" hangingPunct="1">
        <a:spcBef>
          <a:spcPts val="600"/>
        </a:spcBef>
        <a:buClrTx/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206500" indent="-177800" algn="l" defTabSz="457200" rtl="0" eaLnBrk="1" latinLnBrk="0" hangingPunct="1">
        <a:spcBef>
          <a:spcPts val="600"/>
        </a:spcBef>
        <a:buClrTx/>
        <a:buFont typeface="Arial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371600" indent="-165100" algn="l" defTabSz="457200" rtl="0" eaLnBrk="1" latinLnBrk="0" hangingPunct="1">
        <a:spcBef>
          <a:spcPts val="600"/>
        </a:spcBef>
        <a:buClrTx/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04" userDrawn="1">
          <p15:clr>
            <a:srgbClr val="F26B43"/>
          </p15:clr>
        </p15:guide>
        <p15:guide id="2" pos="362" userDrawn="1">
          <p15:clr>
            <a:srgbClr val="F26B43"/>
          </p15:clr>
        </p15:guide>
        <p15:guide id="3" pos="7319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3622" userDrawn="1">
          <p15:clr>
            <a:srgbClr val="F26B43"/>
          </p15:clr>
        </p15:guide>
        <p15:guide id="6" orient="horz" pos="4116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7FC2F7-D88E-4DEF-86DC-519DA541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7AA8B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983" b="12602"/>
          <a:stretch/>
        </p:blipFill>
        <p:spPr>
          <a:xfrm>
            <a:off x="0" y="-16940"/>
            <a:ext cx="12188825" cy="190470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25CEB-9D55-4217-B5FF-EC6CDD5B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D9E70-E1ED-4BE8-AB09-2323421BC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CF96E-EBD0-4053-A2BD-D64E05D57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C4834-F331-49DB-AF3E-02AE8D13C40A}" type="datetime1">
              <a:rPr lang="en-US" smtClean="0"/>
              <a:t>9/24/20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13026-5C68-47D0-A7B4-4D63314CE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69C4-0096-4EA0-A792-B6BFFBB07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8ED18-A11C-44A0-AFBF-6B8452AA31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AAE479-4365-4487-9815-AD8514C2E3E4}"/>
              </a:ext>
            </a:extLst>
          </p:cNvPr>
          <p:cNvSpPr/>
          <p:nvPr userDrawn="1"/>
        </p:nvSpPr>
        <p:spPr>
          <a:xfrm>
            <a:off x="0" y="6475935"/>
            <a:ext cx="12188825" cy="390796"/>
          </a:xfrm>
          <a:prstGeom prst="rect">
            <a:avLst/>
          </a:prstGeom>
          <a:solidFill>
            <a:srgbClr val="7AA8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3036D-0AE7-4CF1-85FA-A87418699BB2}"/>
              </a:ext>
            </a:extLst>
          </p:cNvPr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39" y="171278"/>
            <a:ext cx="2341270" cy="1575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FB8408-2845-48A1-BC35-A6DB1B32F367}"/>
              </a:ext>
            </a:extLst>
          </p:cNvPr>
          <p:cNvSpPr txBox="1"/>
          <p:nvPr userDrawn="1"/>
        </p:nvSpPr>
        <p:spPr>
          <a:xfrm>
            <a:off x="2871040" y="6478085"/>
            <a:ext cx="64467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and Improve the Health and Environment of all Kansans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99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A8FC6E-0DF7-4811-9704-57850AC3DE68}"/>
              </a:ext>
            </a:extLst>
          </p:cNvPr>
          <p:cNvCxnSpPr>
            <a:cxnSpLocks/>
          </p:cNvCxnSpPr>
          <p:nvPr userDrawn="1"/>
        </p:nvCxnSpPr>
        <p:spPr>
          <a:xfrm flipV="1">
            <a:off x="473212" y="1521337"/>
            <a:ext cx="6313430" cy="258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2" r:id="rId3"/>
    <p:sldLayoutId id="2147483954" r:id="rId4"/>
    <p:sldLayoutId id="2147483650" r:id="rId5"/>
    <p:sldLayoutId id="214748366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77" y="515804"/>
            <a:ext cx="6054661" cy="1325218"/>
          </a:xfrm>
        </p:spPr>
        <p:txBody>
          <a:bodyPr>
            <a:normAutofit fontScale="90000"/>
          </a:bodyPr>
          <a:lstStyle/>
          <a:p>
            <a:r>
              <a:rPr lang="en-US" sz="3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Recent  experiences have helped inform our approach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44" y="3429000"/>
            <a:ext cx="3011121" cy="291088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H1N1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MERS-CoV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72" y="2460893"/>
            <a:ext cx="2676001" cy="356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4145"/>
          <a:stretch/>
        </p:blipFill>
        <p:spPr>
          <a:xfrm>
            <a:off x="6959381" y="2460893"/>
            <a:ext cx="4726582" cy="356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AECEC22A-4629-4A5B-8310-3E1E0CF4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8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AF4F02-C66D-4277-9BE4-F1EC059A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06" y="408942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context: US and Kansas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616B5-7A9E-423A-9C51-444DA6A7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Content Placeholder 11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A7BB4D1E-ADAC-4C69-8D96-6BFD18738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0"/>
          <a:stretch/>
        </p:blipFill>
        <p:spPr>
          <a:xfrm>
            <a:off x="2409916" y="2405889"/>
            <a:ext cx="7368993" cy="364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15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757" t="4889" r="6087" b="11049"/>
          <a:stretch/>
        </p:blipFill>
        <p:spPr>
          <a:xfrm>
            <a:off x="5701011" y="2050467"/>
            <a:ext cx="5649832" cy="39552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6440" y="1689611"/>
            <a:ext cx="4199075" cy="55826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799" i="1" dirty="0">
                <a:latin typeface="Arial" panose="020B0604020202020204" pitchFamily="34" charset="0"/>
                <a:cs typeface="Arial" panose="020B0604020202020204" pitchFamily="34" charset="0"/>
              </a:rPr>
              <a:t>Of all the states in the US, over the past 30 years, Kansas has seen the greatest decline in its health rankings.</a:t>
            </a:r>
            <a:br>
              <a:rPr lang="en-US" sz="2799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99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8C46A-5146-448A-B623-B7E1BB98A113}"/>
              </a:ext>
            </a:extLst>
          </p:cNvPr>
          <p:cNvSpPr/>
          <p:nvPr/>
        </p:nvSpPr>
        <p:spPr>
          <a:xfrm>
            <a:off x="696441" y="5466543"/>
            <a:ext cx="313459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99" i="1" dirty="0">
                <a:latin typeface="Arial" panose="020B0604020202020204" pitchFamily="34" charset="0"/>
                <a:cs typeface="Arial" panose="020B0604020202020204" pitchFamily="34" charset="0"/>
              </a:rPr>
              <a:t>(America’s Health Rankings, December 6, 2019)</a:t>
            </a:r>
            <a:endParaRPr lang="en-US" sz="1799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70273E-CA28-42D1-9DE8-AFADA9891DA2}"/>
              </a:ext>
            </a:extLst>
          </p:cNvPr>
          <p:cNvSpPr txBox="1">
            <a:spLocks/>
          </p:cNvSpPr>
          <p:nvPr/>
        </p:nvSpPr>
        <p:spPr>
          <a:xfrm>
            <a:off x="643299" y="2743478"/>
            <a:ext cx="1183034" cy="1158311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996" dirty="0">
                <a:latin typeface="CoconPro-Regular" panose="02010504030101020104" pitchFamily="50" charset="0"/>
              </a:rPr>
              <a:t>“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9D30423-52E8-4476-A58A-8E4CD439A1A7}"/>
              </a:ext>
            </a:extLst>
          </p:cNvPr>
          <p:cNvSpPr txBox="1">
            <a:spLocks/>
          </p:cNvSpPr>
          <p:nvPr/>
        </p:nvSpPr>
        <p:spPr>
          <a:xfrm rot="16200000">
            <a:off x="3761189" y="3544488"/>
            <a:ext cx="3699220" cy="967227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1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</a:t>
            </a:r>
            <a:br>
              <a:rPr lang="en-US" sz="1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99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EE0F4C6-52D0-467B-AE2A-206CDDD526F8}"/>
              </a:ext>
            </a:extLst>
          </p:cNvPr>
          <p:cNvSpPr txBox="1">
            <a:spLocks/>
          </p:cNvSpPr>
          <p:nvPr/>
        </p:nvSpPr>
        <p:spPr>
          <a:xfrm>
            <a:off x="6676317" y="5734505"/>
            <a:ext cx="3699220" cy="967227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1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 Year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4124B-FF84-4654-8464-B1622B1F20ED}"/>
              </a:ext>
            </a:extLst>
          </p:cNvPr>
          <p:cNvSpPr txBox="1">
            <a:spLocks/>
          </p:cNvSpPr>
          <p:nvPr/>
        </p:nvSpPr>
        <p:spPr>
          <a:xfrm>
            <a:off x="385182" y="403276"/>
            <a:ext cx="12987953" cy="1158311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Kansas Health Ranking</a:t>
            </a:r>
          </a:p>
          <a:p>
            <a:r>
              <a:rPr lang="en-US" sz="27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1990-2019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CF5C2660-3EFA-4E70-8A38-DCDC6D6A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73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82" y="227525"/>
            <a:ext cx="7131079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concern about Kansas public health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467" y="2376873"/>
            <a:ext cx="6200001" cy="4350205"/>
          </a:xfrm>
        </p:spPr>
        <p:txBody>
          <a:bodyPr>
            <a:normAutofit/>
          </a:bodyPr>
          <a:lstStyle/>
          <a:p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Under-investment in public health</a:t>
            </a:r>
          </a:p>
          <a:p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Antiquated State public health and lab </a:t>
            </a:r>
          </a:p>
          <a:p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Emergency preparedness position at “phase Ø” (stability operations) with little surge capability</a:t>
            </a:r>
          </a:p>
          <a:p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Strained Local Health Department (LHD) and safety net resources</a:t>
            </a:r>
          </a:p>
          <a:p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And then COVID-19 arrives…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F1AD71-12DF-45CC-98BE-077DA4E1E6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04" y="2667036"/>
            <a:ext cx="4678953" cy="311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56BB8054-1D6A-406A-BE79-8037C5B4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9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8619" y="451963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Immediate response?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14647" y="2149417"/>
            <a:ext cx="5731641" cy="82369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Federal (CDC, FEMA, White House)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11473" y="3139758"/>
            <a:ext cx="5156444" cy="3683628"/>
          </a:xfrm>
        </p:spPr>
        <p:txBody>
          <a:bodyPr>
            <a:normAutofit/>
          </a:bodyPr>
          <a:lstStyle/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Denial, anger, defensiveness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Competing messaging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Politicizing everything Covid-related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Shortages and competition: PPE, testing platforms and supplies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Long test result turnaround times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446288" y="2146523"/>
            <a:ext cx="5181838" cy="82369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and Local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446288" y="3139758"/>
            <a:ext cx="5181838" cy="3683628"/>
          </a:xfrm>
        </p:spPr>
        <p:txBody>
          <a:bodyPr>
            <a:normAutofit/>
          </a:bodyPr>
          <a:lstStyle/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Immediate incident command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County and State emergency declarations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Unification with State Emergency Operations Center (SEOC) / KDEM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Capacity-building despite constrained resources</a:t>
            </a:r>
          </a:p>
          <a:p>
            <a:r>
              <a:rPr lang="en-US" sz="1999" dirty="0">
                <a:latin typeface="Arial" panose="020B0604020202020204" pitchFamily="34" charset="0"/>
                <a:cs typeface="Arial" panose="020B0604020202020204" pitchFamily="34" charset="0"/>
              </a:rPr>
              <a:t>Early strategic decision-making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55C8DBB-7970-42DA-B52D-F372B064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3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3" y="467497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Kansas Medicaid -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132" y="2378331"/>
            <a:ext cx="5662725" cy="3977257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Managed Medicaid program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95% in managed care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MCOs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Medicaid expansion in KS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Political party differences: Governor and both houses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Economic downturn in some sectors before Covid-19 arrived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328D5F-8674-4098-A414-E68B66A31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12" y="2890470"/>
            <a:ext cx="4894580" cy="2649698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D74BBD8-BBB5-4A7E-A5F5-CDD77F17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2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1595" y="251331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Kansas response Lines of Effort </a:t>
            </a:r>
            <a:b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(LOE)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1E51D8-FA3B-4752-A4F7-03AB0AFC415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22" t="25494" r="3232" b="9891"/>
          <a:stretch/>
        </p:blipFill>
        <p:spPr>
          <a:xfrm>
            <a:off x="2098986" y="2259411"/>
            <a:ext cx="7990852" cy="40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9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71185A-4DCD-4EBA-84BE-7A1344C5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3" y="439796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 cases, Kansas and the 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9EF87-AB40-40F7-AB72-613D741E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6" y="2355205"/>
            <a:ext cx="5635383" cy="3911970"/>
          </a:xfrm>
          <a:prstGeom prst="rect">
            <a:avLst/>
          </a:prstGeom>
        </p:spPr>
      </p:pic>
      <p:pic>
        <p:nvPicPr>
          <p:cNvPr id="2051" name="Picture 3" descr="74e91f72-300f-4394-8e5a-155b74efc365@namprd09">
            <a:extLst>
              <a:ext uri="{FF2B5EF4-FFF2-40B4-BE49-F238E27FC236}">
                <a16:creationId xmlns:a16="http://schemas.microsoft.com/office/drawing/2014/main" id="{3A08B61F-4A42-43C4-B73A-A93567DD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27" y="2664785"/>
            <a:ext cx="6137398" cy="329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2C201BF-0B2C-4BE5-B7BE-38BD18A4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9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-83925"/>
            <a:ext cx="12188825" cy="6941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62" y="137383"/>
            <a:ext cx="10266701" cy="65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0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286" y="675169"/>
            <a:ext cx="7408362" cy="917006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Public policy matters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FA98A0-DB89-4CCE-A639-DDC85EAA7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71" y="2002614"/>
            <a:ext cx="7702282" cy="442224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3FD53E-643A-486E-A493-F398D4193270}"/>
              </a:ext>
            </a:extLst>
          </p:cNvPr>
          <p:cNvGrpSpPr/>
          <p:nvPr/>
        </p:nvGrpSpPr>
        <p:grpSpPr>
          <a:xfrm>
            <a:off x="7319676" y="2582616"/>
            <a:ext cx="1537707" cy="419598"/>
            <a:chOff x="7321583" y="2567027"/>
            <a:chExt cx="1538108" cy="4197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0CA91F-BBCE-4A44-8985-F2CDB70E5812}"/>
                </a:ext>
              </a:extLst>
            </p:cNvPr>
            <p:cNvSpPr/>
            <p:nvPr/>
          </p:nvSpPr>
          <p:spPr>
            <a:xfrm>
              <a:off x="7356628" y="2632921"/>
              <a:ext cx="1414509" cy="353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9CE9E8-2AA4-418E-BF7A-F3A4E11B510C}"/>
                </a:ext>
              </a:extLst>
            </p:cNvPr>
            <p:cNvSpPr txBox="1"/>
            <p:nvPr/>
          </p:nvSpPr>
          <p:spPr>
            <a:xfrm>
              <a:off x="7321583" y="2567027"/>
              <a:ext cx="15381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Ad Astra Plan becomes guidance, not a mandate</a:t>
              </a:r>
              <a:endParaRPr lang="en-US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34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513BCA2-71CD-D541-BC15-5BD5E428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94" r="3487" b="6057"/>
          <a:stretch/>
        </p:blipFill>
        <p:spPr>
          <a:xfrm>
            <a:off x="2519836" y="64479"/>
            <a:ext cx="8548935" cy="616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7500E-FE0E-7D40-A66F-E6525A356AAA}"/>
              </a:ext>
            </a:extLst>
          </p:cNvPr>
          <p:cNvSpPr txBox="1"/>
          <p:nvPr/>
        </p:nvSpPr>
        <p:spPr>
          <a:xfrm>
            <a:off x="592971" y="519742"/>
            <a:ext cx="2470707" cy="18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dirty="0">
                <a:latin typeface="Avenir Book" panose="02000503020000020003" pitchFamily="2" charset="0"/>
              </a:rPr>
              <a:t>States Represented at Medicaid Policy Academies</a:t>
            </a:r>
          </a:p>
        </p:txBody>
      </p:sp>
    </p:spTree>
    <p:extLst>
      <p:ext uri="{BB962C8B-B14F-4D97-AF65-F5344CB8AC3E}">
        <p14:creationId xmlns:p14="http://schemas.microsoft.com/office/powerpoint/2010/main" val="160946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3" y="430561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Moving safely ahead – the minimum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BD86FB3-86AF-4A0F-B840-AB3CBBDC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85037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AA83FB-48B3-4CC4-8744-BB715F00D38C}"/>
              </a:ext>
            </a:extLst>
          </p:cNvPr>
          <p:cNvSpPr txBox="1">
            <a:spLocks/>
          </p:cNvSpPr>
          <p:nvPr/>
        </p:nvSpPr>
        <p:spPr>
          <a:xfrm>
            <a:off x="524025" y="2386245"/>
            <a:ext cx="11203101" cy="4038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99" b="1" dirty="0">
                <a:latin typeface="Arial" panose="020B0604020202020204" pitchFamily="34" charset="0"/>
                <a:cs typeface="Arial" panose="020B0604020202020204" pitchFamily="34" charset="0"/>
              </a:rPr>
              <a:t>COVID-19: Reopening</a:t>
            </a:r>
          </a:p>
          <a:p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Can do RT-PCR testing for every person that needs a test today</a:t>
            </a:r>
          </a:p>
          <a:p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Hospitals have enough surge capacity to handle a rapid 25% increase in patients requiring ICU care</a:t>
            </a:r>
          </a:p>
          <a:p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Healthcare workers have adequate PPE supplies to handle the surge in care</a:t>
            </a:r>
          </a:p>
          <a:p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Syndromic surveillance in place</a:t>
            </a:r>
          </a:p>
          <a:p>
            <a:endParaRPr lang="en-US" sz="27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43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20" y="468614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Medicaid during COVID-19 period: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25" y="2386245"/>
            <a:ext cx="11203101" cy="4038886"/>
          </a:xfrm>
        </p:spPr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Families First Coronavirus Response Act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(18 MAR 2020)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Targeted federal interventions for Medicaid and CHIP programs for duration of federal emergency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Enhanced FMAP as long as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Eligibility standards/premiums not more restrictive than those on 1 JAN 2020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Eligibility cannot be terminated for current beneficiaries eligibility on/after 18 MAR 2020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Suspends eligibility redeterminations from 18 MAR 2020 on through last day of declared emergency</a:t>
            </a:r>
          </a:p>
          <a:p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63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31" y="430561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Medicaid program impacts, to date: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865" y="2266632"/>
            <a:ext cx="5669002" cy="4038886"/>
          </a:xfrm>
        </p:spPr>
        <p:txBody>
          <a:bodyPr>
            <a:noAutofit/>
          </a:bodyPr>
          <a:lstStyle/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Applications and new enrollments dropped (suspension of eligibility redetermination)</a:t>
            </a:r>
          </a:p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Increased overall enrollment (due to same)</a:t>
            </a:r>
          </a:p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Agency current in processing new applications</a:t>
            </a:r>
          </a:p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CHIP / MCHIP extended for 19-year olds</a:t>
            </a:r>
          </a:p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Fewer face-to-face visits, especially in HCBS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5227" y="2266632"/>
            <a:ext cx="5180251" cy="4038886"/>
          </a:xfrm>
        </p:spPr>
        <p:txBody>
          <a:bodyPr>
            <a:normAutofit/>
          </a:bodyPr>
          <a:lstStyle/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Technology-assisted/telehealth </a:t>
            </a:r>
          </a:p>
          <a:p>
            <a:pPr lvl="1"/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Opened new codes now eligible </a:t>
            </a:r>
          </a:p>
          <a:p>
            <a:pPr lvl="1"/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Allowed home as originating site</a:t>
            </a:r>
          </a:p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MCO responses</a:t>
            </a:r>
          </a:p>
          <a:p>
            <a:pPr lvl="1"/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PPE, lunches, tablets for telehealth</a:t>
            </a:r>
          </a:p>
          <a:p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Day-to-day operational impacts</a:t>
            </a:r>
          </a:p>
          <a:p>
            <a:pPr lvl="1"/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Workplace priorities redirected to support new guidelines</a:t>
            </a:r>
          </a:p>
          <a:p>
            <a:pPr lvl="1"/>
            <a:r>
              <a:rPr lang="en-US" sz="2199" dirty="0">
                <a:latin typeface="Arial" panose="020B0604020202020204" pitchFamily="34" charset="0"/>
                <a:cs typeface="Arial" panose="020B0604020202020204" pitchFamily="34" charset="0"/>
              </a:rPr>
              <a:t>Lack of infrastructure to work remotely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22B9F7C5-532A-4571-8EAD-E3D850E5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11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29" y="450335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future hold?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60" y="3010437"/>
            <a:ext cx="6030909" cy="395209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Understanding “genetic drift” and change in the virus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Status of vaccine development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361E8E-2838-45E6-A714-D12472B75E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r="8938"/>
          <a:stretch/>
        </p:blipFill>
        <p:spPr>
          <a:xfrm>
            <a:off x="7291785" y="2425484"/>
            <a:ext cx="4273179" cy="347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773DD83-6A3B-4A73-8614-B4F723C4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36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8ED18-A11C-44A0-AFBF-6B8452AA31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-83925"/>
            <a:ext cx="12188825" cy="6941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799" dirty="0">
                <a:solidFill>
                  <a:prstClr val="white"/>
                </a:solidFill>
              </a:rPr>
              <a:t>https://www.gisaid.org/epiflu-applications/hcov-19-genomic-epidemiology/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52" y="-83926"/>
            <a:ext cx="7213259" cy="694370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124991" y="5826643"/>
            <a:ext cx="978153" cy="484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ight Arrow 8"/>
          <p:cNvSpPr/>
          <p:nvPr/>
        </p:nvSpPr>
        <p:spPr>
          <a:xfrm>
            <a:off x="2390152" y="4325185"/>
            <a:ext cx="978153" cy="484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ight Arrow 9"/>
          <p:cNvSpPr/>
          <p:nvPr/>
        </p:nvSpPr>
        <p:spPr>
          <a:xfrm>
            <a:off x="3096102" y="2044917"/>
            <a:ext cx="978153" cy="484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147593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751" y="458263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SARS-CoV-2 vaccine prospects</a:t>
            </a:r>
          </a:p>
        </p:txBody>
      </p:sp>
      <p:pic>
        <p:nvPicPr>
          <p:cNvPr id="15" name="Content Placeholder 1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5774E55-5CC3-41BE-9C34-3F83CB744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49" y="1981568"/>
            <a:ext cx="5921274" cy="435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A86E6CA7-08F0-44EF-901F-22368161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007940-A1A0-4C27-B5AB-4CD480873B77}"/>
              </a:ext>
            </a:extLst>
          </p:cNvPr>
          <p:cNvSpPr/>
          <p:nvPr/>
        </p:nvSpPr>
        <p:spPr>
          <a:xfrm>
            <a:off x="-1" y="6475142"/>
            <a:ext cx="12188825" cy="390694"/>
          </a:xfrm>
          <a:prstGeom prst="rect">
            <a:avLst/>
          </a:prstGeom>
          <a:solidFill>
            <a:srgbClr val="7AA8B4"/>
          </a:solidFill>
          <a:ln>
            <a:solidFill>
              <a:srgbClr val="7AA8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ADB14-A490-496B-9074-D8CB58224530}"/>
              </a:ext>
            </a:extLst>
          </p:cNvPr>
          <p:cNvSpPr txBox="1"/>
          <p:nvPr/>
        </p:nvSpPr>
        <p:spPr>
          <a:xfrm>
            <a:off x="2871039" y="6477290"/>
            <a:ext cx="6446746" cy="61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and Improve the Health and Environment of all Kansans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9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898AA-5EC5-41D8-9579-E31EC8847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r="11891"/>
          <a:stretch/>
        </p:blipFill>
        <p:spPr>
          <a:xfrm>
            <a:off x="7247395" y="2312611"/>
            <a:ext cx="4382667" cy="377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98BAF4-9BCB-45C7-A195-45748913A370}"/>
              </a:ext>
            </a:extLst>
          </p:cNvPr>
          <p:cNvSpPr txBox="1"/>
          <p:nvPr/>
        </p:nvSpPr>
        <p:spPr>
          <a:xfrm>
            <a:off x="442260" y="774511"/>
            <a:ext cx="1090858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discussion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855538" y="2475247"/>
            <a:ext cx="5949391" cy="4874262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“Nobody ever thanks you for saving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them from the disease they didn’t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know they were going to get.”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- William Foege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9E93D3B-C9E7-49E8-A16F-3AA450AA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8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4D124B-6C27-41EE-B18C-00070CB464B3}"/>
              </a:ext>
            </a:extLst>
          </p:cNvPr>
          <p:cNvSpPr txBox="1"/>
          <p:nvPr/>
        </p:nvSpPr>
        <p:spPr>
          <a:xfrm>
            <a:off x="2260562" y="810203"/>
            <a:ext cx="7667700" cy="423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8F1F5A"/>
                </a:solidFill>
                <a:latin typeface="Avenir Black" panose="02000503020000020003" pitchFamily="2" charset="0"/>
              </a:rPr>
              <a:t>Facilitating Leaders</a:t>
            </a:r>
            <a:endParaRPr lang="en-US" sz="4400" b="1" dirty="0">
              <a:latin typeface="Avenir Black" panose="02000503020000020003" pitchFamily="2" charset="0"/>
            </a:endParaRPr>
          </a:p>
          <a:p>
            <a:pPr algn="ctr"/>
            <a:endParaRPr lang="en-U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3199" dirty="0">
              <a:solidFill>
                <a:schemeClr val="tx1">
                  <a:lumMod val="95000"/>
                  <a:lumOff val="5000"/>
                </a:schemeClr>
              </a:solidFill>
              <a:latin typeface="Avenir Medium" panose="02000503020000020003" pitchFamily="2" charset="0"/>
            </a:endParaRPr>
          </a:p>
          <a:p>
            <a:pPr algn="ctr"/>
            <a:endParaRPr lang="en-US" sz="3199" dirty="0">
              <a:solidFill>
                <a:schemeClr val="tx1">
                  <a:lumMod val="95000"/>
                  <a:lumOff val="5000"/>
                </a:schemeClr>
              </a:solidFill>
              <a:latin typeface="Avenir Medium" panose="02000503020000020003" pitchFamily="2" charset="0"/>
            </a:endParaRPr>
          </a:p>
          <a:p>
            <a:pPr algn="ctr"/>
            <a:r>
              <a:rPr lang="en-US" sz="3199" dirty="0">
                <a:solidFill>
                  <a:schemeClr val="tx1">
                    <a:lumMod val="95000"/>
                    <a:lumOff val="5000"/>
                  </a:schemeClr>
                </a:solidFill>
                <a:latin typeface="Avenir Medium" panose="02000503020000020003" pitchFamily="2" charset="0"/>
              </a:rPr>
              <a:t>Representative Ed Clere</a:t>
            </a:r>
          </a:p>
          <a:p>
            <a:pPr algn="ctr"/>
            <a:r>
              <a:rPr lang="en-US" sz="3199" dirty="0">
                <a:solidFill>
                  <a:schemeClr val="tx1">
                    <a:lumMod val="95000"/>
                    <a:lumOff val="5000"/>
                  </a:schemeClr>
                </a:solidFill>
                <a:latin typeface="Avenir Light" panose="020B0402020203020204" pitchFamily="34" charset="77"/>
              </a:rPr>
              <a:t>Indiana</a:t>
            </a:r>
            <a:endParaRPr lang="en-US" sz="3199" dirty="0">
              <a:latin typeface="Avenir Light" panose="020B0402020203020204" pitchFamily="34" charset="77"/>
            </a:endParaRPr>
          </a:p>
          <a:p>
            <a:pPr algn="ctr"/>
            <a:endParaRPr lang="en-US" sz="1999" dirty="0">
              <a:solidFill>
                <a:schemeClr val="tx1">
                  <a:lumMod val="95000"/>
                  <a:lumOff val="5000"/>
                </a:schemeClr>
              </a:solidFill>
              <a:latin typeface="Avenir Medium" panose="02000503020000020003" pitchFamily="2" charset="0"/>
            </a:endParaRPr>
          </a:p>
          <a:p>
            <a:pPr algn="ctr"/>
            <a:r>
              <a:rPr lang="en-US" sz="3199" dirty="0">
                <a:solidFill>
                  <a:schemeClr val="tx1">
                    <a:lumMod val="95000"/>
                    <a:lumOff val="5000"/>
                  </a:schemeClr>
                </a:solidFill>
                <a:latin typeface="Avenir Medium" panose="02000503020000020003" pitchFamily="2" charset="0"/>
              </a:rPr>
              <a:t>Representative Susan Lontine</a:t>
            </a:r>
          </a:p>
          <a:p>
            <a:pPr algn="ctr"/>
            <a:r>
              <a:rPr lang="en-US" sz="3199" dirty="0">
                <a:solidFill>
                  <a:schemeClr val="tx1">
                    <a:lumMod val="95000"/>
                    <a:lumOff val="5000"/>
                  </a:schemeClr>
                </a:solidFill>
                <a:latin typeface="Avenir Light" panose="020B0402020203020204" pitchFamily="34" charset="77"/>
              </a:rPr>
              <a:t>Colorado</a:t>
            </a:r>
            <a:endParaRPr lang="en-US" sz="3199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67285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8B063E-EA7C-334E-873F-6AF6ADE01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7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10E2A9-5AF6-5A41-8DCF-EC8A1C02A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9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6AE73-E01E-4F41-8EBC-2215A32E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03B8DE-DD7A-4634-AA23-1BB25A24CAD7}"/>
              </a:ext>
            </a:extLst>
          </p:cNvPr>
          <p:cNvSpPr/>
          <p:nvPr/>
        </p:nvSpPr>
        <p:spPr>
          <a:xfrm>
            <a:off x="0" y="4175518"/>
            <a:ext cx="12188825" cy="147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199" b="1" dirty="0">
                <a:solidFill>
                  <a:srgbClr val="335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 Lee A. Norman, MD, MHS, MBA</a:t>
            </a:r>
          </a:p>
          <a:p>
            <a:pPr algn="ctr"/>
            <a:r>
              <a:rPr lang="en-US" sz="2399" b="1" dirty="0">
                <a:solidFill>
                  <a:srgbClr val="335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 Department of Health and Environment | State Health Officer</a:t>
            </a:r>
            <a:br>
              <a:rPr lang="en-US" sz="2399" b="1" dirty="0">
                <a:solidFill>
                  <a:srgbClr val="3352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99" b="1" dirty="0">
              <a:solidFill>
                <a:srgbClr val="335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593E49-3CC8-4179-A9AD-C1B58B2C381F}"/>
              </a:ext>
            </a:extLst>
          </p:cNvPr>
          <p:cNvSpPr txBox="1">
            <a:spLocks/>
          </p:cNvSpPr>
          <p:nvPr/>
        </p:nvSpPr>
        <p:spPr>
          <a:xfrm>
            <a:off x="751448" y="2283738"/>
            <a:ext cx="7152820" cy="1647675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3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COVID-19: Immediate Impact on Kansas Medicaid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37B505-C47C-4663-9059-AF2D87ABB631}"/>
              </a:ext>
            </a:extLst>
          </p:cNvPr>
          <p:cNvSpPr txBox="1">
            <a:spLocks/>
          </p:cNvSpPr>
          <p:nvPr/>
        </p:nvSpPr>
        <p:spPr>
          <a:xfrm>
            <a:off x="-1" y="5393421"/>
            <a:ext cx="12188825" cy="9512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99" b="1" dirty="0">
                <a:latin typeface="Arial" panose="020B0604020202020204" pitchFamily="34" charset="0"/>
                <a:cs typeface="Arial" panose="020B0604020202020204" pitchFamily="34" charset="0"/>
              </a:rPr>
              <a:t>CSG Virtual Policy Academy – Medicaid Leadership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399" b="1" dirty="0">
                <a:latin typeface="Arial" panose="020B0604020202020204" pitchFamily="34" charset="0"/>
                <a:cs typeface="Arial" panose="020B0604020202020204" pitchFamily="34" charset="0"/>
              </a:rPr>
              <a:t>23 September, 2020</a:t>
            </a:r>
            <a:r>
              <a:rPr lang="en-US" sz="2799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5533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55AA6F-A65A-4BEF-AB4D-D571E929F67A}"/>
              </a:ext>
            </a:extLst>
          </p:cNvPr>
          <p:cNvSpPr txBox="1">
            <a:spLocks/>
          </p:cNvSpPr>
          <p:nvPr/>
        </p:nvSpPr>
        <p:spPr>
          <a:xfrm>
            <a:off x="422586" y="257136"/>
            <a:ext cx="7716085" cy="1647675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Objectives: to discuss and understand</a:t>
            </a:r>
            <a:endParaRPr lang="en-US" sz="3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5681C-3E91-467F-BD90-138412F0D581}"/>
              </a:ext>
            </a:extLst>
          </p:cNvPr>
          <p:cNvSpPr txBox="1"/>
          <p:nvPr/>
        </p:nvSpPr>
        <p:spPr>
          <a:xfrm>
            <a:off x="422585" y="2719182"/>
            <a:ext cx="6062459" cy="2907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COVID-19 impacts on Kansas</a:t>
            </a:r>
          </a:p>
          <a:p>
            <a:pPr marL="342797" indent="-3427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The context in which this occurred</a:t>
            </a:r>
          </a:p>
          <a:p>
            <a:pPr marL="342797" indent="-3427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The Kansas pandemic response, including Medicaid impacts and adjustments</a:t>
            </a:r>
          </a:p>
          <a:p>
            <a:pPr marL="342797" indent="-342797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51AEDB-5FBE-4C0D-850F-DA954D22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ED18-A11C-44A0-AFBF-6B8452AA31E7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D57FC-BFB5-4D80-BD9F-37385514F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74" y="2643896"/>
            <a:ext cx="4864325" cy="320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6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14722" y="2934040"/>
            <a:ext cx="6601777" cy="348098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199" dirty="0">
                <a:latin typeface="Arial" panose="020B0604020202020204" pitchFamily="34" charset="0"/>
                <a:cs typeface="Arial" panose="020B0604020202020204" pitchFamily="34" charset="0"/>
              </a:rPr>
              <a:t>“Humanity has but three great enemies: fever, famine, and war; of these by far the greatest, by far the most terrible, is fever.”</a:t>
            </a:r>
          </a:p>
          <a:p>
            <a:pPr marL="0" indent="0">
              <a:buNone/>
            </a:pPr>
            <a:r>
              <a:rPr lang="en-US" sz="2399" dirty="0">
                <a:latin typeface="Arial" panose="020B0604020202020204" pitchFamily="34" charset="0"/>
                <a:cs typeface="Arial" panose="020B0604020202020204" pitchFamily="34" charset="0"/>
              </a:rPr>
              <a:t>- Sir William Osler, MD (1849-1919)</a:t>
            </a:r>
          </a:p>
        </p:txBody>
      </p:sp>
      <p:pic>
        <p:nvPicPr>
          <p:cNvPr id="1026" name="Picture 2" descr="File:Sir William Osler. Photograph by Elliott &amp; Fry. Wellcome V0026940.jpg  - Wikipedi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47" y="2176788"/>
            <a:ext cx="3275747" cy="399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CEDCE81-7CBD-493B-BCC9-228760620705}"/>
              </a:ext>
            </a:extLst>
          </p:cNvPr>
          <p:cNvSpPr txBox="1">
            <a:spLocks/>
          </p:cNvSpPr>
          <p:nvPr/>
        </p:nvSpPr>
        <p:spPr>
          <a:xfrm>
            <a:off x="9317473" y="6492078"/>
            <a:ext cx="2742486" cy="36503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8ED18-A11C-44A0-AFBF-6B8452AA31E7}" type="slidenum">
              <a:rPr lang="en-US" sz="1200" smtClean="0">
                <a:solidFill>
                  <a:schemeClr val="bg1"/>
                </a:solidFill>
              </a:rPr>
              <a:pPr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610631-4420-43B4-BE04-6374E7EE10E6}"/>
              </a:ext>
            </a:extLst>
          </p:cNvPr>
          <p:cNvSpPr txBox="1">
            <a:spLocks/>
          </p:cNvSpPr>
          <p:nvPr/>
        </p:nvSpPr>
        <p:spPr>
          <a:xfrm>
            <a:off x="422586" y="118632"/>
            <a:ext cx="6105823" cy="1647675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COVID-19: Immediate Impact on Kansas Medicaid</a:t>
            </a:r>
          </a:p>
        </p:txBody>
      </p:sp>
    </p:spTree>
    <p:extLst>
      <p:ext uri="{BB962C8B-B14F-4D97-AF65-F5344CB8AC3E}">
        <p14:creationId xmlns:p14="http://schemas.microsoft.com/office/powerpoint/2010/main" val="257287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34838F-74EF-46FA-9255-BF8589BDD4A6}"/>
              </a:ext>
            </a:extLst>
          </p:cNvPr>
          <p:cNvSpPr/>
          <p:nvPr/>
        </p:nvSpPr>
        <p:spPr>
          <a:xfrm>
            <a:off x="-1" y="6475142"/>
            <a:ext cx="12188825" cy="390694"/>
          </a:xfrm>
          <a:prstGeom prst="rect">
            <a:avLst/>
          </a:prstGeom>
          <a:solidFill>
            <a:srgbClr val="7AA8B4"/>
          </a:solidFill>
          <a:ln>
            <a:solidFill>
              <a:srgbClr val="7AA8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FD0B2-596B-420F-AD15-1C54CD79FB10}"/>
              </a:ext>
            </a:extLst>
          </p:cNvPr>
          <p:cNvSpPr txBox="1"/>
          <p:nvPr/>
        </p:nvSpPr>
        <p:spPr>
          <a:xfrm>
            <a:off x="2871039" y="6477290"/>
            <a:ext cx="6446746" cy="61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and Improve the Health and Environment of all Kansans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99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57" y="2261153"/>
            <a:ext cx="2974919" cy="380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39" y="1937471"/>
            <a:ext cx="6820128" cy="44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CAF550B-E8EA-46DC-8646-250ED5655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473" y="6492078"/>
            <a:ext cx="2742486" cy="365030"/>
          </a:xfrm>
        </p:spPr>
        <p:txBody>
          <a:bodyPr/>
          <a:lstStyle/>
          <a:p>
            <a:fld id="{3B78ED18-A11C-44A0-AFBF-6B8452AA31E7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5F68A-06CA-49A5-BA5C-75E248DD1946}"/>
              </a:ext>
            </a:extLst>
          </p:cNvPr>
          <p:cNvSpPr txBox="1">
            <a:spLocks/>
          </p:cNvSpPr>
          <p:nvPr/>
        </p:nvSpPr>
        <p:spPr>
          <a:xfrm>
            <a:off x="422586" y="118632"/>
            <a:ext cx="6105823" cy="1647675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COVID-19: Immediate Impact on Kansas Medicaid</a:t>
            </a:r>
          </a:p>
        </p:txBody>
      </p:sp>
    </p:spTree>
    <p:extLst>
      <p:ext uri="{BB962C8B-B14F-4D97-AF65-F5344CB8AC3E}">
        <p14:creationId xmlns:p14="http://schemas.microsoft.com/office/powerpoint/2010/main" val="345862502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1BE23477-BE78-1941-8252-9B0912959D4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BAC91CA9-281E-E749-9A49-E61FA458870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r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D34A8C2E-48BA-F94D-B01B-3B0B50FD6896}"/>
    </a:ext>
  </a:extLst>
</a:theme>
</file>

<file path=ppt/theme/theme3.xml><?xml version="1.0" encoding="utf-8"?>
<a:theme xmlns:a="http://schemas.openxmlformats.org/drawingml/2006/main" name="Default no Figure #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3050C11C-5FFD-A442-B8D0-53F29F2EFEC1}"/>
    </a:ext>
  </a:extLst>
</a:theme>
</file>

<file path=ppt/theme/theme4.xml><?xml version="1.0" encoding="utf-8"?>
<a:theme xmlns:a="http://schemas.openxmlformats.org/drawingml/2006/main" name="Default with Figure #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C6DF4CA2-125B-E14B-84D0-0C37CC156DC0}"/>
    </a:ext>
  </a:extLst>
</a:theme>
</file>

<file path=ppt/theme/theme5.xml><?xml version="1.0" encoding="utf-8"?>
<a:theme xmlns:a="http://schemas.openxmlformats.org/drawingml/2006/main" name="Blank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8DF2A9F1-81AB-584B-BA14-665356B97CA1}"/>
    </a:ext>
  </a:extLst>
</a:theme>
</file>

<file path=ppt/theme/theme6.xml><?xml version="1.0" encoding="utf-8"?>
<a:theme xmlns:a="http://schemas.openxmlformats.org/drawingml/2006/main" name="Text Slide no Logo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87F8883F-9570-164F-8EC9-8843FF9721B9}"/>
    </a:ext>
  </a:extLst>
</a:theme>
</file>

<file path=ppt/theme/theme7.xml><?xml version="1.0" encoding="utf-8"?>
<a:theme xmlns:a="http://schemas.openxmlformats.org/drawingml/2006/main" name="Default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658FA04C-B287-3149-B3E1-59649CBAD868}"/>
    </a:ext>
  </a:extLst>
</a:theme>
</file>

<file path=ppt/theme/theme8.xml><?xml version="1.0" encoding="utf-8"?>
<a:theme xmlns:a="http://schemas.openxmlformats.org/drawingml/2006/main" name="CVS_Health_PPT_Everyday_Widescreen_Template">
  <a:themeElements>
    <a:clrScheme name="Custom 17">
      <a:dk1>
        <a:srgbClr val="000000"/>
      </a:dk1>
      <a:lt1>
        <a:sysClr val="window" lastClr="FFFFFF"/>
      </a:lt1>
      <a:dk2>
        <a:srgbClr val="3F3F3F"/>
      </a:dk2>
      <a:lt2>
        <a:srgbClr val="C0C0C0"/>
      </a:lt2>
      <a:accent1>
        <a:srgbClr val="9E0000"/>
      </a:accent1>
      <a:accent2>
        <a:srgbClr val="CC0000"/>
      </a:accent2>
      <a:accent3>
        <a:srgbClr val="E94D4D"/>
      </a:accent3>
      <a:accent4>
        <a:srgbClr val="F7978D"/>
      </a:accent4>
      <a:accent5>
        <a:srgbClr val="646464"/>
      </a:accent5>
      <a:accent6>
        <a:srgbClr val="868686"/>
      </a:accent6>
      <a:hlink>
        <a:srgbClr val="267AC0"/>
      </a:hlink>
      <a:folHlink>
        <a:srgbClr val="A5A5A5"/>
      </a:folHlink>
    </a:clrScheme>
    <a:fontScheme name="CVS Heal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CC0000"/>
        </a:solidFill>
        <a:ln>
          <a:noFill/>
          <a:miter lim="800000"/>
        </a:ln>
        <a:effectLst/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9A358E6C-C816-ED4E-96FF-B3074497B52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id Day 1_AndreaBennett_CVS" id="{D274FD20-58C5-EC46-9ABA-4151AD5C19CB}" vid="{BFA4FCB5-DADC-F448-8DAB-CB3B5C3B6B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</Template>
  <TotalTime>0</TotalTime>
  <Words>692</Words>
  <Application>Microsoft Macintosh PowerPoint</Application>
  <PresentationFormat>Custom</PresentationFormat>
  <Paragraphs>129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Avenir Black</vt:lpstr>
      <vt:lpstr>Avenir Book</vt:lpstr>
      <vt:lpstr>Avenir Light</vt:lpstr>
      <vt:lpstr>Avenir Medium</vt:lpstr>
      <vt:lpstr>Calibri</vt:lpstr>
      <vt:lpstr>Calibri Light</vt:lpstr>
      <vt:lpstr>CoconPro-Regular</vt:lpstr>
      <vt:lpstr>Lucida Grande</vt:lpstr>
      <vt:lpstr>Times New Roman</vt:lpstr>
      <vt:lpstr>Title Slide</vt:lpstr>
      <vt:lpstr>Divider</vt:lpstr>
      <vt:lpstr>Default no Figure #</vt:lpstr>
      <vt:lpstr>Default with Figure #</vt:lpstr>
      <vt:lpstr>Blank</vt:lpstr>
      <vt:lpstr>Text Slide no Logo</vt:lpstr>
      <vt:lpstr>Default</vt:lpstr>
      <vt:lpstr>CVS_Health_PPT_Everyday_Widescreen_Template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 experiences have helped inform our approach </vt:lpstr>
      <vt:lpstr>The context: US and Kansas</vt:lpstr>
      <vt:lpstr>Of all the states in the US, over the past 30 years, Kansas has seen the greatest decline in its health rankings. </vt:lpstr>
      <vt:lpstr>Significant concern about Kansas public health capacity</vt:lpstr>
      <vt:lpstr>Immediate response?</vt:lpstr>
      <vt:lpstr>Kansas Medicaid - background</vt:lpstr>
      <vt:lpstr>Kansas response Lines of Effort  (LOE)</vt:lpstr>
      <vt:lpstr>New cases, Kansas and the US</vt:lpstr>
      <vt:lpstr>PowerPoint Presentation</vt:lpstr>
      <vt:lpstr>Public policy matters</vt:lpstr>
      <vt:lpstr>Moving safely ahead – the minimum</vt:lpstr>
      <vt:lpstr>Medicaid during COVID-19 period:</vt:lpstr>
      <vt:lpstr>Medicaid program impacts, to date:</vt:lpstr>
      <vt:lpstr>What does the future hold?</vt:lpstr>
      <vt:lpstr>PowerPoint Presentation</vt:lpstr>
      <vt:lpstr>SARS-CoV-2 vaccine prospects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Young</dc:creator>
  <cp:lastModifiedBy>Chad Young</cp:lastModifiedBy>
  <cp:revision>1</cp:revision>
  <cp:lastPrinted>2019-08-19T22:27:15Z</cp:lastPrinted>
  <dcterms:created xsi:type="dcterms:W3CDTF">2020-09-24T13:33:58Z</dcterms:created>
  <dcterms:modified xsi:type="dcterms:W3CDTF">2020-09-24T13:34:08Z</dcterms:modified>
</cp:coreProperties>
</file>