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949" r:id="rId1"/>
    <p:sldMasterId id="2147483658" r:id="rId2"/>
    <p:sldMasterId id="2147483948" r:id="rId3"/>
    <p:sldMasterId id="2147483679" r:id="rId4"/>
    <p:sldMasterId id="2147483677" r:id="rId5"/>
    <p:sldMasterId id="2147483662" r:id="rId6"/>
    <p:sldMasterId id="2147483686" r:id="rId7"/>
    <p:sldMasterId id="2147483868" r:id="rId8"/>
    <p:sldMasterId id="2147483840" r:id="rId9"/>
    <p:sldMasterId id="2147483648" r:id="rId10"/>
  </p:sldMasterIdLst>
  <p:notesMasterIdLst>
    <p:notesMasterId r:id="rId33"/>
  </p:notesMasterIdLst>
  <p:handoutMasterIdLst>
    <p:handoutMasterId r:id="rId34"/>
  </p:handoutMasterIdLst>
  <p:sldIdLst>
    <p:sldId id="423" r:id="rId11"/>
    <p:sldId id="426" r:id="rId12"/>
    <p:sldId id="428" r:id="rId13"/>
    <p:sldId id="427" r:id="rId14"/>
    <p:sldId id="437" r:id="rId15"/>
    <p:sldId id="405" r:id="rId16"/>
    <p:sldId id="406" r:id="rId17"/>
    <p:sldId id="407" r:id="rId18"/>
    <p:sldId id="408" r:id="rId19"/>
    <p:sldId id="409" r:id="rId20"/>
    <p:sldId id="410" r:id="rId21"/>
    <p:sldId id="411" r:id="rId22"/>
    <p:sldId id="412" r:id="rId23"/>
    <p:sldId id="413" r:id="rId24"/>
    <p:sldId id="414" r:id="rId25"/>
    <p:sldId id="415" r:id="rId26"/>
    <p:sldId id="416" r:id="rId27"/>
    <p:sldId id="417" r:id="rId28"/>
    <p:sldId id="418" r:id="rId29"/>
    <p:sldId id="419" r:id="rId30"/>
    <p:sldId id="420" r:id="rId31"/>
    <p:sldId id="421" r:id="rId32"/>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87"/>
    <a:srgbClr val="393D40"/>
    <a:srgbClr val="DBDBDB"/>
    <a:srgbClr val="555659"/>
    <a:srgbClr val="FDCD05"/>
    <a:srgbClr val="0E3B5E"/>
    <a:srgbClr val="F5F2F2"/>
    <a:srgbClr val="CCD7E8"/>
    <a:srgbClr val="809DCB"/>
    <a:srgbClr val="0B5FB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3" autoAdjust="0"/>
    <p:restoredTop sz="95799" autoAdjust="0"/>
  </p:normalViewPr>
  <p:slideViewPr>
    <p:cSldViewPr snapToGrid="0" snapToObjects="1" showGuides="1">
      <p:cViewPr varScale="1">
        <p:scale>
          <a:sx n="128" d="100"/>
          <a:sy n="128" d="100"/>
        </p:scale>
        <p:origin x="592" y="176"/>
      </p:cViewPr>
      <p:guideLst/>
    </p:cSldViewPr>
  </p:slideViewPr>
  <p:notesTextViewPr>
    <p:cViewPr>
      <p:scale>
        <a:sx n="100" d="100"/>
        <a:sy n="100" d="100"/>
      </p:scale>
      <p:origin x="0" y="0"/>
    </p:cViewPr>
  </p:notesTextViewPr>
  <p:sorterViewPr>
    <p:cViewPr>
      <p:scale>
        <a:sx n="160" d="100"/>
        <a:sy n="160" d="100"/>
      </p:scale>
      <p:origin x="0" y="-92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380B8C-BB2C-4B4F-BE99-D0F84F502DE8}"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BF5F9BA7-6E77-4E5D-9EE5-A3525221DD62}">
      <dgm:prSet phldrT="[Text]"/>
      <dgm:spPr/>
      <dgm:t>
        <a:bodyPr/>
        <a:lstStyle/>
        <a:p>
          <a:r>
            <a:rPr lang="en-US" dirty="0"/>
            <a:t>Decisions driven by data &amp; science</a:t>
          </a:r>
        </a:p>
      </dgm:t>
    </dgm:pt>
    <dgm:pt modelId="{B4A5535B-FE5A-4C52-84F6-5CF2C0CAD791}" type="parTrans" cxnId="{6F64A7E1-520A-43C4-A2F5-74596DCC7311}">
      <dgm:prSet/>
      <dgm:spPr/>
      <dgm:t>
        <a:bodyPr/>
        <a:lstStyle/>
        <a:p>
          <a:endParaRPr lang="en-US"/>
        </a:p>
      </dgm:t>
    </dgm:pt>
    <dgm:pt modelId="{5E5B1D62-64E7-40E5-8D26-76ECA11A0376}" type="sibTrans" cxnId="{6F64A7E1-520A-43C4-A2F5-74596DCC7311}">
      <dgm:prSet/>
      <dgm:spPr/>
      <dgm:t>
        <a:bodyPr/>
        <a:lstStyle/>
        <a:p>
          <a:endParaRPr lang="en-US"/>
        </a:p>
      </dgm:t>
    </dgm:pt>
    <dgm:pt modelId="{3A39A86D-F24E-4A3C-9117-C96E12BBA5D0}">
      <dgm:prSet phldrT="[Text]"/>
      <dgm:spPr/>
      <dgm:t>
        <a:bodyPr/>
        <a:lstStyle/>
        <a:p>
          <a:r>
            <a:rPr lang="en-US" dirty="0"/>
            <a:t>Real time data &amp; information sharing with public and press</a:t>
          </a:r>
        </a:p>
      </dgm:t>
    </dgm:pt>
    <dgm:pt modelId="{FCFF830C-22F5-4040-A7AB-33F044A6F287}" type="parTrans" cxnId="{C4AC148D-7EFE-4634-BFE0-B5AE200313BA}">
      <dgm:prSet/>
      <dgm:spPr/>
      <dgm:t>
        <a:bodyPr/>
        <a:lstStyle/>
        <a:p>
          <a:endParaRPr lang="en-US"/>
        </a:p>
      </dgm:t>
    </dgm:pt>
    <dgm:pt modelId="{748E3888-A6ED-465E-A181-15742E97322F}" type="sibTrans" cxnId="{C4AC148D-7EFE-4634-BFE0-B5AE200313BA}">
      <dgm:prSet/>
      <dgm:spPr/>
      <dgm:t>
        <a:bodyPr/>
        <a:lstStyle/>
        <a:p>
          <a:endParaRPr lang="en-US"/>
        </a:p>
      </dgm:t>
    </dgm:pt>
    <dgm:pt modelId="{4459623A-2E04-4888-A3D6-25C1EEADD033}">
      <dgm:prSet phldrT="[Text]"/>
      <dgm:spPr/>
      <dgm:t>
        <a:bodyPr/>
        <a:lstStyle/>
        <a:p>
          <a:r>
            <a:rPr lang="en-US" dirty="0"/>
            <a:t>Strategic communications &amp; messaging</a:t>
          </a:r>
        </a:p>
      </dgm:t>
    </dgm:pt>
    <dgm:pt modelId="{7C892CEA-1DCE-441B-A597-57A6F8E93429}" type="parTrans" cxnId="{96E1804C-CDA4-4563-A962-D37733139BE0}">
      <dgm:prSet/>
      <dgm:spPr/>
      <dgm:t>
        <a:bodyPr/>
        <a:lstStyle/>
        <a:p>
          <a:endParaRPr lang="en-US"/>
        </a:p>
      </dgm:t>
    </dgm:pt>
    <dgm:pt modelId="{A2E88682-BE14-4DE7-969D-8EF36CFC6FF0}" type="sibTrans" cxnId="{96E1804C-CDA4-4563-A962-D37733139BE0}">
      <dgm:prSet/>
      <dgm:spPr/>
      <dgm:t>
        <a:bodyPr/>
        <a:lstStyle/>
        <a:p>
          <a:endParaRPr lang="en-US"/>
        </a:p>
      </dgm:t>
    </dgm:pt>
    <dgm:pt modelId="{3C674CF9-8082-4B9A-8386-1DF614564BC4}">
      <dgm:prSet phldrT="[Text]"/>
      <dgm:spPr/>
      <dgm:t>
        <a:bodyPr/>
        <a:lstStyle/>
        <a:p>
          <a:r>
            <a:rPr lang="en-US" dirty="0"/>
            <a:t>Medicaid policy changes</a:t>
          </a:r>
        </a:p>
      </dgm:t>
    </dgm:pt>
    <dgm:pt modelId="{53C4620D-C941-49D5-BB77-239E78DFEA47}" type="parTrans" cxnId="{E4F1A101-C04D-492F-AC26-3693165A9B0A}">
      <dgm:prSet/>
      <dgm:spPr/>
      <dgm:t>
        <a:bodyPr/>
        <a:lstStyle/>
        <a:p>
          <a:endParaRPr lang="en-US"/>
        </a:p>
      </dgm:t>
    </dgm:pt>
    <dgm:pt modelId="{B392E47C-9D20-4F23-8631-922AF8C03C88}" type="sibTrans" cxnId="{E4F1A101-C04D-492F-AC26-3693165A9B0A}">
      <dgm:prSet/>
      <dgm:spPr/>
      <dgm:t>
        <a:bodyPr/>
        <a:lstStyle/>
        <a:p>
          <a:endParaRPr lang="en-US"/>
        </a:p>
      </dgm:t>
    </dgm:pt>
    <dgm:pt modelId="{B9282D7D-97EF-4565-968D-BBB85286156E}">
      <dgm:prSet/>
      <dgm:spPr/>
      <dgm:t>
        <a:bodyPr/>
        <a:lstStyle/>
        <a:p>
          <a:endParaRPr lang="en-US"/>
        </a:p>
      </dgm:t>
    </dgm:pt>
    <dgm:pt modelId="{B67493F2-6AFF-4425-B784-2D870AC55352}" type="parTrans" cxnId="{2ACDD0DE-4F7A-4E09-96E2-7C14C0B372D2}">
      <dgm:prSet/>
      <dgm:spPr/>
      <dgm:t>
        <a:bodyPr/>
        <a:lstStyle/>
        <a:p>
          <a:endParaRPr lang="en-US"/>
        </a:p>
      </dgm:t>
    </dgm:pt>
    <dgm:pt modelId="{97E41501-53C1-4360-937D-B16DD62F0615}" type="sibTrans" cxnId="{2ACDD0DE-4F7A-4E09-96E2-7C14C0B372D2}">
      <dgm:prSet/>
      <dgm:spPr/>
      <dgm:t>
        <a:bodyPr/>
        <a:lstStyle/>
        <a:p>
          <a:endParaRPr lang="en-US"/>
        </a:p>
      </dgm:t>
    </dgm:pt>
    <dgm:pt modelId="{4ED376FA-989C-4F30-A716-4219945330A6}">
      <dgm:prSet/>
      <dgm:spPr/>
      <dgm:t>
        <a:bodyPr/>
        <a:lstStyle/>
        <a:p>
          <a:endParaRPr lang="en-US"/>
        </a:p>
      </dgm:t>
    </dgm:pt>
    <dgm:pt modelId="{DB398581-6C32-4D06-AEA9-B56142869A4B}" type="parTrans" cxnId="{EA13D235-73BA-4676-9F11-34AAE56354EA}">
      <dgm:prSet/>
      <dgm:spPr/>
      <dgm:t>
        <a:bodyPr/>
        <a:lstStyle/>
        <a:p>
          <a:endParaRPr lang="en-US"/>
        </a:p>
      </dgm:t>
    </dgm:pt>
    <dgm:pt modelId="{FD9A3AAF-27C2-4CF7-B4A9-6DE222877B3F}" type="sibTrans" cxnId="{EA13D235-73BA-4676-9F11-34AAE56354EA}">
      <dgm:prSet/>
      <dgm:spPr/>
      <dgm:t>
        <a:bodyPr/>
        <a:lstStyle/>
        <a:p>
          <a:endParaRPr lang="en-US"/>
        </a:p>
      </dgm:t>
    </dgm:pt>
    <dgm:pt modelId="{655EB060-1927-4B9A-8BB3-20C7515A5247}" type="pres">
      <dgm:prSet presAssocID="{BE380B8C-BB2C-4B4F-BE99-D0F84F502DE8}" presName="Name0" presStyleCnt="0">
        <dgm:presLayoutVars>
          <dgm:dir/>
          <dgm:resizeHandles val="exact"/>
        </dgm:presLayoutVars>
      </dgm:prSet>
      <dgm:spPr/>
    </dgm:pt>
    <dgm:pt modelId="{16B898F8-EFEF-4F7F-92E9-A1E45EA00FFF}" type="pres">
      <dgm:prSet presAssocID="{BF5F9BA7-6E77-4E5D-9EE5-A3525221DD62}" presName="compNode" presStyleCnt="0"/>
      <dgm:spPr/>
    </dgm:pt>
    <dgm:pt modelId="{A0F20A29-4CC6-45C5-B208-3EB314EFD815}" type="pres">
      <dgm:prSet presAssocID="{BF5F9BA7-6E77-4E5D-9EE5-A3525221DD62}" presName="pictRect" presStyleLbl="node1" presStyleIdx="0" presStyleCnt="6"/>
      <dgm:spPr>
        <a:blipFill rotWithShape="1">
          <a:blip xmlns:r="http://schemas.openxmlformats.org/officeDocument/2006/relationships" r:embed="rId1"/>
          <a:stretch>
            <a:fillRect/>
          </a:stretch>
        </a:blipFill>
        <a:ln>
          <a:solidFill>
            <a:schemeClr val="accent1">
              <a:lumMod val="75000"/>
            </a:schemeClr>
          </a:solidFill>
        </a:ln>
      </dgm:spPr>
    </dgm:pt>
    <dgm:pt modelId="{99F10FDC-9952-49E9-AFE1-32AA070A055F}" type="pres">
      <dgm:prSet presAssocID="{BF5F9BA7-6E77-4E5D-9EE5-A3525221DD62}" presName="textRect" presStyleLbl="revTx" presStyleIdx="0" presStyleCnt="6">
        <dgm:presLayoutVars>
          <dgm:bulletEnabled val="1"/>
        </dgm:presLayoutVars>
      </dgm:prSet>
      <dgm:spPr/>
    </dgm:pt>
    <dgm:pt modelId="{4E7DFE39-646D-4F0C-A6D1-1A6E9BCE250A}" type="pres">
      <dgm:prSet presAssocID="{5E5B1D62-64E7-40E5-8D26-76ECA11A0376}" presName="sibTrans" presStyleLbl="sibTrans2D1" presStyleIdx="0" presStyleCnt="0"/>
      <dgm:spPr/>
    </dgm:pt>
    <dgm:pt modelId="{BC666AD9-BBBD-4DBB-B57B-EBD647B2C3AC}" type="pres">
      <dgm:prSet presAssocID="{3A39A86D-F24E-4A3C-9117-C96E12BBA5D0}" presName="compNode" presStyleCnt="0"/>
      <dgm:spPr/>
    </dgm:pt>
    <dgm:pt modelId="{E3276D15-35F5-428D-8F17-2C2D41E78D89}" type="pres">
      <dgm:prSet presAssocID="{3A39A86D-F24E-4A3C-9117-C96E12BBA5D0}" presName="pictRect" presStyleLbl="node1" presStyleIdx="1" presStyleCnt="6"/>
      <dgm:spPr>
        <a:blipFill rotWithShape="1">
          <a:blip xmlns:r="http://schemas.openxmlformats.org/officeDocument/2006/relationships" r:embed="rId2"/>
          <a:stretch>
            <a:fillRect/>
          </a:stretch>
        </a:blipFill>
        <a:ln>
          <a:solidFill>
            <a:schemeClr val="accent1">
              <a:lumMod val="75000"/>
            </a:schemeClr>
          </a:solidFill>
        </a:ln>
      </dgm:spPr>
    </dgm:pt>
    <dgm:pt modelId="{93640A21-6D0B-4C0C-A3BD-CE9C0EE990F6}" type="pres">
      <dgm:prSet presAssocID="{3A39A86D-F24E-4A3C-9117-C96E12BBA5D0}" presName="textRect" presStyleLbl="revTx" presStyleIdx="1" presStyleCnt="6">
        <dgm:presLayoutVars>
          <dgm:bulletEnabled val="1"/>
        </dgm:presLayoutVars>
      </dgm:prSet>
      <dgm:spPr/>
    </dgm:pt>
    <dgm:pt modelId="{00FE56B1-044B-41B5-BB99-C82909222BB9}" type="pres">
      <dgm:prSet presAssocID="{748E3888-A6ED-465E-A181-15742E97322F}" presName="sibTrans" presStyleLbl="sibTrans2D1" presStyleIdx="0" presStyleCnt="0"/>
      <dgm:spPr/>
    </dgm:pt>
    <dgm:pt modelId="{F16CE740-81E2-4A8A-87C8-E5159FE2D92C}" type="pres">
      <dgm:prSet presAssocID="{4459623A-2E04-4888-A3D6-25C1EEADD033}" presName="compNode" presStyleCnt="0"/>
      <dgm:spPr/>
    </dgm:pt>
    <dgm:pt modelId="{124D96FA-ADF7-4A8A-AFB9-F42F69DEDFE9}" type="pres">
      <dgm:prSet presAssocID="{4459623A-2E04-4888-A3D6-25C1EEADD033}" presName="pictRect" presStyleLbl="node1" presStyleIdx="2" presStyleCnt="6"/>
      <dgm:spPr>
        <a:blipFill rotWithShape="1">
          <a:blip xmlns:r="http://schemas.openxmlformats.org/officeDocument/2006/relationships" r:embed="rId3"/>
          <a:stretch>
            <a:fillRect/>
          </a:stretch>
        </a:blipFill>
        <a:ln>
          <a:solidFill>
            <a:schemeClr val="accent1">
              <a:lumMod val="75000"/>
            </a:schemeClr>
          </a:solidFill>
        </a:ln>
      </dgm:spPr>
    </dgm:pt>
    <dgm:pt modelId="{E87A7B05-801E-4A26-88E9-6AFC83FB7976}" type="pres">
      <dgm:prSet presAssocID="{4459623A-2E04-4888-A3D6-25C1EEADD033}" presName="textRect" presStyleLbl="revTx" presStyleIdx="2" presStyleCnt="6">
        <dgm:presLayoutVars>
          <dgm:bulletEnabled val="1"/>
        </dgm:presLayoutVars>
      </dgm:prSet>
      <dgm:spPr/>
    </dgm:pt>
    <dgm:pt modelId="{92F11FE0-1F25-4FFF-9AB5-45F6AA83F478}" type="pres">
      <dgm:prSet presAssocID="{A2E88682-BE14-4DE7-969D-8EF36CFC6FF0}" presName="sibTrans" presStyleLbl="sibTrans2D1" presStyleIdx="0" presStyleCnt="0"/>
      <dgm:spPr/>
    </dgm:pt>
    <dgm:pt modelId="{B0F1EE44-B3DF-4DB1-8026-FACD67C1C1B3}" type="pres">
      <dgm:prSet presAssocID="{3C674CF9-8082-4B9A-8386-1DF614564BC4}" presName="compNode" presStyleCnt="0"/>
      <dgm:spPr/>
    </dgm:pt>
    <dgm:pt modelId="{536E47F4-1868-4584-B1D3-A52C64915B99}" type="pres">
      <dgm:prSet presAssocID="{3C674CF9-8082-4B9A-8386-1DF614564BC4}" presName="pictRect" presStyleLbl="node1" presStyleIdx="3" presStyleCnt="6"/>
      <dgm:spPr>
        <a:blipFill rotWithShape="1">
          <a:blip xmlns:r="http://schemas.openxmlformats.org/officeDocument/2006/relationships" r:embed="rId4"/>
          <a:stretch>
            <a:fillRect/>
          </a:stretch>
        </a:blipFill>
        <a:ln>
          <a:solidFill>
            <a:schemeClr val="accent1">
              <a:lumMod val="75000"/>
            </a:schemeClr>
          </a:solidFill>
        </a:ln>
      </dgm:spPr>
    </dgm:pt>
    <dgm:pt modelId="{CEAC0B6B-8C93-4055-8920-B24AA73E01D1}" type="pres">
      <dgm:prSet presAssocID="{3C674CF9-8082-4B9A-8386-1DF614564BC4}" presName="textRect" presStyleLbl="revTx" presStyleIdx="3" presStyleCnt="6" custLinFactNeighborY="1075">
        <dgm:presLayoutVars>
          <dgm:bulletEnabled val="1"/>
        </dgm:presLayoutVars>
      </dgm:prSet>
      <dgm:spPr/>
    </dgm:pt>
    <dgm:pt modelId="{B30D6E6D-F382-41C2-A975-3A0B6602AD84}" type="pres">
      <dgm:prSet presAssocID="{B392E47C-9D20-4F23-8631-922AF8C03C88}" presName="sibTrans" presStyleLbl="sibTrans2D1" presStyleIdx="0" presStyleCnt="0"/>
      <dgm:spPr/>
    </dgm:pt>
    <dgm:pt modelId="{DD64E979-641C-45B0-A8A4-CD716BB3E482}" type="pres">
      <dgm:prSet presAssocID="{B9282D7D-97EF-4565-968D-BBB85286156E}" presName="compNode" presStyleCnt="0"/>
      <dgm:spPr/>
    </dgm:pt>
    <dgm:pt modelId="{4D66DFF7-04D9-480B-BCA0-65A2F2C59A0C}" type="pres">
      <dgm:prSet presAssocID="{B9282D7D-97EF-4565-968D-BBB85286156E}" presName="pictRect" presStyleLbl="node1" presStyleIdx="4" presStyleCnt="6"/>
      <dgm:spPr>
        <a:blipFill rotWithShape="1">
          <a:blip xmlns:r="http://schemas.openxmlformats.org/officeDocument/2006/relationships" r:embed="rId5"/>
          <a:stretch>
            <a:fillRect/>
          </a:stretch>
        </a:blipFill>
        <a:ln>
          <a:solidFill>
            <a:schemeClr val="accent1">
              <a:lumMod val="75000"/>
            </a:schemeClr>
          </a:solidFill>
        </a:ln>
      </dgm:spPr>
    </dgm:pt>
    <dgm:pt modelId="{5F3A2CE2-015B-4FA0-AB85-ECFB55493AF0}" type="pres">
      <dgm:prSet presAssocID="{B9282D7D-97EF-4565-968D-BBB85286156E}" presName="textRect" presStyleLbl="revTx" presStyleIdx="4" presStyleCnt="6">
        <dgm:presLayoutVars>
          <dgm:bulletEnabled val="1"/>
        </dgm:presLayoutVars>
      </dgm:prSet>
      <dgm:spPr/>
    </dgm:pt>
    <dgm:pt modelId="{96F70D61-8D53-450A-A4A3-D002729B0809}" type="pres">
      <dgm:prSet presAssocID="{97E41501-53C1-4360-937D-B16DD62F0615}" presName="sibTrans" presStyleLbl="sibTrans2D1" presStyleIdx="0" presStyleCnt="0"/>
      <dgm:spPr/>
    </dgm:pt>
    <dgm:pt modelId="{BEFBD99D-F749-4E88-BFA8-207F8753B6C2}" type="pres">
      <dgm:prSet presAssocID="{4ED376FA-989C-4F30-A716-4219945330A6}" presName="compNode" presStyleCnt="0"/>
      <dgm:spPr/>
    </dgm:pt>
    <dgm:pt modelId="{B055C0AF-301F-420B-810D-320C86F345A5}" type="pres">
      <dgm:prSet presAssocID="{4ED376FA-989C-4F30-A716-4219945330A6}" presName="pictRect" presStyleLbl="node1" presStyleIdx="5" presStyleCnt="6"/>
      <dgm:spPr>
        <a:blipFill rotWithShape="1">
          <a:blip xmlns:r="http://schemas.openxmlformats.org/officeDocument/2006/relationships" r:embed="rId6"/>
          <a:stretch>
            <a:fillRect/>
          </a:stretch>
        </a:blipFill>
        <a:ln>
          <a:solidFill>
            <a:schemeClr val="accent1">
              <a:lumMod val="75000"/>
            </a:schemeClr>
          </a:solidFill>
        </a:ln>
      </dgm:spPr>
    </dgm:pt>
    <dgm:pt modelId="{EF5110FE-779A-4507-A16A-5C7BF3508047}" type="pres">
      <dgm:prSet presAssocID="{4ED376FA-989C-4F30-A716-4219945330A6}" presName="textRect" presStyleLbl="revTx" presStyleIdx="5" presStyleCnt="6">
        <dgm:presLayoutVars>
          <dgm:bulletEnabled val="1"/>
        </dgm:presLayoutVars>
      </dgm:prSet>
      <dgm:spPr/>
    </dgm:pt>
  </dgm:ptLst>
  <dgm:cxnLst>
    <dgm:cxn modelId="{E4F1A101-C04D-492F-AC26-3693165A9B0A}" srcId="{BE380B8C-BB2C-4B4F-BE99-D0F84F502DE8}" destId="{3C674CF9-8082-4B9A-8386-1DF614564BC4}" srcOrd="3" destOrd="0" parTransId="{53C4620D-C941-49D5-BB77-239E78DFEA47}" sibTransId="{B392E47C-9D20-4F23-8631-922AF8C03C88}"/>
    <dgm:cxn modelId="{44FBA009-0FEA-499E-B673-EADAAA4E354F}" type="presOf" srcId="{BE380B8C-BB2C-4B4F-BE99-D0F84F502DE8}" destId="{655EB060-1927-4B9A-8BB3-20C7515A5247}" srcOrd="0" destOrd="0" presId="urn:microsoft.com/office/officeart/2005/8/layout/pList1"/>
    <dgm:cxn modelId="{82F24A1E-F4DC-45CE-B5B8-C656EAEC49E8}" type="presOf" srcId="{4ED376FA-989C-4F30-A716-4219945330A6}" destId="{EF5110FE-779A-4507-A16A-5C7BF3508047}" srcOrd="0" destOrd="0" presId="urn:microsoft.com/office/officeart/2005/8/layout/pList1"/>
    <dgm:cxn modelId="{6B979321-B02F-4194-A494-B5FB0FC18782}" type="presOf" srcId="{B392E47C-9D20-4F23-8631-922AF8C03C88}" destId="{B30D6E6D-F382-41C2-A975-3A0B6602AD84}" srcOrd="0" destOrd="0" presId="urn:microsoft.com/office/officeart/2005/8/layout/pList1"/>
    <dgm:cxn modelId="{304EAC25-07AC-44AA-8CA1-AC25EAAFDF86}" type="presOf" srcId="{3A39A86D-F24E-4A3C-9117-C96E12BBA5D0}" destId="{93640A21-6D0B-4C0C-A3BD-CE9C0EE990F6}" srcOrd="0" destOrd="0" presId="urn:microsoft.com/office/officeart/2005/8/layout/pList1"/>
    <dgm:cxn modelId="{823C0C34-4A0C-469A-A31F-B32221025145}" type="presOf" srcId="{97E41501-53C1-4360-937D-B16DD62F0615}" destId="{96F70D61-8D53-450A-A4A3-D002729B0809}" srcOrd="0" destOrd="0" presId="urn:microsoft.com/office/officeart/2005/8/layout/pList1"/>
    <dgm:cxn modelId="{EA13D235-73BA-4676-9F11-34AAE56354EA}" srcId="{BE380B8C-BB2C-4B4F-BE99-D0F84F502DE8}" destId="{4ED376FA-989C-4F30-A716-4219945330A6}" srcOrd="5" destOrd="0" parTransId="{DB398581-6C32-4D06-AEA9-B56142869A4B}" sibTransId="{FD9A3AAF-27C2-4CF7-B4A9-6DE222877B3F}"/>
    <dgm:cxn modelId="{2B409844-6D85-4A1D-ADA6-5DF721504881}" type="presOf" srcId="{3C674CF9-8082-4B9A-8386-1DF614564BC4}" destId="{CEAC0B6B-8C93-4055-8920-B24AA73E01D1}" srcOrd="0" destOrd="0" presId="urn:microsoft.com/office/officeart/2005/8/layout/pList1"/>
    <dgm:cxn modelId="{96E1804C-CDA4-4563-A962-D37733139BE0}" srcId="{BE380B8C-BB2C-4B4F-BE99-D0F84F502DE8}" destId="{4459623A-2E04-4888-A3D6-25C1EEADD033}" srcOrd="2" destOrd="0" parTransId="{7C892CEA-1DCE-441B-A597-57A6F8E93429}" sibTransId="{A2E88682-BE14-4DE7-969D-8EF36CFC6FF0}"/>
    <dgm:cxn modelId="{3867B759-650A-4B4E-94A3-0D447172C305}" type="presOf" srcId="{BF5F9BA7-6E77-4E5D-9EE5-A3525221DD62}" destId="{99F10FDC-9952-49E9-AFE1-32AA070A055F}" srcOrd="0" destOrd="0" presId="urn:microsoft.com/office/officeart/2005/8/layout/pList1"/>
    <dgm:cxn modelId="{C4AC148D-7EFE-4634-BFE0-B5AE200313BA}" srcId="{BE380B8C-BB2C-4B4F-BE99-D0F84F502DE8}" destId="{3A39A86D-F24E-4A3C-9117-C96E12BBA5D0}" srcOrd="1" destOrd="0" parTransId="{FCFF830C-22F5-4040-A7AB-33F044A6F287}" sibTransId="{748E3888-A6ED-465E-A181-15742E97322F}"/>
    <dgm:cxn modelId="{1B1ADD90-0668-4270-867F-5F485918C801}" type="presOf" srcId="{5E5B1D62-64E7-40E5-8D26-76ECA11A0376}" destId="{4E7DFE39-646D-4F0C-A6D1-1A6E9BCE250A}" srcOrd="0" destOrd="0" presId="urn:microsoft.com/office/officeart/2005/8/layout/pList1"/>
    <dgm:cxn modelId="{9FE365A4-747C-4123-856F-E6AD7ABCBAC3}" type="presOf" srcId="{B9282D7D-97EF-4565-968D-BBB85286156E}" destId="{5F3A2CE2-015B-4FA0-AB85-ECFB55493AF0}" srcOrd="0" destOrd="0" presId="urn:microsoft.com/office/officeart/2005/8/layout/pList1"/>
    <dgm:cxn modelId="{2ACDD0DE-4F7A-4E09-96E2-7C14C0B372D2}" srcId="{BE380B8C-BB2C-4B4F-BE99-D0F84F502DE8}" destId="{B9282D7D-97EF-4565-968D-BBB85286156E}" srcOrd="4" destOrd="0" parTransId="{B67493F2-6AFF-4425-B784-2D870AC55352}" sibTransId="{97E41501-53C1-4360-937D-B16DD62F0615}"/>
    <dgm:cxn modelId="{6F64A7E1-520A-43C4-A2F5-74596DCC7311}" srcId="{BE380B8C-BB2C-4B4F-BE99-D0F84F502DE8}" destId="{BF5F9BA7-6E77-4E5D-9EE5-A3525221DD62}" srcOrd="0" destOrd="0" parTransId="{B4A5535B-FE5A-4C52-84F6-5CF2C0CAD791}" sibTransId="{5E5B1D62-64E7-40E5-8D26-76ECA11A0376}"/>
    <dgm:cxn modelId="{10660DE7-91CC-4FB4-BDC7-11D6A36C6DA3}" type="presOf" srcId="{748E3888-A6ED-465E-A181-15742E97322F}" destId="{00FE56B1-044B-41B5-BB99-C82909222BB9}" srcOrd="0" destOrd="0" presId="urn:microsoft.com/office/officeart/2005/8/layout/pList1"/>
    <dgm:cxn modelId="{9094BFEB-D2D9-4500-AF9C-A005C9829F92}" type="presOf" srcId="{A2E88682-BE14-4DE7-969D-8EF36CFC6FF0}" destId="{92F11FE0-1F25-4FFF-9AB5-45F6AA83F478}" srcOrd="0" destOrd="0" presId="urn:microsoft.com/office/officeart/2005/8/layout/pList1"/>
    <dgm:cxn modelId="{8B4EFDF3-8898-4C66-ACCD-0C548C871E28}" type="presOf" srcId="{4459623A-2E04-4888-A3D6-25C1EEADD033}" destId="{E87A7B05-801E-4A26-88E9-6AFC83FB7976}" srcOrd="0" destOrd="0" presId="urn:microsoft.com/office/officeart/2005/8/layout/pList1"/>
    <dgm:cxn modelId="{FFC0E193-9C1F-402A-8743-6E39D930152C}" type="presParOf" srcId="{655EB060-1927-4B9A-8BB3-20C7515A5247}" destId="{16B898F8-EFEF-4F7F-92E9-A1E45EA00FFF}" srcOrd="0" destOrd="0" presId="urn:microsoft.com/office/officeart/2005/8/layout/pList1"/>
    <dgm:cxn modelId="{A2E81A47-8616-4E29-A2EF-5C2A29C7B8E4}" type="presParOf" srcId="{16B898F8-EFEF-4F7F-92E9-A1E45EA00FFF}" destId="{A0F20A29-4CC6-45C5-B208-3EB314EFD815}" srcOrd="0" destOrd="0" presId="urn:microsoft.com/office/officeart/2005/8/layout/pList1"/>
    <dgm:cxn modelId="{C13C2D37-5341-4976-9561-10CDFAA34F11}" type="presParOf" srcId="{16B898F8-EFEF-4F7F-92E9-A1E45EA00FFF}" destId="{99F10FDC-9952-49E9-AFE1-32AA070A055F}" srcOrd="1" destOrd="0" presId="urn:microsoft.com/office/officeart/2005/8/layout/pList1"/>
    <dgm:cxn modelId="{DD2605C0-5654-4ED7-A07A-527B0A73F834}" type="presParOf" srcId="{655EB060-1927-4B9A-8BB3-20C7515A5247}" destId="{4E7DFE39-646D-4F0C-A6D1-1A6E9BCE250A}" srcOrd="1" destOrd="0" presId="urn:microsoft.com/office/officeart/2005/8/layout/pList1"/>
    <dgm:cxn modelId="{5D982904-99C0-496A-B497-3D7DBE188277}" type="presParOf" srcId="{655EB060-1927-4B9A-8BB3-20C7515A5247}" destId="{BC666AD9-BBBD-4DBB-B57B-EBD647B2C3AC}" srcOrd="2" destOrd="0" presId="urn:microsoft.com/office/officeart/2005/8/layout/pList1"/>
    <dgm:cxn modelId="{48533B66-61EB-49B8-8440-59E53EF01AB8}" type="presParOf" srcId="{BC666AD9-BBBD-4DBB-B57B-EBD647B2C3AC}" destId="{E3276D15-35F5-428D-8F17-2C2D41E78D89}" srcOrd="0" destOrd="0" presId="urn:microsoft.com/office/officeart/2005/8/layout/pList1"/>
    <dgm:cxn modelId="{9AF74F1F-7D19-4CF1-A923-527C8C0651DA}" type="presParOf" srcId="{BC666AD9-BBBD-4DBB-B57B-EBD647B2C3AC}" destId="{93640A21-6D0B-4C0C-A3BD-CE9C0EE990F6}" srcOrd="1" destOrd="0" presId="urn:microsoft.com/office/officeart/2005/8/layout/pList1"/>
    <dgm:cxn modelId="{1742FEE3-706A-49D6-982B-0DD3320CF854}" type="presParOf" srcId="{655EB060-1927-4B9A-8BB3-20C7515A5247}" destId="{00FE56B1-044B-41B5-BB99-C82909222BB9}" srcOrd="3" destOrd="0" presId="urn:microsoft.com/office/officeart/2005/8/layout/pList1"/>
    <dgm:cxn modelId="{8D147129-CFEE-4530-941D-C894F2F33DCC}" type="presParOf" srcId="{655EB060-1927-4B9A-8BB3-20C7515A5247}" destId="{F16CE740-81E2-4A8A-87C8-E5159FE2D92C}" srcOrd="4" destOrd="0" presId="urn:microsoft.com/office/officeart/2005/8/layout/pList1"/>
    <dgm:cxn modelId="{B419300C-BBEE-4320-A37D-AC39CC000342}" type="presParOf" srcId="{F16CE740-81E2-4A8A-87C8-E5159FE2D92C}" destId="{124D96FA-ADF7-4A8A-AFB9-F42F69DEDFE9}" srcOrd="0" destOrd="0" presId="urn:microsoft.com/office/officeart/2005/8/layout/pList1"/>
    <dgm:cxn modelId="{427AA8FE-FB0F-4923-8A63-D9ABCEDA4668}" type="presParOf" srcId="{F16CE740-81E2-4A8A-87C8-E5159FE2D92C}" destId="{E87A7B05-801E-4A26-88E9-6AFC83FB7976}" srcOrd="1" destOrd="0" presId="urn:microsoft.com/office/officeart/2005/8/layout/pList1"/>
    <dgm:cxn modelId="{1FF5CB6F-0AE9-4346-A8CE-51C24B1410CD}" type="presParOf" srcId="{655EB060-1927-4B9A-8BB3-20C7515A5247}" destId="{92F11FE0-1F25-4FFF-9AB5-45F6AA83F478}" srcOrd="5" destOrd="0" presId="urn:microsoft.com/office/officeart/2005/8/layout/pList1"/>
    <dgm:cxn modelId="{C24EDEA6-11BA-456A-87DB-425F7718EF0D}" type="presParOf" srcId="{655EB060-1927-4B9A-8BB3-20C7515A5247}" destId="{B0F1EE44-B3DF-4DB1-8026-FACD67C1C1B3}" srcOrd="6" destOrd="0" presId="urn:microsoft.com/office/officeart/2005/8/layout/pList1"/>
    <dgm:cxn modelId="{E7048174-9C84-4C79-8316-873B9C8A91C8}" type="presParOf" srcId="{B0F1EE44-B3DF-4DB1-8026-FACD67C1C1B3}" destId="{536E47F4-1868-4584-B1D3-A52C64915B99}" srcOrd="0" destOrd="0" presId="urn:microsoft.com/office/officeart/2005/8/layout/pList1"/>
    <dgm:cxn modelId="{492D551E-C8A9-43C3-82E5-4CBED5F66F64}" type="presParOf" srcId="{B0F1EE44-B3DF-4DB1-8026-FACD67C1C1B3}" destId="{CEAC0B6B-8C93-4055-8920-B24AA73E01D1}" srcOrd="1" destOrd="0" presId="urn:microsoft.com/office/officeart/2005/8/layout/pList1"/>
    <dgm:cxn modelId="{E5E44DE9-C4C6-449E-9810-8D71CE5DB5A5}" type="presParOf" srcId="{655EB060-1927-4B9A-8BB3-20C7515A5247}" destId="{B30D6E6D-F382-41C2-A975-3A0B6602AD84}" srcOrd="7" destOrd="0" presId="urn:microsoft.com/office/officeart/2005/8/layout/pList1"/>
    <dgm:cxn modelId="{D0CD2C43-594C-4B2C-8D34-5F55B3850300}" type="presParOf" srcId="{655EB060-1927-4B9A-8BB3-20C7515A5247}" destId="{DD64E979-641C-45B0-A8A4-CD716BB3E482}" srcOrd="8" destOrd="0" presId="urn:microsoft.com/office/officeart/2005/8/layout/pList1"/>
    <dgm:cxn modelId="{42044C80-0332-471C-BE66-AB32C4F1E866}" type="presParOf" srcId="{DD64E979-641C-45B0-A8A4-CD716BB3E482}" destId="{4D66DFF7-04D9-480B-BCA0-65A2F2C59A0C}" srcOrd="0" destOrd="0" presId="urn:microsoft.com/office/officeart/2005/8/layout/pList1"/>
    <dgm:cxn modelId="{EA137A55-A7ED-4A83-B27B-FE4057F9C5D4}" type="presParOf" srcId="{DD64E979-641C-45B0-A8A4-CD716BB3E482}" destId="{5F3A2CE2-015B-4FA0-AB85-ECFB55493AF0}" srcOrd="1" destOrd="0" presId="urn:microsoft.com/office/officeart/2005/8/layout/pList1"/>
    <dgm:cxn modelId="{A9AC589E-030D-4581-B5E6-B818D756714D}" type="presParOf" srcId="{655EB060-1927-4B9A-8BB3-20C7515A5247}" destId="{96F70D61-8D53-450A-A4A3-D002729B0809}" srcOrd="9" destOrd="0" presId="urn:microsoft.com/office/officeart/2005/8/layout/pList1"/>
    <dgm:cxn modelId="{6BC93D35-9BD6-441C-85D3-6ADA1285C9CA}" type="presParOf" srcId="{655EB060-1927-4B9A-8BB3-20C7515A5247}" destId="{BEFBD99D-F749-4E88-BFA8-207F8753B6C2}" srcOrd="10" destOrd="0" presId="urn:microsoft.com/office/officeart/2005/8/layout/pList1"/>
    <dgm:cxn modelId="{B78EF865-8192-4135-A691-A723DDFFDD5D}" type="presParOf" srcId="{BEFBD99D-F749-4E88-BFA8-207F8753B6C2}" destId="{B055C0AF-301F-420B-810D-320C86F345A5}" srcOrd="0" destOrd="0" presId="urn:microsoft.com/office/officeart/2005/8/layout/pList1"/>
    <dgm:cxn modelId="{DB77E5EA-D9C4-4F9E-9F30-4B5F7A29396C}" type="presParOf" srcId="{BEFBD99D-F749-4E88-BFA8-207F8753B6C2}" destId="{EF5110FE-779A-4507-A16A-5C7BF350804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A6DC00-2861-4609-8CC2-92440FBB983F}"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323E6594-BB2D-4C10-9B29-9A61B6CA9CA5}">
      <dgm:prSet phldrT="[Text]"/>
      <dgm:spPr/>
      <dgm:t>
        <a:bodyPr/>
        <a:lstStyle/>
        <a:p>
          <a:r>
            <a:rPr lang="en-US" dirty="0"/>
            <a:t>COVID Medicaid Policy Changes</a:t>
          </a:r>
        </a:p>
      </dgm:t>
    </dgm:pt>
    <dgm:pt modelId="{CF0A6713-783F-4DBD-8A38-DC651999D7BF}" type="parTrans" cxnId="{6F2C8BD9-F39E-4454-B3CF-7568B33D79CB}">
      <dgm:prSet/>
      <dgm:spPr/>
      <dgm:t>
        <a:bodyPr/>
        <a:lstStyle/>
        <a:p>
          <a:endParaRPr lang="en-US"/>
        </a:p>
      </dgm:t>
    </dgm:pt>
    <dgm:pt modelId="{D16CFA05-6639-42A3-9E5F-37E68DE518B4}" type="sibTrans" cxnId="{6F2C8BD9-F39E-4454-B3CF-7568B33D79CB}">
      <dgm:prSet/>
      <dgm:spPr/>
      <dgm:t>
        <a:bodyPr/>
        <a:lstStyle/>
        <a:p>
          <a:endParaRPr lang="en-US"/>
        </a:p>
      </dgm:t>
    </dgm:pt>
    <dgm:pt modelId="{F7A28F94-98AB-494A-A326-DE21FA79711E}">
      <dgm:prSet phldrT="[Text]" custT="1"/>
      <dgm:spPr>
        <a:solidFill>
          <a:srgbClr val="002060"/>
        </a:solidFill>
      </dgm:spPr>
      <dgm:t>
        <a:bodyPr/>
        <a:lstStyle/>
        <a:p>
          <a:r>
            <a:rPr lang="en-US" sz="2000" dirty="0"/>
            <a:t>Medicaid and CHIP </a:t>
          </a:r>
          <a:r>
            <a:rPr lang="en-US" sz="2000" b="1" u="sng" dirty="0"/>
            <a:t>Disaster SPAs</a:t>
          </a:r>
        </a:p>
      </dgm:t>
    </dgm:pt>
    <dgm:pt modelId="{85A4174C-05CA-428F-9AE0-9E9D2ADF92B0}" type="parTrans" cxnId="{44084E6C-BB42-400F-9C1D-74853003C2F4}">
      <dgm:prSet/>
      <dgm:spPr/>
      <dgm:t>
        <a:bodyPr/>
        <a:lstStyle/>
        <a:p>
          <a:endParaRPr lang="en-US"/>
        </a:p>
      </dgm:t>
    </dgm:pt>
    <dgm:pt modelId="{18561DF7-D2C6-4BA5-B4C3-2D2083CB9F80}" type="sibTrans" cxnId="{44084E6C-BB42-400F-9C1D-74853003C2F4}">
      <dgm:prSet/>
      <dgm:spPr/>
      <dgm:t>
        <a:bodyPr/>
        <a:lstStyle/>
        <a:p>
          <a:endParaRPr lang="en-US"/>
        </a:p>
      </dgm:t>
    </dgm:pt>
    <dgm:pt modelId="{40D7AFB5-E824-495A-BDE2-E606308A8764}">
      <dgm:prSet phldrT="[Text]" custT="1"/>
      <dgm:spPr>
        <a:solidFill>
          <a:srgbClr val="002060"/>
        </a:solidFill>
      </dgm:spPr>
      <dgm:t>
        <a:bodyPr/>
        <a:lstStyle/>
        <a:p>
          <a:r>
            <a:rPr lang="en-US" sz="2000" b="1" u="sng" dirty="0"/>
            <a:t>Section 1135 Waiver</a:t>
          </a:r>
          <a:r>
            <a:rPr lang="en-US" sz="2000" b="1" u="none" dirty="0"/>
            <a:t> Approvals</a:t>
          </a:r>
          <a:endParaRPr lang="en-US" sz="2000" b="1" u="sng" dirty="0"/>
        </a:p>
      </dgm:t>
    </dgm:pt>
    <dgm:pt modelId="{FC52ACB0-5A86-4FC4-A6E9-B54F492E0F62}" type="parTrans" cxnId="{86441A49-6FCD-45DA-BF79-A8C7BDC78C0B}">
      <dgm:prSet/>
      <dgm:spPr/>
      <dgm:t>
        <a:bodyPr/>
        <a:lstStyle/>
        <a:p>
          <a:endParaRPr lang="en-US"/>
        </a:p>
      </dgm:t>
    </dgm:pt>
    <dgm:pt modelId="{00A1DA6E-F542-49DE-9831-411D357D2ED4}" type="sibTrans" cxnId="{86441A49-6FCD-45DA-BF79-A8C7BDC78C0B}">
      <dgm:prSet/>
      <dgm:spPr/>
      <dgm:t>
        <a:bodyPr/>
        <a:lstStyle/>
        <a:p>
          <a:endParaRPr lang="en-US"/>
        </a:p>
      </dgm:t>
    </dgm:pt>
    <dgm:pt modelId="{905B792E-56BC-44A2-AD7B-266E0B06C8A9}">
      <dgm:prSet phldrT="[Text]" custT="1"/>
      <dgm:spPr>
        <a:solidFill>
          <a:srgbClr val="002060"/>
        </a:solidFill>
      </dgm:spPr>
      <dgm:t>
        <a:bodyPr/>
        <a:lstStyle/>
        <a:p>
          <a:r>
            <a:rPr lang="en-US" sz="2000" b="1" u="sng" dirty="0"/>
            <a:t>Managed Care Contract Flexibilities</a:t>
          </a:r>
          <a:endParaRPr lang="en-US" sz="2000" dirty="0"/>
        </a:p>
      </dgm:t>
    </dgm:pt>
    <dgm:pt modelId="{15CEB936-02ED-4667-BB6E-E7FCB5971A16}" type="parTrans" cxnId="{A4A7C2F5-0643-4092-A880-C31CA06786AA}">
      <dgm:prSet/>
      <dgm:spPr/>
      <dgm:t>
        <a:bodyPr/>
        <a:lstStyle/>
        <a:p>
          <a:endParaRPr lang="en-US"/>
        </a:p>
      </dgm:t>
    </dgm:pt>
    <dgm:pt modelId="{0562555E-4921-4D72-A17D-7C2AD4D4C301}" type="sibTrans" cxnId="{A4A7C2F5-0643-4092-A880-C31CA06786AA}">
      <dgm:prSet/>
      <dgm:spPr/>
      <dgm:t>
        <a:bodyPr/>
        <a:lstStyle/>
        <a:p>
          <a:endParaRPr lang="en-US"/>
        </a:p>
      </dgm:t>
    </dgm:pt>
    <dgm:pt modelId="{4C65303C-7DE2-450D-9A15-954FBDDD0DFB}">
      <dgm:prSet phldrT="[Text]" custT="1"/>
      <dgm:spPr>
        <a:solidFill>
          <a:srgbClr val="002060"/>
        </a:solidFill>
      </dgm:spPr>
      <dgm:t>
        <a:bodyPr/>
        <a:lstStyle/>
        <a:p>
          <a:r>
            <a:rPr lang="en-US" sz="2000" b="1" u="sng" dirty="0"/>
            <a:t>1915(k) Amendments </a:t>
          </a:r>
          <a:r>
            <a:rPr lang="en-US" sz="2000" b="1" u="none" dirty="0"/>
            <a:t>(Appendix K)</a:t>
          </a:r>
          <a:endParaRPr lang="en-US" sz="2000" u="none" dirty="0"/>
        </a:p>
      </dgm:t>
    </dgm:pt>
    <dgm:pt modelId="{9D648F95-DEC4-4E0B-A147-655CEB7A7E8C}" type="parTrans" cxnId="{EDE232FD-D25D-4EF3-BCDA-66EE918C9EF2}">
      <dgm:prSet/>
      <dgm:spPr/>
      <dgm:t>
        <a:bodyPr/>
        <a:lstStyle/>
        <a:p>
          <a:endParaRPr lang="en-US"/>
        </a:p>
      </dgm:t>
    </dgm:pt>
    <dgm:pt modelId="{DC33D652-1E68-4264-A272-3659F1629B05}" type="sibTrans" cxnId="{EDE232FD-D25D-4EF3-BCDA-66EE918C9EF2}">
      <dgm:prSet/>
      <dgm:spPr/>
      <dgm:t>
        <a:bodyPr/>
        <a:lstStyle/>
        <a:p>
          <a:endParaRPr lang="en-US"/>
        </a:p>
      </dgm:t>
    </dgm:pt>
    <dgm:pt modelId="{CDAA64D5-E081-42F0-9EC8-8DB8457D6139}" type="pres">
      <dgm:prSet presAssocID="{88A6DC00-2861-4609-8CC2-92440FBB983F}" presName="Name0" presStyleCnt="0">
        <dgm:presLayoutVars>
          <dgm:chMax val="1"/>
          <dgm:dir/>
          <dgm:animLvl val="ctr"/>
          <dgm:resizeHandles val="exact"/>
        </dgm:presLayoutVars>
      </dgm:prSet>
      <dgm:spPr/>
    </dgm:pt>
    <dgm:pt modelId="{678528B2-049B-4C4D-BD32-88542237E147}" type="pres">
      <dgm:prSet presAssocID="{323E6594-BB2D-4C10-9B29-9A61B6CA9CA5}" presName="centerShape" presStyleLbl="node0" presStyleIdx="0" presStyleCnt="1"/>
      <dgm:spPr/>
    </dgm:pt>
    <dgm:pt modelId="{BE567AB8-69B7-48E1-A903-BC496FF65CF2}" type="pres">
      <dgm:prSet presAssocID="{85A4174C-05CA-428F-9AE0-9E9D2ADF92B0}" presName="parTrans" presStyleLbl="sibTrans2D1" presStyleIdx="0" presStyleCnt="4"/>
      <dgm:spPr/>
    </dgm:pt>
    <dgm:pt modelId="{B1CF1E0B-A896-492C-9259-19C31873E679}" type="pres">
      <dgm:prSet presAssocID="{85A4174C-05CA-428F-9AE0-9E9D2ADF92B0}" presName="connectorText" presStyleLbl="sibTrans2D1" presStyleIdx="0" presStyleCnt="4"/>
      <dgm:spPr/>
    </dgm:pt>
    <dgm:pt modelId="{3035F5F4-161F-482E-974D-8A6BF927DA83}" type="pres">
      <dgm:prSet presAssocID="{F7A28F94-98AB-494A-A326-DE21FA79711E}" presName="node" presStyleLbl="node1" presStyleIdx="0" presStyleCnt="4" custScaleX="130357" custScaleY="125151">
        <dgm:presLayoutVars>
          <dgm:bulletEnabled val="1"/>
        </dgm:presLayoutVars>
      </dgm:prSet>
      <dgm:spPr/>
    </dgm:pt>
    <dgm:pt modelId="{05BE822D-BECE-4765-8747-84A64511A571}" type="pres">
      <dgm:prSet presAssocID="{FC52ACB0-5A86-4FC4-A6E9-B54F492E0F62}" presName="parTrans" presStyleLbl="sibTrans2D1" presStyleIdx="1" presStyleCnt="4"/>
      <dgm:spPr/>
    </dgm:pt>
    <dgm:pt modelId="{4C82597D-F051-48A1-A2E3-49730B8C1D59}" type="pres">
      <dgm:prSet presAssocID="{FC52ACB0-5A86-4FC4-A6E9-B54F492E0F62}" presName="connectorText" presStyleLbl="sibTrans2D1" presStyleIdx="1" presStyleCnt="4"/>
      <dgm:spPr/>
    </dgm:pt>
    <dgm:pt modelId="{44928D9D-1AEC-4206-9BFC-4EBC354499A4}" type="pres">
      <dgm:prSet presAssocID="{40D7AFB5-E824-495A-BDE2-E606308A8764}" presName="node" presStyleLbl="node1" presStyleIdx="1" presStyleCnt="4" custScaleX="144943" custScaleY="137721">
        <dgm:presLayoutVars>
          <dgm:bulletEnabled val="1"/>
        </dgm:presLayoutVars>
      </dgm:prSet>
      <dgm:spPr/>
    </dgm:pt>
    <dgm:pt modelId="{70399E4B-4305-424B-8BFF-11993D8A0CD7}" type="pres">
      <dgm:prSet presAssocID="{15CEB936-02ED-4667-BB6E-E7FCB5971A16}" presName="parTrans" presStyleLbl="sibTrans2D1" presStyleIdx="2" presStyleCnt="4"/>
      <dgm:spPr/>
    </dgm:pt>
    <dgm:pt modelId="{1EDFFDEE-0DF7-44B8-9476-4EA7349229B6}" type="pres">
      <dgm:prSet presAssocID="{15CEB936-02ED-4667-BB6E-E7FCB5971A16}" presName="connectorText" presStyleLbl="sibTrans2D1" presStyleIdx="2" presStyleCnt="4"/>
      <dgm:spPr/>
    </dgm:pt>
    <dgm:pt modelId="{E3C30BA7-9D60-4060-8A99-9D36086C9422}" type="pres">
      <dgm:prSet presAssocID="{905B792E-56BC-44A2-AD7B-266E0B06C8A9}" presName="node" presStyleLbl="node1" presStyleIdx="2" presStyleCnt="4" custScaleX="142018" custScaleY="135550">
        <dgm:presLayoutVars>
          <dgm:bulletEnabled val="1"/>
        </dgm:presLayoutVars>
      </dgm:prSet>
      <dgm:spPr/>
    </dgm:pt>
    <dgm:pt modelId="{7D52EF69-AFEC-419C-AE76-2BDF30D1F0F7}" type="pres">
      <dgm:prSet presAssocID="{9D648F95-DEC4-4E0B-A147-655CEB7A7E8C}" presName="parTrans" presStyleLbl="sibTrans2D1" presStyleIdx="3" presStyleCnt="4"/>
      <dgm:spPr/>
    </dgm:pt>
    <dgm:pt modelId="{1A736DE3-300E-42D3-9E89-6CD6C740740F}" type="pres">
      <dgm:prSet presAssocID="{9D648F95-DEC4-4E0B-A147-655CEB7A7E8C}" presName="connectorText" presStyleLbl="sibTrans2D1" presStyleIdx="3" presStyleCnt="4"/>
      <dgm:spPr/>
    </dgm:pt>
    <dgm:pt modelId="{09423C49-30A3-4804-804B-ADD94A9F147B}" type="pres">
      <dgm:prSet presAssocID="{4C65303C-7DE2-450D-9A15-954FBDDD0DFB}" presName="node" presStyleLbl="node1" presStyleIdx="3" presStyleCnt="4" custScaleX="149760" custScaleY="142349">
        <dgm:presLayoutVars>
          <dgm:bulletEnabled val="1"/>
        </dgm:presLayoutVars>
      </dgm:prSet>
      <dgm:spPr/>
    </dgm:pt>
  </dgm:ptLst>
  <dgm:cxnLst>
    <dgm:cxn modelId="{10F80731-AF66-4CD2-89E0-B69353733B19}" type="presOf" srcId="{88A6DC00-2861-4609-8CC2-92440FBB983F}" destId="{CDAA64D5-E081-42F0-9EC8-8DB8457D6139}" srcOrd="0" destOrd="0" presId="urn:microsoft.com/office/officeart/2005/8/layout/radial5"/>
    <dgm:cxn modelId="{86441A49-6FCD-45DA-BF79-A8C7BDC78C0B}" srcId="{323E6594-BB2D-4C10-9B29-9A61B6CA9CA5}" destId="{40D7AFB5-E824-495A-BDE2-E606308A8764}" srcOrd="1" destOrd="0" parTransId="{FC52ACB0-5A86-4FC4-A6E9-B54F492E0F62}" sibTransId="{00A1DA6E-F542-49DE-9831-411D357D2ED4}"/>
    <dgm:cxn modelId="{C80C6E58-A61B-4942-B33D-150C562E3B24}" type="presOf" srcId="{F7A28F94-98AB-494A-A326-DE21FA79711E}" destId="{3035F5F4-161F-482E-974D-8A6BF927DA83}" srcOrd="0" destOrd="0" presId="urn:microsoft.com/office/officeart/2005/8/layout/radial5"/>
    <dgm:cxn modelId="{44084E6C-BB42-400F-9C1D-74853003C2F4}" srcId="{323E6594-BB2D-4C10-9B29-9A61B6CA9CA5}" destId="{F7A28F94-98AB-494A-A326-DE21FA79711E}" srcOrd="0" destOrd="0" parTransId="{85A4174C-05CA-428F-9AE0-9E9D2ADF92B0}" sibTransId="{18561DF7-D2C6-4BA5-B4C3-2D2083CB9F80}"/>
    <dgm:cxn modelId="{37F7F86E-E066-466F-B806-8A913B86BC96}" type="presOf" srcId="{85A4174C-05CA-428F-9AE0-9E9D2ADF92B0}" destId="{B1CF1E0B-A896-492C-9259-19C31873E679}" srcOrd="1" destOrd="0" presId="urn:microsoft.com/office/officeart/2005/8/layout/radial5"/>
    <dgm:cxn modelId="{5808E375-CD9C-44FB-826C-AA8CA4619ED5}" type="presOf" srcId="{15CEB936-02ED-4667-BB6E-E7FCB5971A16}" destId="{1EDFFDEE-0DF7-44B8-9476-4EA7349229B6}" srcOrd="1" destOrd="0" presId="urn:microsoft.com/office/officeart/2005/8/layout/radial5"/>
    <dgm:cxn modelId="{B2B4EF75-9BD3-4099-8618-56F101567FF4}" type="presOf" srcId="{9D648F95-DEC4-4E0B-A147-655CEB7A7E8C}" destId="{1A736DE3-300E-42D3-9E89-6CD6C740740F}" srcOrd="1" destOrd="0" presId="urn:microsoft.com/office/officeart/2005/8/layout/radial5"/>
    <dgm:cxn modelId="{35F5E98C-EC89-4FCF-A998-73AB9D61128F}" type="presOf" srcId="{9D648F95-DEC4-4E0B-A147-655CEB7A7E8C}" destId="{7D52EF69-AFEC-419C-AE76-2BDF30D1F0F7}" srcOrd="0" destOrd="0" presId="urn:microsoft.com/office/officeart/2005/8/layout/radial5"/>
    <dgm:cxn modelId="{59DEDF8D-1B31-4FD5-88A0-AAD858145180}" type="presOf" srcId="{FC52ACB0-5A86-4FC4-A6E9-B54F492E0F62}" destId="{05BE822D-BECE-4765-8747-84A64511A571}" srcOrd="0" destOrd="0" presId="urn:microsoft.com/office/officeart/2005/8/layout/radial5"/>
    <dgm:cxn modelId="{022C6598-A6D9-4EF0-8125-8DABA63F0A84}" type="presOf" srcId="{15CEB936-02ED-4667-BB6E-E7FCB5971A16}" destId="{70399E4B-4305-424B-8BFF-11993D8A0CD7}" srcOrd="0" destOrd="0" presId="urn:microsoft.com/office/officeart/2005/8/layout/radial5"/>
    <dgm:cxn modelId="{8D3C18AC-06F5-4A89-91E5-5B60C688A71C}" type="presOf" srcId="{FC52ACB0-5A86-4FC4-A6E9-B54F492E0F62}" destId="{4C82597D-F051-48A1-A2E3-49730B8C1D59}" srcOrd="1" destOrd="0" presId="urn:microsoft.com/office/officeart/2005/8/layout/radial5"/>
    <dgm:cxn modelId="{29F2A8CA-5133-47EA-AB27-C67C1EA02F8C}" type="presOf" srcId="{4C65303C-7DE2-450D-9A15-954FBDDD0DFB}" destId="{09423C49-30A3-4804-804B-ADD94A9F147B}" srcOrd="0" destOrd="0" presId="urn:microsoft.com/office/officeart/2005/8/layout/radial5"/>
    <dgm:cxn modelId="{DC470DCF-1382-4164-9912-34E4FE5DF17C}" type="presOf" srcId="{905B792E-56BC-44A2-AD7B-266E0B06C8A9}" destId="{E3C30BA7-9D60-4060-8A99-9D36086C9422}" srcOrd="0" destOrd="0" presId="urn:microsoft.com/office/officeart/2005/8/layout/radial5"/>
    <dgm:cxn modelId="{54CCBCD2-5E1F-43C1-BEB1-257233106B4F}" type="presOf" srcId="{85A4174C-05CA-428F-9AE0-9E9D2ADF92B0}" destId="{BE567AB8-69B7-48E1-A903-BC496FF65CF2}" srcOrd="0" destOrd="0" presId="urn:microsoft.com/office/officeart/2005/8/layout/radial5"/>
    <dgm:cxn modelId="{76F467D3-8A08-40CE-A4E0-1CC86E1AD4E3}" type="presOf" srcId="{323E6594-BB2D-4C10-9B29-9A61B6CA9CA5}" destId="{678528B2-049B-4C4D-BD32-88542237E147}" srcOrd="0" destOrd="0" presId="urn:microsoft.com/office/officeart/2005/8/layout/radial5"/>
    <dgm:cxn modelId="{6F2C8BD9-F39E-4454-B3CF-7568B33D79CB}" srcId="{88A6DC00-2861-4609-8CC2-92440FBB983F}" destId="{323E6594-BB2D-4C10-9B29-9A61B6CA9CA5}" srcOrd="0" destOrd="0" parTransId="{CF0A6713-783F-4DBD-8A38-DC651999D7BF}" sibTransId="{D16CFA05-6639-42A3-9E5F-37E68DE518B4}"/>
    <dgm:cxn modelId="{9118E2EC-8E49-4477-967B-7EA3FD0A0DBC}" type="presOf" srcId="{40D7AFB5-E824-495A-BDE2-E606308A8764}" destId="{44928D9D-1AEC-4206-9BFC-4EBC354499A4}" srcOrd="0" destOrd="0" presId="urn:microsoft.com/office/officeart/2005/8/layout/radial5"/>
    <dgm:cxn modelId="{A4A7C2F5-0643-4092-A880-C31CA06786AA}" srcId="{323E6594-BB2D-4C10-9B29-9A61B6CA9CA5}" destId="{905B792E-56BC-44A2-AD7B-266E0B06C8A9}" srcOrd="2" destOrd="0" parTransId="{15CEB936-02ED-4667-BB6E-E7FCB5971A16}" sibTransId="{0562555E-4921-4D72-A17D-7C2AD4D4C301}"/>
    <dgm:cxn modelId="{EDE232FD-D25D-4EF3-BCDA-66EE918C9EF2}" srcId="{323E6594-BB2D-4C10-9B29-9A61B6CA9CA5}" destId="{4C65303C-7DE2-450D-9A15-954FBDDD0DFB}" srcOrd="3" destOrd="0" parTransId="{9D648F95-DEC4-4E0B-A147-655CEB7A7E8C}" sibTransId="{DC33D652-1E68-4264-A272-3659F1629B05}"/>
    <dgm:cxn modelId="{032C8D3E-EEE8-4B83-9797-7C2B2BFE25BD}" type="presParOf" srcId="{CDAA64D5-E081-42F0-9EC8-8DB8457D6139}" destId="{678528B2-049B-4C4D-BD32-88542237E147}" srcOrd="0" destOrd="0" presId="urn:microsoft.com/office/officeart/2005/8/layout/radial5"/>
    <dgm:cxn modelId="{C7610550-7096-4331-9C85-5D607AB0F4A2}" type="presParOf" srcId="{CDAA64D5-E081-42F0-9EC8-8DB8457D6139}" destId="{BE567AB8-69B7-48E1-A903-BC496FF65CF2}" srcOrd="1" destOrd="0" presId="urn:microsoft.com/office/officeart/2005/8/layout/radial5"/>
    <dgm:cxn modelId="{EF44586E-3ADB-4132-B272-5AB78E7C5779}" type="presParOf" srcId="{BE567AB8-69B7-48E1-A903-BC496FF65CF2}" destId="{B1CF1E0B-A896-492C-9259-19C31873E679}" srcOrd="0" destOrd="0" presId="urn:microsoft.com/office/officeart/2005/8/layout/radial5"/>
    <dgm:cxn modelId="{BF80F1C5-1727-4D67-AA24-0696E85E19CD}" type="presParOf" srcId="{CDAA64D5-E081-42F0-9EC8-8DB8457D6139}" destId="{3035F5F4-161F-482E-974D-8A6BF927DA83}" srcOrd="2" destOrd="0" presId="urn:microsoft.com/office/officeart/2005/8/layout/radial5"/>
    <dgm:cxn modelId="{34319ECD-1F15-450A-AACF-CFBC58EEBE54}" type="presParOf" srcId="{CDAA64D5-E081-42F0-9EC8-8DB8457D6139}" destId="{05BE822D-BECE-4765-8747-84A64511A571}" srcOrd="3" destOrd="0" presId="urn:microsoft.com/office/officeart/2005/8/layout/radial5"/>
    <dgm:cxn modelId="{AA9D1175-9BD1-4BDD-BE3E-2E41FF77BA5C}" type="presParOf" srcId="{05BE822D-BECE-4765-8747-84A64511A571}" destId="{4C82597D-F051-48A1-A2E3-49730B8C1D59}" srcOrd="0" destOrd="0" presId="urn:microsoft.com/office/officeart/2005/8/layout/radial5"/>
    <dgm:cxn modelId="{2C6C6D5D-9A13-4696-9BAB-F8C898597CE8}" type="presParOf" srcId="{CDAA64D5-E081-42F0-9EC8-8DB8457D6139}" destId="{44928D9D-1AEC-4206-9BFC-4EBC354499A4}" srcOrd="4" destOrd="0" presId="urn:microsoft.com/office/officeart/2005/8/layout/radial5"/>
    <dgm:cxn modelId="{35F641C2-333E-458C-A651-9093C07934CD}" type="presParOf" srcId="{CDAA64D5-E081-42F0-9EC8-8DB8457D6139}" destId="{70399E4B-4305-424B-8BFF-11993D8A0CD7}" srcOrd="5" destOrd="0" presId="urn:microsoft.com/office/officeart/2005/8/layout/radial5"/>
    <dgm:cxn modelId="{AEE86EE5-33EB-4AB8-901B-530E798A2B7C}" type="presParOf" srcId="{70399E4B-4305-424B-8BFF-11993D8A0CD7}" destId="{1EDFFDEE-0DF7-44B8-9476-4EA7349229B6}" srcOrd="0" destOrd="0" presId="urn:microsoft.com/office/officeart/2005/8/layout/radial5"/>
    <dgm:cxn modelId="{9ADB0972-661C-44A5-9D29-A25AD0B97CAF}" type="presParOf" srcId="{CDAA64D5-E081-42F0-9EC8-8DB8457D6139}" destId="{E3C30BA7-9D60-4060-8A99-9D36086C9422}" srcOrd="6" destOrd="0" presId="urn:microsoft.com/office/officeart/2005/8/layout/radial5"/>
    <dgm:cxn modelId="{69734563-27B1-4546-A098-0E6C1393BE9C}" type="presParOf" srcId="{CDAA64D5-E081-42F0-9EC8-8DB8457D6139}" destId="{7D52EF69-AFEC-419C-AE76-2BDF30D1F0F7}" srcOrd="7" destOrd="0" presId="urn:microsoft.com/office/officeart/2005/8/layout/radial5"/>
    <dgm:cxn modelId="{0A14B435-8968-498A-A193-A57D5781BD6C}" type="presParOf" srcId="{7D52EF69-AFEC-419C-AE76-2BDF30D1F0F7}" destId="{1A736DE3-300E-42D3-9E89-6CD6C740740F}" srcOrd="0" destOrd="0" presId="urn:microsoft.com/office/officeart/2005/8/layout/radial5"/>
    <dgm:cxn modelId="{AD90ACF5-FF43-4813-AE5D-506EFEB92490}" type="presParOf" srcId="{CDAA64D5-E081-42F0-9EC8-8DB8457D6139}" destId="{09423C49-30A3-4804-804B-ADD94A9F147B}"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380B8C-BB2C-4B4F-BE99-D0F84F502DE8}"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BF5F9BA7-6E77-4E5D-9EE5-A3525221DD62}">
      <dgm:prSet phldrT="[Text]"/>
      <dgm:spPr/>
      <dgm:t>
        <a:bodyPr/>
        <a:lstStyle/>
        <a:p>
          <a:r>
            <a:rPr lang="en-US" dirty="0"/>
            <a:t>Reporting protocols for COVID testing sites on race/ethnicity</a:t>
          </a:r>
        </a:p>
      </dgm:t>
    </dgm:pt>
    <dgm:pt modelId="{B4A5535B-FE5A-4C52-84F6-5CF2C0CAD791}" type="parTrans" cxnId="{6F64A7E1-520A-43C4-A2F5-74596DCC7311}">
      <dgm:prSet/>
      <dgm:spPr/>
      <dgm:t>
        <a:bodyPr/>
        <a:lstStyle/>
        <a:p>
          <a:endParaRPr lang="en-US"/>
        </a:p>
      </dgm:t>
    </dgm:pt>
    <dgm:pt modelId="{5E5B1D62-64E7-40E5-8D26-76ECA11A0376}" type="sibTrans" cxnId="{6F64A7E1-520A-43C4-A2F5-74596DCC7311}">
      <dgm:prSet/>
      <dgm:spPr/>
      <dgm:t>
        <a:bodyPr/>
        <a:lstStyle/>
        <a:p>
          <a:endParaRPr lang="en-US"/>
        </a:p>
      </dgm:t>
    </dgm:pt>
    <dgm:pt modelId="{3A39A86D-F24E-4A3C-9117-C96E12BBA5D0}">
      <dgm:prSet phldrT="[Text]"/>
      <dgm:spPr/>
      <dgm:t>
        <a:bodyPr/>
        <a:lstStyle/>
        <a:p>
          <a:r>
            <a:rPr lang="en-US" dirty="0"/>
            <a:t>Independent Public Health monitor for state prisons/jails</a:t>
          </a:r>
        </a:p>
      </dgm:t>
    </dgm:pt>
    <dgm:pt modelId="{FCFF830C-22F5-4040-A7AB-33F044A6F287}" type="parTrans" cxnId="{C4AC148D-7EFE-4634-BFE0-B5AE200313BA}">
      <dgm:prSet/>
      <dgm:spPr/>
      <dgm:t>
        <a:bodyPr/>
        <a:lstStyle/>
        <a:p>
          <a:endParaRPr lang="en-US"/>
        </a:p>
      </dgm:t>
    </dgm:pt>
    <dgm:pt modelId="{748E3888-A6ED-465E-A181-15742E97322F}" type="sibTrans" cxnId="{C4AC148D-7EFE-4634-BFE0-B5AE200313BA}">
      <dgm:prSet/>
      <dgm:spPr/>
      <dgm:t>
        <a:bodyPr/>
        <a:lstStyle/>
        <a:p>
          <a:endParaRPr lang="en-US"/>
        </a:p>
      </dgm:t>
    </dgm:pt>
    <dgm:pt modelId="{4459623A-2E04-4888-A3D6-25C1EEADD033}">
      <dgm:prSet phldrT="[Text]"/>
      <dgm:spPr/>
      <dgm:t>
        <a:bodyPr/>
        <a:lstStyle/>
        <a:p>
          <a:r>
            <a:rPr lang="en-US" dirty="0"/>
            <a:t>Mandate provision of PPE by employers for frontline workers</a:t>
          </a:r>
        </a:p>
      </dgm:t>
    </dgm:pt>
    <dgm:pt modelId="{7C892CEA-1DCE-441B-A597-57A6F8E93429}" type="parTrans" cxnId="{96E1804C-CDA4-4563-A962-D37733139BE0}">
      <dgm:prSet/>
      <dgm:spPr/>
      <dgm:t>
        <a:bodyPr/>
        <a:lstStyle/>
        <a:p>
          <a:endParaRPr lang="en-US"/>
        </a:p>
      </dgm:t>
    </dgm:pt>
    <dgm:pt modelId="{A2E88682-BE14-4DE7-969D-8EF36CFC6FF0}" type="sibTrans" cxnId="{96E1804C-CDA4-4563-A962-D37733139BE0}">
      <dgm:prSet/>
      <dgm:spPr/>
      <dgm:t>
        <a:bodyPr/>
        <a:lstStyle/>
        <a:p>
          <a:endParaRPr lang="en-US"/>
        </a:p>
      </dgm:t>
    </dgm:pt>
    <dgm:pt modelId="{3C674CF9-8082-4B9A-8386-1DF614564BC4}">
      <dgm:prSet phldrT="[Text]"/>
      <dgm:spPr/>
      <dgm:t>
        <a:bodyPr/>
        <a:lstStyle/>
        <a:p>
          <a:r>
            <a:rPr lang="en-US" dirty="0"/>
            <a:t>Provide funding for retraining unskilled workers</a:t>
          </a:r>
        </a:p>
      </dgm:t>
    </dgm:pt>
    <dgm:pt modelId="{53C4620D-C941-49D5-BB77-239E78DFEA47}" type="parTrans" cxnId="{E4F1A101-C04D-492F-AC26-3693165A9B0A}">
      <dgm:prSet/>
      <dgm:spPr/>
      <dgm:t>
        <a:bodyPr/>
        <a:lstStyle/>
        <a:p>
          <a:endParaRPr lang="en-US"/>
        </a:p>
      </dgm:t>
    </dgm:pt>
    <dgm:pt modelId="{B392E47C-9D20-4F23-8631-922AF8C03C88}" type="sibTrans" cxnId="{E4F1A101-C04D-492F-AC26-3693165A9B0A}">
      <dgm:prSet/>
      <dgm:spPr/>
      <dgm:t>
        <a:bodyPr/>
        <a:lstStyle/>
        <a:p>
          <a:endParaRPr lang="en-US"/>
        </a:p>
      </dgm:t>
    </dgm:pt>
    <dgm:pt modelId="{B9282D7D-97EF-4565-968D-BBB85286156E}">
      <dgm:prSet/>
      <dgm:spPr/>
      <dgm:t>
        <a:bodyPr/>
        <a:lstStyle/>
        <a:p>
          <a:endParaRPr lang="en-US"/>
        </a:p>
      </dgm:t>
    </dgm:pt>
    <dgm:pt modelId="{B67493F2-6AFF-4425-B784-2D870AC55352}" type="parTrans" cxnId="{2ACDD0DE-4F7A-4E09-96E2-7C14C0B372D2}">
      <dgm:prSet/>
      <dgm:spPr/>
      <dgm:t>
        <a:bodyPr/>
        <a:lstStyle/>
        <a:p>
          <a:endParaRPr lang="en-US"/>
        </a:p>
      </dgm:t>
    </dgm:pt>
    <dgm:pt modelId="{97E41501-53C1-4360-937D-B16DD62F0615}" type="sibTrans" cxnId="{2ACDD0DE-4F7A-4E09-96E2-7C14C0B372D2}">
      <dgm:prSet/>
      <dgm:spPr/>
      <dgm:t>
        <a:bodyPr/>
        <a:lstStyle/>
        <a:p>
          <a:endParaRPr lang="en-US"/>
        </a:p>
      </dgm:t>
    </dgm:pt>
    <dgm:pt modelId="{4ED376FA-989C-4F30-A716-4219945330A6}">
      <dgm:prSet/>
      <dgm:spPr/>
      <dgm:t>
        <a:bodyPr/>
        <a:lstStyle/>
        <a:p>
          <a:endParaRPr lang="en-US"/>
        </a:p>
      </dgm:t>
    </dgm:pt>
    <dgm:pt modelId="{DB398581-6C32-4D06-AEA9-B56142869A4B}" type="parTrans" cxnId="{EA13D235-73BA-4676-9F11-34AAE56354EA}">
      <dgm:prSet/>
      <dgm:spPr/>
      <dgm:t>
        <a:bodyPr/>
        <a:lstStyle/>
        <a:p>
          <a:endParaRPr lang="en-US"/>
        </a:p>
      </dgm:t>
    </dgm:pt>
    <dgm:pt modelId="{FD9A3AAF-27C2-4CF7-B4A9-6DE222877B3F}" type="sibTrans" cxnId="{EA13D235-73BA-4676-9F11-34AAE56354EA}">
      <dgm:prSet/>
      <dgm:spPr/>
      <dgm:t>
        <a:bodyPr/>
        <a:lstStyle/>
        <a:p>
          <a:endParaRPr lang="en-US"/>
        </a:p>
      </dgm:t>
    </dgm:pt>
    <dgm:pt modelId="{655EB060-1927-4B9A-8BB3-20C7515A5247}" type="pres">
      <dgm:prSet presAssocID="{BE380B8C-BB2C-4B4F-BE99-D0F84F502DE8}" presName="Name0" presStyleCnt="0">
        <dgm:presLayoutVars>
          <dgm:dir/>
          <dgm:resizeHandles val="exact"/>
        </dgm:presLayoutVars>
      </dgm:prSet>
      <dgm:spPr/>
    </dgm:pt>
    <dgm:pt modelId="{16B898F8-EFEF-4F7F-92E9-A1E45EA00FFF}" type="pres">
      <dgm:prSet presAssocID="{BF5F9BA7-6E77-4E5D-9EE5-A3525221DD62}" presName="compNode" presStyleCnt="0"/>
      <dgm:spPr/>
    </dgm:pt>
    <dgm:pt modelId="{A0F20A29-4CC6-45C5-B208-3EB314EFD815}" type="pres">
      <dgm:prSet presAssocID="{BF5F9BA7-6E77-4E5D-9EE5-A3525221DD62}" presName="pictRect" presStyleLbl="node1" presStyleIdx="0" presStyleCnt="6"/>
      <dgm:spPr>
        <a:blipFill rotWithShape="1">
          <a:blip xmlns:r="http://schemas.openxmlformats.org/officeDocument/2006/relationships" r:embed="rId1"/>
          <a:stretch>
            <a:fillRect/>
          </a:stretch>
        </a:blipFill>
        <a:ln>
          <a:solidFill>
            <a:schemeClr val="accent1">
              <a:lumMod val="75000"/>
            </a:schemeClr>
          </a:solidFill>
        </a:ln>
      </dgm:spPr>
    </dgm:pt>
    <dgm:pt modelId="{99F10FDC-9952-49E9-AFE1-32AA070A055F}" type="pres">
      <dgm:prSet presAssocID="{BF5F9BA7-6E77-4E5D-9EE5-A3525221DD62}" presName="textRect" presStyleLbl="revTx" presStyleIdx="0" presStyleCnt="6">
        <dgm:presLayoutVars>
          <dgm:bulletEnabled val="1"/>
        </dgm:presLayoutVars>
      </dgm:prSet>
      <dgm:spPr/>
    </dgm:pt>
    <dgm:pt modelId="{4E7DFE39-646D-4F0C-A6D1-1A6E9BCE250A}" type="pres">
      <dgm:prSet presAssocID="{5E5B1D62-64E7-40E5-8D26-76ECA11A0376}" presName="sibTrans" presStyleLbl="sibTrans2D1" presStyleIdx="0" presStyleCnt="0"/>
      <dgm:spPr/>
    </dgm:pt>
    <dgm:pt modelId="{BC666AD9-BBBD-4DBB-B57B-EBD647B2C3AC}" type="pres">
      <dgm:prSet presAssocID="{3A39A86D-F24E-4A3C-9117-C96E12BBA5D0}" presName="compNode" presStyleCnt="0"/>
      <dgm:spPr/>
    </dgm:pt>
    <dgm:pt modelId="{E3276D15-35F5-428D-8F17-2C2D41E78D89}" type="pres">
      <dgm:prSet presAssocID="{3A39A86D-F24E-4A3C-9117-C96E12BBA5D0}" presName="pictRect" presStyleLbl="node1" presStyleIdx="1" presStyleCnt="6"/>
      <dgm:spPr>
        <a:blipFill rotWithShape="1">
          <a:blip xmlns:r="http://schemas.openxmlformats.org/officeDocument/2006/relationships" r:embed="rId2"/>
          <a:stretch>
            <a:fillRect/>
          </a:stretch>
        </a:blipFill>
        <a:ln>
          <a:solidFill>
            <a:schemeClr val="accent1">
              <a:lumMod val="75000"/>
            </a:schemeClr>
          </a:solidFill>
        </a:ln>
      </dgm:spPr>
    </dgm:pt>
    <dgm:pt modelId="{93640A21-6D0B-4C0C-A3BD-CE9C0EE990F6}" type="pres">
      <dgm:prSet presAssocID="{3A39A86D-F24E-4A3C-9117-C96E12BBA5D0}" presName="textRect" presStyleLbl="revTx" presStyleIdx="1" presStyleCnt="6">
        <dgm:presLayoutVars>
          <dgm:bulletEnabled val="1"/>
        </dgm:presLayoutVars>
      </dgm:prSet>
      <dgm:spPr/>
    </dgm:pt>
    <dgm:pt modelId="{00FE56B1-044B-41B5-BB99-C82909222BB9}" type="pres">
      <dgm:prSet presAssocID="{748E3888-A6ED-465E-A181-15742E97322F}" presName="sibTrans" presStyleLbl="sibTrans2D1" presStyleIdx="0" presStyleCnt="0"/>
      <dgm:spPr/>
    </dgm:pt>
    <dgm:pt modelId="{F16CE740-81E2-4A8A-87C8-E5159FE2D92C}" type="pres">
      <dgm:prSet presAssocID="{4459623A-2E04-4888-A3D6-25C1EEADD033}" presName="compNode" presStyleCnt="0"/>
      <dgm:spPr/>
    </dgm:pt>
    <dgm:pt modelId="{124D96FA-ADF7-4A8A-AFB9-F42F69DEDFE9}" type="pres">
      <dgm:prSet presAssocID="{4459623A-2E04-4888-A3D6-25C1EEADD033}" presName="pictRect" presStyleLbl="node1" presStyleIdx="2" presStyleCnt="6"/>
      <dgm:spPr>
        <a:blipFill rotWithShape="1">
          <a:blip xmlns:r="http://schemas.openxmlformats.org/officeDocument/2006/relationships" r:embed="rId3"/>
          <a:stretch>
            <a:fillRect/>
          </a:stretch>
        </a:blipFill>
        <a:ln>
          <a:solidFill>
            <a:schemeClr val="accent1">
              <a:lumMod val="75000"/>
            </a:schemeClr>
          </a:solidFill>
        </a:ln>
      </dgm:spPr>
    </dgm:pt>
    <dgm:pt modelId="{E87A7B05-801E-4A26-88E9-6AFC83FB7976}" type="pres">
      <dgm:prSet presAssocID="{4459623A-2E04-4888-A3D6-25C1EEADD033}" presName="textRect" presStyleLbl="revTx" presStyleIdx="2" presStyleCnt="6">
        <dgm:presLayoutVars>
          <dgm:bulletEnabled val="1"/>
        </dgm:presLayoutVars>
      </dgm:prSet>
      <dgm:spPr/>
    </dgm:pt>
    <dgm:pt modelId="{92F11FE0-1F25-4FFF-9AB5-45F6AA83F478}" type="pres">
      <dgm:prSet presAssocID="{A2E88682-BE14-4DE7-969D-8EF36CFC6FF0}" presName="sibTrans" presStyleLbl="sibTrans2D1" presStyleIdx="0" presStyleCnt="0"/>
      <dgm:spPr/>
    </dgm:pt>
    <dgm:pt modelId="{B0F1EE44-B3DF-4DB1-8026-FACD67C1C1B3}" type="pres">
      <dgm:prSet presAssocID="{3C674CF9-8082-4B9A-8386-1DF614564BC4}" presName="compNode" presStyleCnt="0"/>
      <dgm:spPr/>
    </dgm:pt>
    <dgm:pt modelId="{536E47F4-1868-4584-B1D3-A52C64915B99}" type="pres">
      <dgm:prSet presAssocID="{3C674CF9-8082-4B9A-8386-1DF614564BC4}" presName="pictRect" presStyleLbl="node1" presStyleIdx="3" presStyleCnt="6"/>
      <dgm:spPr>
        <a:blipFill rotWithShape="1">
          <a:blip xmlns:r="http://schemas.openxmlformats.org/officeDocument/2006/relationships" r:embed="rId4"/>
          <a:stretch>
            <a:fillRect/>
          </a:stretch>
        </a:blipFill>
        <a:ln>
          <a:solidFill>
            <a:schemeClr val="accent1">
              <a:lumMod val="75000"/>
            </a:schemeClr>
          </a:solidFill>
        </a:ln>
      </dgm:spPr>
    </dgm:pt>
    <dgm:pt modelId="{CEAC0B6B-8C93-4055-8920-B24AA73E01D1}" type="pres">
      <dgm:prSet presAssocID="{3C674CF9-8082-4B9A-8386-1DF614564BC4}" presName="textRect" presStyleLbl="revTx" presStyleIdx="3" presStyleCnt="6" custLinFactNeighborY="1075">
        <dgm:presLayoutVars>
          <dgm:bulletEnabled val="1"/>
        </dgm:presLayoutVars>
      </dgm:prSet>
      <dgm:spPr/>
    </dgm:pt>
    <dgm:pt modelId="{B30D6E6D-F382-41C2-A975-3A0B6602AD84}" type="pres">
      <dgm:prSet presAssocID="{B392E47C-9D20-4F23-8631-922AF8C03C88}" presName="sibTrans" presStyleLbl="sibTrans2D1" presStyleIdx="0" presStyleCnt="0"/>
      <dgm:spPr/>
    </dgm:pt>
    <dgm:pt modelId="{DD64E979-641C-45B0-A8A4-CD716BB3E482}" type="pres">
      <dgm:prSet presAssocID="{B9282D7D-97EF-4565-968D-BBB85286156E}" presName="compNode" presStyleCnt="0"/>
      <dgm:spPr/>
    </dgm:pt>
    <dgm:pt modelId="{4D66DFF7-04D9-480B-BCA0-65A2F2C59A0C}" type="pres">
      <dgm:prSet presAssocID="{B9282D7D-97EF-4565-968D-BBB85286156E}" presName="pictRect" presStyleLbl="node1" presStyleIdx="4" presStyleCnt="6"/>
      <dgm:spPr>
        <a:blipFill rotWithShape="1">
          <a:blip xmlns:r="http://schemas.openxmlformats.org/officeDocument/2006/relationships" r:embed="rId5"/>
          <a:stretch>
            <a:fillRect/>
          </a:stretch>
        </a:blipFill>
        <a:ln>
          <a:solidFill>
            <a:schemeClr val="accent1">
              <a:lumMod val="75000"/>
            </a:schemeClr>
          </a:solidFill>
        </a:ln>
      </dgm:spPr>
    </dgm:pt>
    <dgm:pt modelId="{5F3A2CE2-015B-4FA0-AB85-ECFB55493AF0}" type="pres">
      <dgm:prSet presAssocID="{B9282D7D-97EF-4565-968D-BBB85286156E}" presName="textRect" presStyleLbl="revTx" presStyleIdx="4" presStyleCnt="6">
        <dgm:presLayoutVars>
          <dgm:bulletEnabled val="1"/>
        </dgm:presLayoutVars>
      </dgm:prSet>
      <dgm:spPr/>
    </dgm:pt>
    <dgm:pt modelId="{96F70D61-8D53-450A-A4A3-D002729B0809}" type="pres">
      <dgm:prSet presAssocID="{97E41501-53C1-4360-937D-B16DD62F0615}" presName="sibTrans" presStyleLbl="sibTrans2D1" presStyleIdx="0" presStyleCnt="0"/>
      <dgm:spPr/>
    </dgm:pt>
    <dgm:pt modelId="{BEFBD99D-F749-4E88-BFA8-207F8753B6C2}" type="pres">
      <dgm:prSet presAssocID="{4ED376FA-989C-4F30-A716-4219945330A6}" presName="compNode" presStyleCnt="0"/>
      <dgm:spPr/>
    </dgm:pt>
    <dgm:pt modelId="{B055C0AF-301F-420B-810D-320C86F345A5}" type="pres">
      <dgm:prSet presAssocID="{4ED376FA-989C-4F30-A716-4219945330A6}" presName="pictRect" presStyleLbl="node1" presStyleIdx="5" presStyleCnt="6"/>
      <dgm:spPr>
        <a:blipFill rotWithShape="1">
          <a:blip xmlns:r="http://schemas.openxmlformats.org/officeDocument/2006/relationships" r:embed="rId6"/>
          <a:stretch>
            <a:fillRect/>
          </a:stretch>
        </a:blipFill>
        <a:ln>
          <a:solidFill>
            <a:schemeClr val="accent1">
              <a:lumMod val="75000"/>
            </a:schemeClr>
          </a:solidFill>
        </a:ln>
      </dgm:spPr>
    </dgm:pt>
    <dgm:pt modelId="{EF5110FE-779A-4507-A16A-5C7BF3508047}" type="pres">
      <dgm:prSet presAssocID="{4ED376FA-989C-4F30-A716-4219945330A6}" presName="textRect" presStyleLbl="revTx" presStyleIdx="5" presStyleCnt="6">
        <dgm:presLayoutVars>
          <dgm:bulletEnabled val="1"/>
        </dgm:presLayoutVars>
      </dgm:prSet>
      <dgm:spPr/>
    </dgm:pt>
  </dgm:ptLst>
  <dgm:cxnLst>
    <dgm:cxn modelId="{E4F1A101-C04D-492F-AC26-3693165A9B0A}" srcId="{BE380B8C-BB2C-4B4F-BE99-D0F84F502DE8}" destId="{3C674CF9-8082-4B9A-8386-1DF614564BC4}" srcOrd="3" destOrd="0" parTransId="{53C4620D-C941-49D5-BB77-239E78DFEA47}" sibTransId="{B392E47C-9D20-4F23-8631-922AF8C03C88}"/>
    <dgm:cxn modelId="{44FBA009-0FEA-499E-B673-EADAAA4E354F}" type="presOf" srcId="{BE380B8C-BB2C-4B4F-BE99-D0F84F502DE8}" destId="{655EB060-1927-4B9A-8BB3-20C7515A5247}" srcOrd="0" destOrd="0" presId="urn:microsoft.com/office/officeart/2005/8/layout/pList1"/>
    <dgm:cxn modelId="{82F24A1E-F4DC-45CE-B5B8-C656EAEC49E8}" type="presOf" srcId="{4ED376FA-989C-4F30-A716-4219945330A6}" destId="{EF5110FE-779A-4507-A16A-5C7BF3508047}" srcOrd="0" destOrd="0" presId="urn:microsoft.com/office/officeart/2005/8/layout/pList1"/>
    <dgm:cxn modelId="{6B979321-B02F-4194-A494-B5FB0FC18782}" type="presOf" srcId="{B392E47C-9D20-4F23-8631-922AF8C03C88}" destId="{B30D6E6D-F382-41C2-A975-3A0B6602AD84}" srcOrd="0" destOrd="0" presId="urn:microsoft.com/office/officeart/2005/8/layout/pList1"/>
    <dgm:cxn modelId="{304EAC25-07AC-44AA-8CA1-AC25EAAFDF86}" type="presOf" srcId="{3A39A86D-F24E-4A3C-9117-C96E12BBA5D0}" destId="{93640A21-6D0B-4C0C-A3BD-CE9C0EE990F6}" srcOrd="0" destOrd="0" presId="urn:microsoft.com/office/officeart/2005/8/layout/pList1"/>
    <dgm:cxn modelId="{823C0C34-4A0C-469A-A31F-B32221025145}" type="presOf" srcId="{97E41501-53C1-4360-937D-B16DD62F0615}" destId="{96F70D61-8D53-450A-A4A3-D002729B0809}" srcOrd="0" destOrd="0" presId="urn:microsoft.com/office/officeart/2005/8/layout/pList1"/>
    <dgm:cxn modelId="{EA13D235-73BA-4676-9F11-34AAE56354EA}" srcId="{BE380B8C-BB2C-4B4F-BE99-D0F84F502DE8}" destId="{4ED376FA-989C-4F30-A716-4219945330A6}" srcOrd="5" destOrd="0" parTransId="{DB398581-6C32-4D06-AEA9-B56142869A4B}" sibTransId="{FD9A3AAF-27C2-4CF7-B4A9-6DE222877B3F}"/>
    <dgm:cxn modelId="{2B409844-6D85-4A1D-ADA6-5DF721504881}" type="presOf" srcId="{3C674CF9-8082-4B9A-8386-1DF614564BC4}" destId="{CEAC0B6B-8C93-4055-8920-B24AA73E01D1}" srcOrd="0" destOrd="0" presId="urn:microsoft.com/office/officeart/2005/8/layout/pList1"/>
    <dgm:cxn modelId="{96E1804C-CDA4-4563-A962-D37733139BE0}" srcId="{BE380B8C-BB2C-4B4F-BE99-D0F84F502DE8}" destId="{4459623A-2E04-4888-A3D6-25C1EEADD033}" srcOrd="2" destOrd="0" parTransId="{7C892CEA-1DCE-441B-A597-57A6F8E93429}" sibTransId="{A2E88682-BE14-4DE7-969D-8EF36CFC6FF0}"/>
    <dgm:cxn modelId="{3867B759-650A-4B4E-94A3-0D447172C305}" type="presOf" srcId="{BF5F9BA7-6E77-4E5D-9EE5-A3525221DD62}" destId="{99F10FDC-9952-49E9-AFE1-32AA070A055F}" srcOrd="0" destOrd="0" presId="urn:microsoft.com/office/officeart/2005/8/layout/pList1"/>
    <dgm:cxn modelId="{C4AC148D-7EFE-4634-BFE0-B5AE200313BA}" srcId="{BE380B8C-BB2C-4B4F-BE99-D0F84F502DE8}" destId="{3A39A86D-F24E-4A3C-9117-C96E12BBA5D0}" srcOrd="1" destOrd="0" parTransId="{FCFF830C-22F5-4040-A7AB-33F044A6F287}" sibTransId="{748E3888-A6ED-465E-A181-15742E97322F}"/>
    <dgm:cxn modelId="{1B1ADD90-0668-4270-867F-5F485918C801}" type="presOf" srcId="{5E5B1D62-64E7-40E5-8D26-76ECA11A0376}" destId="{4E7DFE39-646D-4F0C-A6D1-1A6E9BCE250A}" srcOrd="0" destOrd="0" presId="urn:microsoft.com/office/officeart/2005/8/layout/pList1"/>
    <dgm:cxn modelId="{9FE365A4-747C-4123-856F-E6AD7ABCBAC3}" type="presOf" srcId="{B9282D7D-97EF-4565-968D-BBB85286156E}" destId="{5F3A2CE2-015B-4FA0-AB85-ECFB55493AF0}" srcOrd="0" destOrd="0" presId="urn:microsoft.com/office/officeart/2005/8/layout/pList1"/>
    <dgm:cxn modelId="{2ACDD0DE-4F7A-4E09-96E2-7C14C0B372D2}" srcId="{BE380B8C-BB2C-4B4F-BE99-D0F84F502DE8}" destId="{B9282D7D-97EF-4565-968D-BBB85286156E}" srcOrd="4" destOrd="0" parTransId="{B67493F2-6AFF-4425-B784-2D870AC55352}" sibTransId="{97E41501-53C1-4360-937D-B16DD62F0615}"/>
    <dgm:cxn modelId="{6F64A7E1-520A-43C4-A2F5-74596DCC7311}" srcId="{BE380B8C-BB2C-4B4F-BE99-D0F84F502DE8}" destId="{BF5F9BA7-6E77-4E5D-9EE5-A3525221DD62}" srcOrd="0" destOrd="0" parTransId="{B4A5535B-FE5A-4C52-84F6-5CF2C0CAD791}" sibTransId="{5E5B1D62-64E7-40E5-8D26-76ECA11A0376}"/>
    <dgm:cxn modelId="{10660DE7-91CC-4FB4-BDC7-11D6A36C6DA3}" type="presOf" srcId="{748E3888-A6ED-465E-A181-15742E97322F}" destId="{00FE56B1-044B-41B5-BB99-C82909222BB9}" srcOrd="0" destOrd="0" presId="urn:microsoft.com/office/officeart/2005/8/layout/pList1"/>
    <dgm:cxn modelId="{9094BFEB-D2D9-4500-AF9C-A005C9829F92}" type="presOf" srcId="{A2E88682-BE14-4DE7-969D-8EF36CFC6FF0}" destId="{92F11FE0-1F25-4FFF-9AB5-45F6AA83F478}" srcOrd="0" destOrd="0" presId="urn:microsoft.com/office/officeart/2005/8/layout/pList1"/>
    <dgm:cxn modelId="{8B4EFDF3-8898-4C66-ACCD-0C548C871E28}" type="presOf" srcId="{4459623A-2E04-4888-A3D6-25C1EEADD033}" destId="{E87A7B05-801E-4A26-88E9-6AFC83FB7976}" srcOrd="0" destOrd="0" presId="urn:microsoft.com/office/officeart/2005/8/layout/pList1"/>
    <dgm:cxn modelId="{FFC0E193-9C1F-402A-8743-6E39D930152C}" type="presParOf" srcId="{655EB060-1927-4B9A-8BB3-20C7515A5247}" destId="{16B898F8-EFEF-4F7F-92E9-A1E45EA00FFF}" srcOrd="0" destOrd="0" presId="urn:microsoft.com/office/officeart/2005/8/layout/pList1"/>
    <dgm:cxn modelId="{A2E81A47-8616-4E29-A2EF-5C2A29C7B8E4}" type="presParOf" srcId="{16B898F8-EFEF-4F7F-92E9-A1E45EA00FFF}" destId="{A0F20A29-4CC6-45C5-B208-3EB314EFD815}" srcOrd="0" destOrd="0" presId="urn:microsoft.com/office/officeart/2005/8/layout/pList1"/>
    <dgm:cxn modelId="{C13C2D37-5341-4976-9561-10CDFAA34F11}" type="presParOf" srcId="{16B898F8-EFEF-4F7F-92E9-A1E45EA00FFF}" destId="{99F10FDC-9952-49E9-AFE1-32AA070A055F}" srcOrd="1" destOrd="0" presId="urn:microsoft.com/office/officeart/2005/8/layout/pList1"/>
    <dgm:cxn modelId="{DD2605C0-5654-4ED7-A07A-527B0A73F834}" type="presParOf" srcId="{655EB060-1927-4B9A-8BB3-20C7515A5247}" destId="{4E7DFE39-646D-4F0C-A6D1-1A6E9BCE250A}" srcOrd="1" destOrd="0" presId="urn:microsoft.com/office/officeart/2005/8/layout/pList1"/>
    <dgm:cxn modelId="{5D982904-99C0-496A-B497-3D7DBE188277}" type="presParOf" srcId="{655EB060-1927-4B9A-8BB3-20C7515A5247}" destId="{BC666AD9-BBBD-4DBB-B57B-EBD647B2C3AC}" srcOrd="2" destOrd="0" presId="urn:microsoft.com/office/officeart/2005/8/layout/pList1"/>
    <dgm:cxn modelId="{48533B66-61EB-49B8-8440-59E53EF01AB8}" type="presParOf" srcId="{BC666AD9-BBBD-4DBB-B57B-EBD647B2C3AC}" destId="{E3276D15-35F5-428D-8F17-2C2D41E78D89}" srcOrd="0" destOrd="0" presId="urn:microsoft.com/office/officeart/2005/8/layout/pList1"/>
    <dgm:cxn modelId="{9AF74F1F-7D19-4CF1-A923-527C8C0651DA}" type="presParOf" srcId="{BC666AD9-BBBD-4DBB-B57B-EBD647B2C3AC}" destId="{93640A21-6D0B-4C0C-A3BD-CE9C0EE990F6}" srcOrd="1" destOrd="0" presId="urn:microsoft.com/office/officeart/2005/8/layout/pList1"/>
    <dgm:cxn modelId="{1742FEE3-706A-49D6-982B-0DD3320CF854}" type="presParOf" srcId="{655EB060-1927-4B9A-8BB3-20C7515A5247}" destId="{00FE56B1-044B-41B5-BB99-C82909222BB9}" srcOrd="3" destOrd="0" presId="urn:microsoft.com/office/officeart/2005/8/layout/pList1"/>
    <dgm:cxn modelId="{8D147129-CFEE-4530-941D-C894F2F33DCC}" type="presParOf" srcId="{655EB060-1927-4B9A-8BB3-20C7515A5247}" destId="{F16CE740-81E2-4A8A-87C8-E5159FE2D92C}" srcOrd="4" destOrd="0" presId="urn:microsoft.com/office/officeart/2005/8/layout/pList1"/>
    <dgm:cxn modelId="{B419300C-BBEE-4320-A37D-AC39CC000342}" type="presParOf" srcId="{F16CE740-81E2-4A8A-87C8-E5159FE2D92C}" destId="{124D96FA-ADF7-4A8A-AFB9-F42F69DEDFE9}" srcOrd="0" destOrd="0" presId="urn:microsoft.com/office/officeart/2005/8/layout/pList1"/>
    <dgm:cxn modelId="{427AA8FE-FB0F-4923-8A63-D9ABCEDA4668}" type="presParOf" srcId="{F16CE740-81E2-4A8A-87C8-E5159FE2D92C}" destId="{E87A7B05-801E-4A26-88E9-6AFC83FB7976}" srcOrd="1" destOrd="0" presId="urn:microsoft.com/office/officeart/2005/8/layout/pList1"/>
    <dgm:cxn modelId="{1FF5CB6F-0AE9-4346-A8CE-51C24B1410CD}" type="presParOf" srcId="{655EB060-1927-4B9A-8BB3-20C7515A5247}" destId="{92F11FE0-1F25-4FFF-9AB5-45F6AA83F478}" srcOrd="5" destOrd="0" presId="urn:microsoft.com/office/officeart/2005/8/layout/pList1"/>
    <dgm:cxn modelId="{C24EDEA6-11BA-456A-87DB-425F7718EF0D}" type="presParOf" srcId="{655EB060-1927-4B9A-8BB3-20C7515A5247}" destId="{B0F1EE44-B3DF-4DB1-8026-FACD67C1C1B3}" srcOrd="6" destOrd="0" presId="urn:microsoft.com/office/officeart/2005/8/layout/pList1"/>
    <dgm:cxn modelId="{E7048174-9C84-4C79-8316-873B9C8A91C8}" type="presParOf" srcId="{B0F1EE44-B3DF-4DB1-8026-FACD67C1C1B3}" destId="{536E47F4-1868-4584-B1D3-A52C64915B99}" srcOrd="0" destOrd="0" presId="urn:microsoft.com/office/officeart/2005/8/layout/pList1"/>
    <dgm:cxn modelId="{492D551E-C8A9-43C3-82E5-4CBED5F66F64}" type="presParOf" srcId="{B0F1EE44-B3DF-4DB1-8026-FACD67C1C1B3}" destId="{CEAC0B6B-8C93-4055-8920-B24AA73E01D1}" srcOrd="1" destOrd="0" presId="urn:microsoft.com/office/officeart/2005/8/layout/pList1"/>
    <dgm:cxn modelId="{E5E44DE9-C4C6-449E-9810-8D71CE5DB5A5}" type="presParOf" srcId="{655EB060-1927-4B9A-8BB3-20C7515A5247}" destId="{B30D6E6D-F382-41C2-A975-3A0B6602AD84}" srcOrd="7" destOrd="0" presId="urn:microsoft.com/office/officeart/2005/8/layout/pList1"/>
    <dgm:cxn modelId="{D0CD2C43-594C-4B2C-8D34-5F55B3850300}" type="presParOf" srcId="{655EB060-1927-4B9A-8BB3-20C7515A5247}" destId="{DD64E979-641C-45B0-A8A4-CD716BB3E482}" srcOrd="8" destOrd="0" presId="urn:microsoft.com/office/officeart/2005/8/layout/pList1"/>
    <dgm:cxn modelId="{42044C80-0332-471C-BE66-AB32C4F1E866}" type="presParOf" srcId="{DD64E979-641C-45B0-A8A4-CD716BB3E482}" destId="{4D66DFF7-04D9-480B-BCA0-65A2F2C59A0C}" srcOrd="0" destOrd="0" presId="urn:microsoft.com/office/officeart/2005/8/layout/pList1"/>
    <dgm:cxn modelId="{EA137A55-A7ED-4A83-B27B-FE4057F9C5D4}" type="presParOf" srcId="{DD64E979-641C-45B0-A8A4-CD716BB3E482}" destId="{5F3A2CE2-015B-4FA0-AB85-ECFB55493AF0}" srcOrd="1" destOrd="0" presId="urn:microsoft.com/office/officeart/2005/8/layout/pList1"/>
    <dgm:cxn modelId="{A9AC589E-030D-4581-B5E6-B818D756714D}" type="presParOf" srcId="{655EB060-1927-4B9A-8BB3-20C7515A5247}" destId="{96F70D61-8D53-450A-A4A3-D002729B0809}" srcOrd="9" destOrd="0" presId="urn:microsoft.com/office/officeart/2005/8/layout/pList1"/>
    <dgm:cxn modelId="{6BC93D35-9BD6-441C-85D3-6ADA1285C9CA}" type="presParOf" srcId="{655EB060-1927-4B9A-8BB3-20C7515A5247}" destId="{BEFBD99D-F749-4E88-BFA8-207F8753B6C2}" srcOrd="10" destOrd="0" presId="urn:microsoft.com/office/officeart/2005/8/layout/pList1"/>
    <dgm:cxn modelId="{B78EF865-8192-4135-A691-A723DDFFDD5D}" type="presParOf" srcId="{BEFBD99D-F749-4E88-BFA8-207F8753B6C2}" destId="{B055C0AF-301F-420B-810D-320C86F345A5}" srcOrd="0" destOrd="0" presId="urn:microsoft.com/office/officeart/2005/8/layout/pList1"/>
    <dgm:cxn modelId="{DB77E5EA-D9C4-4F9E-9F30-4B5F7A29396C}" type="presParOf" srcId="{BEFBD99D-F749-4E88-BFA8-207F8753B6C2}" destId="{EF5110FE-779A-4507-A16A-5C7BF350804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20A29-4CC6-45C5-B208-3EB314EFD815}">
      <dsp:nvSpPr>
        <dsp:cNvPr id="0" name=""/>
        <dsp:cNvSpPr/>
      </dsp:nvSpPr>
      <dsp:spPr>
        <a:xfrm>
          <a:off x="160245" y="1204"/>
          <a:ext cx="2439120" cy="1680554"/>
        </a:xfrm>
        <a:prstGeom prst="roundRect">
          <a:avLst/>
        </a:prstGeom>
        <a:blipFill rotWithShape="1">
          <a:blip xmlns:r="http://schemas.openxmlformats.org/officeDocument/2006/relationships" r:embed="rId1"/>
          <a:stretch>
            <a:fillRect/>
          </a:stretch>
        </a:blipFill>
        <a:ln w="1079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99F10FDC-9952-49E9-AFE1-32AA070A055F}">
      <dsp:nvSpPr>
        <dsp:cNvPr id="0" name=""/>
        <dsp:cNvSpPr/>
      </dsp:nvSpPr>
      <dsp:spPr>
        <a:xfrm>
          <a:off x="160245" y="1681758"/>
          <a:ext cx="2439120" cy="90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Decisions driven by data &amp; science</a:t>
          </a:r>
        </a:p>
      </dsp:txBody>
      <dsp:txXfrm>
        <a:off x="160245" y="1681758"/>
        <a:ext cx="2439120" cy="904913"/>
      </dsp:txXfrm>
    </dsp:sp>
    <dsp:sp modelId="{E3276D15-35F5-428D-8F17-2C2D41E78D89}">
      <dsp:nvSpPr>
        <dsp:cNvPr id="0" name=""/>
        <dsp:cNvSpPr/>
      </dsp:nvSpPr>
      <dsp:spPr>
        <a:xfrm>
          <a:off x="2843381" y="1204"/>
          <a:ext cx="2439120" cy="1680554"/>
        </a:xfrm>
        <a:prstGeom prst="roundRect">
          <a:avLst/>
        </a:prstGeom>
        <a:blipFill rotWithShape="1">
          <a:blip xmlns:r="http://schemas.openxmlformats.org/officeDocument/2006/relationships" r:embed="rId2"/>
          <a:stretch>
            <a:fillRect/>
          </a:stretch>
        </a:blipFill>
        <a:ln w="1079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93640A21-6D0B-4C0C-A3BD-CE9C0EE990F6}">
      <dsp:nvSpPr>
        <dsp:cNvPr id="0" name=""/>
        <dsp:cNvSpPr/>
      </dsp:nvSpPr>
      <dsp:spPr>
        <a:xfrm>
          <a:off x="2843381" y="1681758"/>
          <a:ext cx="2439120" cy="90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Real time data &amp; information sharing with public and press</a:t>
          </a:r>
        </a:p>
      </dsp:txBody>
      <dsp:txXfrm>
        <a:off x="2843381" y="1681758"/>
        <a:ext cx="2439120" cy="904913"/>
      </dsp:txXfrm>
    </dsp:sp>
    <dsp:sp modelId="{124D96FA-ADF7-4A8A-AFB9-F42F69DEDFE9}">
      <dsp:nvSpPr>
        <dsp:cNvPr id="0" name=""/>
        <dsp:cNvSpPr/>
      </dsp:nvSpPr>
      <dsp:spPr>
        <a:xfrm>
          <a:off x="5526516" y="1204"/>
          <a:ext cx="2439120" cy="1680554"/>
        </a:xfrm>
        <a:prstGeom prst="roundRect">
          <a:avLst/>
        </a:prstGeom>
        <a:blipFill rotWithShape="1">
          <a:blip xmlns:r="http://schemas.openxmlformats.org/officeDocument/2006/relationships" r:embed="rId3"/>
          <a:stretch>
            <a:fillRect/>
          </a:stretch>
        </a:blipFill>
        <a:ln w="1079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E87A7B05-801E-4A26-88E9-6AFC83FB7976}">
      <dsp:nvSpPr>
        <dsp:cNvPr id="0" name=""/>
        <dsp:cNvSpPr/>
      </dsp:nvSpPr>
      <dsp:spPr>
        <a:xfrm>
          <a:off x="5526516" y="1681758"/>
          <a:ext cx="2439120" cy="90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Strategic communications &amp; messaging</a:t>
          </a:r>
        </a:p>
      </dsp:txBody>
      <dsp:txXfrm>
        <a:off x="5526516" y="1681758"/>
        <a:ext cx="2439120" cy="904913"/>
      </dsp:txXfrm>
    </dsp:sp>
    <dsp:sp modelId="{536E47F4-1868-4584-B1D3-A52C64915B99}">
      <dsp:nvSpPr>
        <dsp:cNvPr id="0" name=""/>
        <dsp:cNvSpPr/>
      </dsp:nvSpPr>
      <dsp:spPr>
        <a:xfrm>
          <a:off x="160245" y="2830584"/>
          <a:ext cx="2439120" cy="1680554"/>
        </a:xfrm>
        <a:prstGeom prst="roundRect">
          <a:avLst/>
        </a:prstGeom>
        <a:blipFill rotWithShape="1">
          <a:blip xmlns:r="http://schemas.openxmlformats.org/officeDocument/2006/relationships" r:embed="rId4"/>
          <a:stretch>
            <a:fillRect/>
          </a:stretch>
        </a:blipFill>
        <a:ln w="1079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CEAC0B6B-8C93-4055-8920-B24AA73E01D1}">
      <dsp:nvSpPr>
        <dsp:cNvPr id="0" name=""/>
        <dsp:cNvSpPr/>
      </dsp:nvSpPr>
      <dsp:spPr>
        <a:xfrm>
          <a:off x="160245" y="4512342"/>
          <a:ext cx="2439120" cy="90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Medicaid policy changes</a:t>
          </a:r>
        </a:p>
      </dsp:txBody>
      <dsp:txXfrm>
        <a:off x="160245" y="4512342"/>
        <a:ext cx="2439120" cy="904913"/>
      </dsp:txXfrm>
    </dsp:sp>
    <dsp:sp modelId="{4D66DFF7-04D9-480B-BCA0-65A2F2C59A0C}">
      <dsp:nvSpPr>
        <dsp:cNvPr id="0" name=""/>
        <dsp:cNvSpPr/>
      </dsp:nvSpPr>
      <dsp:spPr>
        <a:xfrm>
          <a:off x="2843381" y="2830584"/>
          <a:ext cx="2439120" cy="1680554"/>
        </a:xfrm>
        <a:prstGeom prst="roundRect">
          <a:avLst/>
        </a:prstGeom>
        <a:blipFill rotWithShape="1">
          <a:blip xmlns:r="http://schemas.openxmlformats.org/officeDocument/2006/relationships" r:embed="rId5"/>
          <a:stretch>
            <a:fillRect/>
          </a:stretch>
        </a:blipFill>
        <a:ln w="1079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5F3A2CE2-015B-4FA0-AB85-ECFB55493AF0}">
      <dsp:nvSpPr>
        <dsp:cNvPr id="0" name=""/>
        <dsp:cNvSpPr/>
      </dsp:nvSpPr>
      <dsp:spPr>
        <a:xfrm>
          <a:off x="2843381" y="4511138"/>
          <a:ext cx="2439120" cy="90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endParaRPr lang="en-US" sz="1800" kern="1200"/>
        </a:p>
      </dsp:txBody>
      <dsp:txXfrm>
        <a:off x="2843381" y="4511138"/>
        <a:ext cx="2439120" cy="904913"/>
      </dsp:txXfrm>
    </dsp:sp>
    <dsp:sp modelId="{B055C0AF-301F-420B-810D-320C86F345A5}">
      <dsp:nvSpPr>
        <dsp:cNvPr id="0" name=""/>
        <dsp:cNvSpPr/>
      </dsp:nvSpPr>
      <dsp:spPr>
        <a:xfrm>
          <a:off x="5526516" y="2830584"/>
          <a:ext cx="2439120" cy="1680554"/>
        </a:xfrm>
        <a:prstGeom prst="roundRect">
          <a:avLst/>
        </a:prstGeom>
        <a:blipFill rotWithShape="1">
          <a:blip xmlns:r="http://schemas.openxmlformats.org/officeDocument/2006/relationships" r:embed="rId6"/>
          <a:stretch>
            <a:fillRect/>
          </a:stretch>
        </a:blipFill>
        <a:ln w="1079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EF5110FE-779A-4507-A16A-5C7BF3508047}">
      <dsp:nvSpPr>
        <dsp:cNvPr id="0" name=""/>
        <dsp:cNvSpPr/>
      </dsp:nvSpPr>
      <dsp:spPr>
        <a:xfrm>
          <a:off x="5526516" y="4511138"/>
          <a:ext cx="2439120" cy="90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endParaRPr lang="en-US" sz="1800" kern="1200"/>
        </a:p>
      </dsp:txBody>
      <dsp:txXfrm>
        <a:off x="5526516" y="4511138"/>
        <a:ext cx="2439120" cy="9049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528B2-049B-4C4D-BD32-88542237E147}">
      <dsp:nvSpPr>
        <dsp:cNvPr id="0" name=""/>
        <dsp:cNvSpPr/>
      </dsp:nvSpPr>
      <dsp:spPr>
        <a:xfrm>
          <a:off x="3956365" y="2178903"/>
          <a:ext cx="1584152" cy="1584152"/>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COVID Medicaid Policy Changes</a:t>
          </a:r>
        </a:p>
      </dsp:txBody>
      <dsp:txXfrm>
        <a:off x="4188359" y="2410897"/>
        <a:ext cx="1120164" cy="1120164"/>
      </dsp:txXfrm>
    </dsp:sp>
    <dsp:sp modelId="{BE567AB8-69B7-48E1-A903-BC496FF65CF2}">
      <dsp:nvSpPr>
        <dsp:cNvPr id="0" name=""/>
        <dsp:cNvSpPr/>
      </dsp:nvSpPr>
      <dsp:spPr>
        <a:xfrm rot="16200000">
          <a:off x="4633571" y="1699364"/>
          <a:ext cx="229739" cy="5386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668032" y="1841547"/>
        <a:ext cx="160817" cy="323167"/>
      </dsp:txXfrm>
    </dsp:sp>
    <dsp:sp modelId="{3035F5F4-161F-482E-974D-8A6BF927DA83}">
      <dsp:nvSpPr>
        <dsp:cNvPr id="0" name=""/>
        <dsp:cNvSpPr/>
      </dsp:nvSpPr>
      <dsp:spPr>
        <a:xfrm>
          <a:off x="3715914" y="-237149"/>
          <a:ext cx="2065053" cy="1982582"/>
        </a:xfrm>
        <a:prstGeom prst="ellipse">
          <a:avLst/>
        </a:prstGeom>
        <a:solidFill>
          <a:srgbClr val="00206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Medicaid and CHIP </a:t>
          </a:r>
          <a:r>
            <a:rPr lang="en-US" sz="2000" b="1" u="sng" kern="1200" dirty="0"/>
            <a:t>Disaster SPAs</a:t>
          </a:r>
        </a:p>
      </dsp:txBody>
      <dsp:txXfrm>
        <a:off x="4018334" y="53193"/>
        <a:ext cx="1460213" cy="1401898"/>
      </dsp:txXfrm>
    </dsp:sp>
    <dsp:sp modelId="{05BE822D-BECE-4765-8747-84A64511A571}">
      <dsp:nvSpPr>
        <dsp:cNvPr id="0" name=""/>
        <dsp:cNvSpPr/>
      </dsp:nvSpPr>
      <dsp:spPr>
        <a:xfrm>
          <a:off x="5601391" y="2701673"/>
          <a:ext cx="146652" cy="5386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601391" y="2809395"/>
        <a:ext cx="102656" cy="323167"/>
      </dsp:txXfrm>
    </dsp:sp>
    <dsp:sp modelId="{44928D9D-1AEC-4206-9BFC-4EBC354499A4}">
      <dsp:nvSpPr>
        <dsp:cNvPr id="0" name=""/>
        <dsp:cNvSpPr/>
      </dsp:nvSpPr>
      <dsp:spPr>
        <a:xfrm>
          <a:off x="5817219" y="1880124"/>
          <a:ext cx="2296117" cy="2181710"/>
        </a:xfrm>
        <a:prstGeom prst="ellipse">
          <a:avLst/>
        </a:prstGeom>
        <a:solidFill>
          <a:srgbClr val="00206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u="sng" kern="1200" dirty="0"/>
            <a:t>Section 1135 Waiver</a:t>
          </a:r>
          <a:r>
            <a:rPr lang="en-US" sz="2000" b="1" u="none" kern="1200" dirty="0"/>
            <a:t> Approvals</a:t>
          </a:r>
          <a:endParaRPr lang="en-US" sz="2000" b="1" u="sng" kern="1200" dirty="0"/>
        </a:p>
      </dsp:txBody>
      <dsp:txXfrm>
        <a:off x="6153478" y="2199628"/>
        <a:ext cx="1623599" cy="1542702"/>
      </dsp:txXfrm>
    </dsp:sp>
    <dsp:sp modelId="{70399E4B-4305-424B-8BFF-11993D8A0CD7}">
      <dsp:nvSpPr>
        <dsp:cNvPr id="0" name=""/>
        <dsp:cNvSpPr/>
      </dsp:nvSpPr>
      <dsp:spPr>
        <a:xfrm rot="5400000">
          <a:off x="4655399" y="3664034"/>
          <a:ext cx="186084" cy="5386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683312" y="3743844"/>
        <a:ext cx="130259" cy="323167"/>
      </dsp:txXfrm>
    </dsp:sp>
    <dsp:sp modelId="{E3C30BA7-9D60-4060-8A99-9D36086C9422}">
      <dsp:nvSpPr>
        <dsp:cNvPr id="0" name=""/>
        <dsp:cNvSpPr/>
      </dsp:nvSpPr>
      <dsp:spPr>
        <a:xfrm>
          <a:off x="3623550" y="4114157"/>
          <a:ext cx="2249781" cy="2147318"/>
        </a:xfrm>
        <a:prstGeom prst="ellipse">
          <a:avLst/>
        </a:prstGeom>
        <a:solidFill>
          <a:srgbClr val="00206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u="sng" kern="1200" dirty="0"/>
            <a:t>Managed Care Contract Flexibilities</a:t>
          </a:r>
          <a:endParaRPr lang="en-US" sz="2000" kern="1200" dirty="0"/>
        </a:p>
      </dsp:txBody>
      <dsp:txXfrm>
        <a:off x="3953023" y="4428624"/>
        <a:ext cx="1590835" cy="1518384"/>
      </dsp:txXfrm>
    </dsp:sp>
    <dsp:sp modelId="{7D52EF69-AFEC-419C-AE76-2BDF30D1F0F7}">
      <dsp:nvSpPr>
        <dsp:cNvPr id="0" name=""/>
        <dsp:cNvSpPr/>
      </dsp:nvSpPr>
      <dsp:spPr>
        <a:xfrm rot="10800000">
          <a:off x="3777453" y="2701673"/>
          <a:ext cx="126430" cy="5386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3815382" y="2809395"/>
        <a:ext cx="88501" cy="323167"/>
      </dsp:txXfrm>
    </dsp:sp>
    <dsp:sp modelId="{09423C49-30A3-4804-804B-ADD94A9F147B}">
      <dsp:nvSpPr>
        <dsp:cNvPr id="0" name=""/>
        <dsp:cNvSpPr/>
      </dsp:nvSpPr>
      <dsp:spPr>
        <a:xfrm>
          <a:off x="1345390" y="1843467"/>
          <a:ext cx="2372426" cy="2255024"/>
        </a:xfrm>
        <a:prstGeom prst="ellipse">
          <a:avLst/>
        </a:prstGeom>
        <a:solidFill>
          <a:srgbClr val="00206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u="sng" kern="1200" dirty="0"/>
            <a:t>1915(k) Amendments </a:t>
          </a:r>
          <a:r>
            <a:rPr lang="en-US" sz="2000" b="1" u="none" kern="1200" dirty="0"/>
            <a:t>(Appendix K)</a:t>
          </a:r>
          <a:endParaRPr lang="en-US" sz="2000" u="none" kern="1200" dirty="0"/>
        </a:p>
      </dsp:txBody>
      <dsp:txXfrm>
        <a:off x="1692824" y="2173708"/>
        <a:ext cx="1677558" cy="15945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20A29-4CC6-45C5-B208-3EB314EFD815}">
      <dsp:nvSpPr>
        <dsp:cNvPr id="0" name=""/>
        <dsp:cNvSpPr/>
      </dsp:nvSpPr>
      <dsp:spPr>
        <a:xfrm>
          <a:off x="160245" y="1204"/>
          <a:ext cx="2439120" cy="1680554"/>
        </a:xfrm>
        <a:prstGeom prst="roundRect">
          <a:avLst/>
        </a:prstGeom>
        <a:blipFill rotWithShape="1">
          <a:blip xmlns:r="http://schemas.openxmlformats.org/officeDocument/2006/relationships" r:embed="rId1"/>
          <a:stretch>
            <a:fillRect/>
          </a:stretch>
        </a:blipFill>
        <a:ln w="1079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99F10FDC-9952-49E9-AFE1-32AA070A055F}">
      <dsp:nvSpPr>
        <dsp:cNvPr id="0" name=""/>
        <dsp:cNvSpPr/>
      </dsp:nvSpPr>
      <dsp:spPr>
        <a:xfrm>
          <a:off x="160245" y="1681758"/>
          <a:ext cx="2439120" cy="90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Reporting protocols for COVID testing sites on race/ethnicity</a:t>
          </a:r>
        </a:p>
      </dsp:txBody>
      <dsp:txXfrm>
        <a:off x="160245" y="1681758"/>
        <a:ext cx="2439120" cy="904913"/>
      </dsp:txXfrm>
    </dsp:sp>
    <dsp:sp modelId="{E3276D15-35F5-428D-8F17-2C2D41E78D89}">
      <dsp:nvSpPr>
        <dsp:cNvPr id="0" name=""/>
        <dsp:cNvSpPr/>
      </dsp:nvSpPr>
      <dsp:spPr>
        <a:xfrm>
          <a:off x="2843381" y="1204"/>
          <a:ext cx="2439120" cy="1680554"/>
        </a:xfrm>
        <a:prstGeom prst="roundRect">
          <a:avLst/>
        </a:prstGeom>
        <a:blipFill rotWithShape="1">
          <a:blip xmlns:r="http://schemas.openxmlformats.org/officeDocument/2006/relationships" r:embed="rId2"/>
          <a:stretch>
            <a:fillRect/>
          </a:stretch>
        </a:blipFill>
        <a:ln w="1079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93640A21-6D0B-4C0C-A3BD-CE9C0EE990F6}">
      <dsp:nvSpPr>
        <dsp:cNvPr id="0" name=""/>
        <dsp:cNvSpPr/>
      </dsp:nvSpPr>
      <dsp:spPr>
        <a:xfrm>
          <a:off x="2843381" y="1681758"/>
          <a:ext cx="2439120" cy="90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Independent Public Health monitor for state prisons/jails</a:t>
          </a:r>
        </a:p>
      </dsp:txBody>
      <dsp:txXfrm>
        <a:off x="2843381" y="1681758"/>
        <a:ext cx="2439120" cy="904913"/>
      </dsp:txXfrm>
    </dsp:sp>
    <dsp:sp modelId="{124D96FA-ADF7-4A8A-AFB9-F42F69DEDFE9}">
      <dsp:nvSpPr>
        <dsp:cNvPr id="0" name=""/>
        <dsp:cNvSpPr/>
      </dsp:nvSpPr>
      <dsp:spPr>
        <a:xfrm>
          <a:off x="5526516" y="1204"/>
          <a:ext cx="2439120" cy="1680554"/>
        </a:xfrm>
        <a:prstGeom prst="roundRect">
          <a:avLst/>
        </a:prstGeom>
        <a:blipFill rotWithShape="1">
          <a:blip xmlns:r="http://schemas.openxmlformats.org/officeDocument/2006/relationships" r:embed="rId3"/>
          <a:stretch>
            <a:fillRect/>
          </a:stretch>
        </a:blipFill>
        <a:ln w="1079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E87A7B05-801E-4A26-88E9-6AFC83FB7976}">
      <dsp:nvSpPr>
        <dsp:cNvPr id="0" name=""/>
        <dsp:cNvSpPr/>
      </dsp:nvSpPr>
      <dsp:spPr>
        <a:xfrm>
          <a:off x="5526516" y="1681758"/>
          <a:ext cx="2439120" cy="90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Mandate provision of PPE by employers for frontline workers</a:t>
          </a:r>
        </a:p>
      </dsp:txBody>
      <dsp:txXfrm>
        <a:off x="5526516" y="1681758"/>
        <a:ext cx="2439120" cy="904913"/>
      </dsp:txXfrm>
    </dsp:sp>
    <dsp:sp modelId="{536E47F4-1868-4584-B1D3-A52C64915B99}">
      <dsp:nvSpPr>
        <dsp:cNvPr id="0" name=""/>
        <dsp:cNvSpPr/>
      </dsp:nvSpPr>
      <dsp:spPr>
        <a:xfrm>
          <a:off x="160245" y="2830584"/>
          <a:ext cx="2439120" cy="1680554"/>
        </a:xfrm>
        <a:prstGeom prst="roundRect">
          <a:avLst/>
        </a:prstGeom>
        <a:blipFill rotWithShape="1">
          <a:blip xmlns:r="http://schemas.openxmlformats.org/officeDocument/2006/relationships" r:embed="rId4"/>
          <a:stretch>
            <a:fillRect/>
          </a:stretch>
        </a:blipFill>
        <a:ln w="1079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CEAC0B6B-8C93-4055-8920-B24AA73E01D1}">
      <dsp:nvSpPr>
        <dsp:cNvPr id="0" name=""/>
        <dsp:cNvSpPr/>
      </dsp:nvSpPr>
      <dsp:spPr>
        <a:xfrm>
          <a:off x="160245" y="4512342"/>
          <a:ext cx="2439120" cy="90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Provide funding for retraining unskilled workers</a:t>
          </a:r>
        </a:p>
      </dsp:txBody>
      <dsp:txXfrm>
        <a:off x="160245" y="4512342"/>
        <a:ext cx="2439120" cy="904913"/>
      </dsp:txXfrm>
    </dsp:sp>
    <dsp:sp modelId="{4D66DFF7-04D9-480B-BCA0-65A2F2C59A0C}">
      <dsp:nvSpPr>
        <dsp:cNvPr id="0" name=""/>
        <dsp:cNvSpPr/>
      </dsp:nvSpPr>
      <dsp:spPr>
        <a:xfrm>
          <a:off x="2843381" y="2830584"/>
          <a:ext cx="2439120" cy="1680554"/>
        </a:xfrm>
        <a:prstGeom prst="roundRect">
          <a:avLst/>
        </a:prstGeom>
        <a:blipFill rotWithShape="1">
          <a:blip xmlns:r="http://schemas.openxmlformats.org/officeDocument/2006/relationships" r:embed="rId5"/>
          <a:stretch>
            <a:fillRect/>
          </a:stretch>
        </a:blipFill>
        <a:ln w="1079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5F3A2CE2-015B-4FA0-AB85-ECFB55493AF0}">
      <dsp:nvSpPr>
        <dsp:cNvPr id="0" name=""/>
        <dsp:cNvSpPr/>
      </dsp:nvSpPr>
      <dsp:spPr>
        <a:xfrm>
          <a:off x="2843381" y="4511138"/>
          <a:ext cx="2439120" cy="90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endParaRPr lang="en-US" sz="1800" kern="1200"/>
        </a:p>
      </dsp:txBody>
      <dsp:txXfrm>
        <a:off x="2843381" y="4511138"/>
        <a:ext cx="2439120" cy="904913"/>
      </dsp:txXfrm>
    </dsp:sp>
    <dsp:sp modelId="{B055C0AF-301F-420B-810D-320C86F345A5}">
      <dsp:nvSpPr>
        <dsp:cNvPr id="0" name=""/>
        <dsp:cNvSpPr/>
      </dsp:nvSpPr>
      <dsp:spPr>
        <a:xfrm>
          <a:off x="5526516" y="2830584"/>
          <a:ext cx="2439120" cy="1680554"/>
        </a:xfrm>
        <a:prstGeom prst="roundRect">
          <a:avLst/>
        </a:prstGeom>
        <a:blipFill rotWithShape="1">
          <a:blip xmlns:r="http://schemas.openxmlformats.org/officeDocument/2006/relationships" r:embed="rId6"/>
          <a:stretch>
            <a:fillRect/>
          </a:stretch>
        </a:blipFill>
        <a:ln w="1079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EF5110FE-779A-4507-A16A-5C7BF3508047}">
      <dsp:nvSpPr>
        <dsp:cNvPr id="0" name=""/>
        <dsp:cNvSpPr/>
      </dsp:nvSpPr>
      <dsp:spPr>
        <a:xfrm>
          <a:off x="5526516" y="4511138"/>
          <a:ext cx="2439120" cy="90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endParaRPr lang="en-US" sz="1800" kern="1200"/>
        </a:p>
      </dsp:txBody>
      <dsp:txXfrm>
        <a:off x="5526516" y="4511138"/>
        <a:ext cx="2439120" cy="904913"/>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C803A8-FD4D-7A4A-8FB4-F095F8E35A7C}" type="datetimeFigureOut">
              <a:rPr lang="en-US" smtClean="0"/>
              <a:t>9/24/20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647696-CA65-994E-AFC8-84C1B1C30767}" type="slidenum">
              <a:rPr lang="en-US" smtClean="0"/>
              <a:t>‹#›</a:t>
            </a:fld>
            <a:endParaRPr lang="en-US"/>
          </a:p>
        </p:txBody>
      </p:sp>
    </p:spTree>
    <p:extLst>
      <p:ext uri="{BB962C8B-B14F-4D97-AF65-F5344CB8AC3E}">
        <p14:creationId xmlns:p14="http://schemas.microsoft.com/office/powerpoint/2010/main" val="9405156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EE1B25-77F0-3A4C-A1ED-55939924362E}" type="datetimeFigureOut">
              <a:rPr lang="en-US" smtClean="0"/>
              <a:t>9/24/20</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A6764C-C15E-0340-B95F-B7B37D149921}" type="slidenum">
              <a:rPr lang="en-US" smtClean="0"/>
              <a:t>‹#›</a:t>
            </a:fld>
            <a:endParaRPr lang="en-US"/>
          </a:p>
        </p:txBody>
      </p:sp>
    </p:spTree>
    <p:extLst>
      <p:ext uri="{BB962C8B-B14F-4D97-AF65-F5344CB8AC3E}">
        <p14:creationId xmlns:p14="http://schemas.microsoft.com/office/powerpoint/2010/main" val="36040094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many of you will remember, Louisiana, and New Orleans</a:t>
            </a:r>
            <a:r>
              <a:rPr lang="en-US" baseline="0" dirty="0"/>
              <a:t> in particular,</a:t>
            </a:r>
            <a:r>
              <a:rPr lang="en-US" dirty="0"/>
              <a:t> was one</a:t>
            </a:r>
            <a:r>
              <a:rPr lang="en-US" baseline="0" dirty="0"/>
              <a:t> of the early hotspots for COVID-19 in late March and April. Later, in July, our cases and hospitalizations would again peak at an alarmingly high level, with the second wave being more dispersed across the entire state. </a:t>
            </a:r>
          </a:p>
          <a:p>
            <a:r>
              <a:rPr lang="en-US" baseline="0" dirty="0"/>
              <a:t> </a:t>
            </a:r>
          </a:p>
          <a:p>
            <a:r>
              <a:rPr lang="en-US" baseline="0" dirty="0"/>
              <a:t>While the first peak in the chart may look small relative to the second, it’s important to remember that in March and April, like most other states, we did not have widespread community-based testing yet in place, so the majority of the cases that you see represented in that first peak, were cases that were admitted to and tested in a hospital setting.  We were not capturing many of the asymptomatic cases or those with minor symptoms at that time. Governor John Bel Edwards acted swiftly, putting a stay at home order in place just two weeks after our first case was confirmed.  </a:t>
            </a:r>
          </a:p>
          <a:p>
            <a:endParaRPr lang="en-US" baseline="0" dirty="0"/>
          </a:p>
          <a:p>
            <a:r>
              <a:rPr lang="en-US" baseline="0" dirty="0"/>
              <a:t>Like many states, the stay at home order and business restrictions were gradually lifted throughout late May and June. The increased activity, particularly among young people led to a second peak occurred in mid-July and also placed tremendous strain on our hospital’s resources and resulted in a significant increase in deaths in our state. Closing bars statewide, reducing the allowable size of gatherings, and mandating face coverings statewide helped to bring down the number of new cases and hospitalizations but not to the same level that the stay at home order did. </a:t>
            </a:r>
          </a:p>
          <a:p>
            <a:endParaRPr lang="en-US" dirty="0"/>
          </a:p>
        </p:txBody>
      </p:sp>
      <p:sp>
        <p:nvSpPr>
          <p:cNvPr id="4" name="Slide Number Placeholder 3"/>
          <p:cNvSpPr>
            <a:spLocks noGrp="1"/>
          </p:cNvSpPr>
          <p:nvPr>
            <p:ph type="sldNum" sz="quarter" idx="10"/>
          </p:nvPr>
        </p:nvSpPr>
        <p:spPr/>
        <p:txBody>
          <a:bodyPr/>
          <a:lstStyle/>
          <a:p>
            <a:fld id="{63B2CCDF-57FA-4DC0-AC8C-7DF42EB5FC49}" type="slidenum">
              <a:rPr lang="en-US" smtClean="0"/>
              <a:t>6</a:t>
            </a:fld>
            <a:endParaRPr lang="en-US"/>
          </a:p>
        </p:txBody>
      </p:sp>
    </p:spTree>
    <p:extLst>
      <p:ext uri="{BB962C8B-B14F-4D97-AF65-F5344CB8AC3E}">
        <p14:creationId xmlns:p14="http://schemas.microsoft.com/office/powerpoint/2010/main" val="4192610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a:t>
            </a:r>
            <a:r>
              <a:rPr lang="en-US" baseline="0" dirty="0"/>
              <a:t> Louisiana has experienced more natural disasters than most states, our Medicaid staff is more familiar than most with the options and processes for requesting disaster based waivers and flexibilities. As a result, Louisiana was one of the first states to submit a request to and receive approval from CMS for 1135 waiver flexibilities, with our first request submitted on March 17. We also received approval on Medicaid and CHIP emergency state plan amendments and Appendix K amendments that allowed temporary changes to services provided to home and community based waiver recipients. Finally, </a:t>
            </a:r>
            <a:r>
              <a:rPr lang="en-US" sz="1200" kern="1200" baseline="0" dirty="0">
                <a:solidFill>
                  <a:schemeClr val="tx1"/>
                </a:solidFill>
                <a:effectLst/>
                <a:latin typeface="+mn-lt"/>
                <a:ea typeface="+mn-ea"/>
                <a:cs typeface="+mn-cs"/>
              </a:rPr>
              <a:t>we made temporary changes we made to our managed care organizations’ contract requirements that reduced face to face meeting requirements, site visits, and streamlined provider enrollment.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Our goal with all of these policy changes were to maximize access to services, minimize exposure risk, and reduce administrative barriers for both Medicaid members and providers. </a:t>
            </a:r>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example one of our approved 1135 waivers for home and community based services allows </a:t>
            </a:r>
            <a:r>
              <a:rPr lang="en-US" sz="1200" kern="1200" dirty="0">
                <a:solidFill>
                  <a:schemeClr val="tx1"/>
                </a:solidFill>
                <a:effectLst/>
                <a:latin typeface="+mn-lt"/>
                <a:ea typeface="+mn-ea"/>
                <a:cs typeface="+mn-cs"/>
              </a:rPr>
              <a:t>Medicaid to pay family members and legally responsible adults to provide personal care services, as long as the person is capable of safely providing the services,</a:t>
            </a:r>
            <a:r>
              <a:rPr lang="en-US" sz="1200" kern="1200" baseline="0" dirty="0">
                <a:solidFill>
                  <a:schemeClr val="tx1"/>
                </a:solidFill>
                <a:effectLst/>
                <a:latin typeface="+mn-lt"/>
                <a:ea typeface="+mn-ea"/>
                <a:cs typeface="+mn-cs"/>
              </a:rPr>
              <a:t> which reduces </a:t>
            </a:r>
            <a:r>
              <a:rPr lang="en-US" sz="1200" kern="1200" dirty="0">
                <a:solidFill>
                  <a:schemeClr val="tx1"/>
                </a:solidFill>
                <a:effectLst/>
                <a:latin typeface="+mn-lt"/>
                <a:ea typeface="+mn-ea"/>
                <a:cs typeface="+mn-cs"/>
              </a:rPr>
              <a:t>risk</a:t>
            </a:r>
            <a:r>
              <a:rPr lang="en-US" sz="1200" kern="1200" baseline="0" dirty="0">
                <a:solidFill>
                  <a:schemeClr val="tx1"/>
                </a:solidFill>
                <a:effectLst/>
                <a:latin typeface="+mn-lt"/>
                <a:ea typeface="+mn-ea"/>
                <a:cs typeface="+mn-cs"/>
              </a:rPr>
              <a:t> of exposure to the </a:t>
            </a:r>
            <a:r>
              <a:rPr lang="en-US" sz="1200" kern="1200" dirty="0">
                <a:solidFill>
                  <a:schemeClr val="tx1"/>
                </a:solidFill>
                <a:effectLst/>
                <a:latin typeface="+mn-lt"/>
                <a:ea typeface="+mn-ea"/>
                <a:cs typeface="+mn-cs"/>
              </a:rPr>
              <a:t>patient</a:t>
            </a:r>
            <a:r>
              <a:rPr lang="en-US" sz="1200" kern="1200" baseline="0" dirty="0">
                <a:solidFill>
                  <a:schemeClr val="tx1"/>
                </a:solidFill>
                <a:effectLst/>
                <a:latin typeface="+mn-lt"/>
                <a:ea typeface="+mn-ea"/>
                <a:cs typeface="+mn-cs"/>
              </a:rPr>
              <a:t> from having an unrelated caregiver come into the home. We also greatly expanded the types of services that can be delivered via telehealth and suspended our requirement that telehealth be provided synchronously through both audio and visual channels, when both are not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endParaRPr lang="en-US" baseline="0" dirty="0"/>
          </a:p>
          <a:p>
            <a:r>
              <a:rPr lang="en-US" baseline="0" dirty="0"/>
              <a:t>While we expect these policies to be in place throughout the end of the public health emergency </a:t>
            </a:r>
          </a:p>
        </p:txBody>
      </p:sp>
      <p:sp>
        <p:nvSpPr>
          <p:cNvPr id="4" name="Slide Number Placeholder 3"/>
          <p:cNvSpPr>
            <a:spLocks noGrp="1"/>
          </p:cNvSpPr>
          <p:nvPr>
            <p:ph type="sldNum" sz="quarter" idx="10"/>
          </p:nvPr>
        </p:nvSpPr>
        <p:spPr/>
        <p:txBody>
          <a:bodyPr/>
          <a:lstStyle/>
          <a:p>
            <a:fld id="{63B2CCDF-57FA-4DC0-AC8C-7DF42EB5FC49}" type="slidenum">
              <a:rPr lang="en-US" smtClean="0"/>
              <a:t>15</a:t>
            </a:fld>
            <a:endParaRPr lang="en-US"/>
          </a:p>
        </p:txBody>
      </p:sp>
    </p:spTree>
    <p:extLst>
      <p:ext uri="{BB962C8B-B14F-4D97-AF65-F5344CB8AC3E}">
        <p14:creationId xmlns:p14="http://schemas.microsoft.com/office/powerpoint/2010/main" val="44558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list of Benefits and Service Changes)</a:t>
            </a:r>
          </a:p>
          <a:p>
            <a:endParaRPr lang="en-US" dirty="0"/>
          </a:p>
          <a:p>
            <a:r>
              <a:rPr lang="en-US" dirty="0"/>
              <a:t>We’re currently</a:t>
            </a:r>
            <a:r>
              <a:rPr lang="en-US" baseline="0" dirty="0"/>
              <a:t> in the process of researching and investigating which of these flexibilities we may want to make permanent through a change to our Medicaid state plan or through other long-term policy changes. </a:t>
            </a:r>
            <a:endParaRPr lang="en-US" dirty="0"/>
          </a:p>
        </p:txBody>
      </p:sp>
      <p:sp>
        <p:nvSpPr>
          <p:cNvPr id="4" name="Slide Number Placeholder 3"/>
          <p:cNvSpPr>
            <a:spLocks noGrp="1"/>
          </p:cNvSpPr>
          <p:nvPr>
            <p:ph type="sldNum" sz="quarter" idx="10"/>
          </p:nvPr>
        </p:nvSpPr>
        <p:spPr/>
        <p:txBody>
          <a:bodyPr/>
          <a:lstStyle/>
          <a:p>
            <a:fld id="{63B2CCDF-57FA-4DC0-AC8C-7DF42EB5FC49}" type="slidenum">
              <a:rPr lang="en-US" smtClean="0"/>
              <a:t>16</a:t>
            </a:fld>
            <a:endParaRPr lang="en-US"/>
          </a:p>
        </p:txBody>
      </p:sp>
    </p:spTree>
    <p:extLst>
      <p:ext uri="{BB962C8B-B14F-4D97-AF65-F5344CB8AC3E}">
        <p14:creationId xmlns:p14="http://schemas.microsoft.com/office/powerpoint/2010/main" val="3896952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(Walk through list of Medicaid eligibility policy changes – not comprehensive, but hits the high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Many of the Medicaid policy changes we applied and received approval for were related to eligibility, and many of these changes were required of state Medicaid programs in order to receive the enhanced 6.2% federal Medicaid matching rate that was included in the CARES 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After they were approved, many of these Medicaid policy changes needed to be coded into our Medicaid eligibility and payment IT systems. Most notably, we suspended many of the eligibility checks and renewal processes that our modernized eligibility system is programmed to conduct. It’s important to note that when the public health emergency ends, it will take states like ours some time to these eligibility system checks back on again, due to programming and testing requirements, and for eligibility staff to work through the backlog in annual renewals and verifications.  </a:t>
            </a:r>
          </a:p>
          <a:p>
            <a:endParaRPr lang="en-US" dirty="0"/>
          </a:p>
        </p:txBody>
      </p:sp>
      <p:sp>
        <p:nvSpPr>
          <p:cNvPr id="4" name="Slide Number Placeholder 3"/>
          <p:cNvSpPr>
            <a:spLocks noGrp="1"/>
          </p:cNvSpPr>
          <p:nvPr>
            <p:ph type="sldNum" sz="quarter" idx="10"/>
          </p:nvPr>
        </p:nvSpPr>
        <p:spPr/>
        <p:txBody>
          <a:bodyPr/>
          <a:lstStyle/>
          <a:p>
            <a:fld id="{63B2CCDF-57FA-4DC0-AC8C-7DF42EB5FC49}" type="slidenum">
              <a:rPr lang="en-US" smtClean="0"/>
              <a:t>17</a:t>
            </a:fld>
            <a:endParaRPr lang="en-US"/>
          </a:p>
        </p:txBody>
      </p:sp>
    </p:spTree>
    <p:extLst>
      <p:ext uri="{BB962C8B-B14F-4D97-AF65-F5344CB8AC3E}">
        <p14:creationId xmlns:p14="http://schemas.microsoft.com/office/powerpoint/2010/main" val="2202835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list of telehealth changes) </a:t>
            </a:r>
          </a:p>
          <a:p>
            <a:endParaRPr lang="en-US" dirty="0"/>
          </a:p>
          <a:p>
            <a:r>
              <a:rPr lang="en-US" dirty="0"/>
              <a:t>We’re now</a:t>
            </a:r>
            <a:r>
              <a:rPr lang="en-US" baseline="0" dirty="0"/>
              <a:t> in the process of examining which of these telehealth policy change that we’d like to extend beyond the public health emergency. We’re in discussions with provider organizations, Medicaid members and other stakeholders to determine which of these telehealth policy changes make sense to continue long term. We know that they have created conveniences for patients and providers that reduce barriers to care, but we also want to ensure that services provided via telehealth don’t have an impact on the quality or the effectiveness of the services a patient receives. We also have to examine carefully the potential for fraudulent activity among bad actors in the expanded telehealth landscape. </a:t>
            </a:r>
            <a:endParaRPr lang="en-US" dirty="0"/>
          </a:p>
        </p:txBody>
      </p:sp>
      <p:sp>
        <p:nvSpPr>
          <p:cNvPr id="4" name="Slide Number Placeholder 3"/>
          <p:cNvSpPr>
            <a:spLocks noGrp="1"/>
          </p:cNvSpPr>
          <p:nvPr>
            <p:ph type="sldNum" sz="quarter" idx="10"/>
          </p:nvPr>
        </p:nvSpPr>
        <p:spPr/>
        <p:txBody>
          <a:bodyPr/>
          <a:lstStyle/>
          <a:p>
            <a:fld id="{63B2CCDF-57FA-4DC0-AC8C-7DF42EB5FC49}" type="slidenum">
              <a:rPr lang="en-US" smtClean="0"/>
              <a:t>18</a:t>
            </a:fld>
            <a:endParaRPr lang="en-US"/>
          </a:p>
        </p:txBody>
      </p:sp>
    </p:spTree>
    <p:extLst>
      <p:ext uri="{BB962C8B-B14F-4D97-AF65-F5344CB8AC3E}">
        <p14:creationId xmlns:p14="http://schemas.microsoft.com/office/powerpoint/2010/main" val="2912501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many states, Louisiana’s COVID</a:t>
            </a:r>
            <a:r>
              <a:rPr lang="en-US" baseline="0" dirty="0"/>
              <a:t> data indicated early on that minority communities in the state were disproportionately impacted by the virus. On April 29, our department released COVID death data broken down by race for the first time, which revealed that 70% of all deaths recorded at that time were among African Americans, despite being 33% of our state’s population. Since that time, that percentage has come down, but African Americans and other racial/ethnic minorities are still dying from COVID-19 at a disproportionate 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Gov. Edwards took swift action, after that initial data release, and created a COVID-19 Louisiana Health Equity Task Force comprised of health care industry leaders, legislators, academic partners, clinicians, health equity experts, and community based organizations to develop a plan of action to address the glaring disparities.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The task force charge was to provide reliable and data driven information on COVID-19 safety and prevention; Provide the medical community with best practices and protocols for treating communities with underlying medical conditions and health disparities; and ensure testing availability and ease of access for all communities.</a:t>
            </a:r>
            <a:endParaRPr lang="en-US" dirty="0"/>
          </a:p>
        </p:txBody>
      </p:sp>
      <p:sp>
        <p:nvSpPr>
          <p:cNvPr id="4" name="Slide Number Placeholder 3"/>
          <p:cNvSpPr>
            <a:spLocks noGrp="1"/>
          </p:cNvSpPr>
          <p:nvPr>
            <p:ph type="sldNum" sz="quarter" idx="10"/>
          </p:nvPr>
        </p:nvSpPr>
        <p:spPr/>
        <p:txBody>
          <a:bodyPr/>
          <a:lstStyle/>
          <a:p>
            <a:fld id="{63B2CCDF-57FA-4DC0-AC8C-7DF42EB5FC49}" type="slidenum">
              <a:rPr lang="en-US" smtClean="0"/>
              <a:t>19</a:t>
            </a:fld>
            <a:endParaRPr lang="en-US"/>
          </a:p>
        </p:txBody>
      </p:sp>
    </p:spTree>
    <p:extLst>
      <p:ext uri="{BB962C8B-B14F-4D97-AF65-F5344CB8AC3E}">
        <p14:creationId xmlns:p14="http://schemas.microsoft.com/office/powerpoint/2010/main" val="2117517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Health Equity</a:t>
            </a:r>
            <a:r>
              <a:rPr lang="en-US" baseline="0" dirty="0"/>
              <a:t> Task Force divided itself into 7 subcommittees and met frequently over the course of several months. The subcommittees issued a set of reports and recommendations that related to their charge. </a:t>
            </a:r>
          </a:p>
          <a:p>
            <a:endParaRPr lang="en-US" baseline="0" dirty="0"/>
          </a:p>
          <a:p>
            <a:r>
              <a:rPr lang="en-US" baseline="0" dirty="0"/>
              <a:t>Some of the most notable recommendations include: </a:t>
            </a:r>
          </a:p>
          <a:p>
            <a:r>
              <a:rPr lang="en-US" baseline="0" dirty="0"/>
              <a:t>-Establishing standardized COVID testing reporting protocols </a:t>
            </a:r>
            <a:r>
              <a:rPr lang="en-US" dirty="0"/>
              <a:t>to ensure that information is consistently collected across multiple testing sites, especially those pertaining to racial and ethnic identity.</a:t>
            </a:r>
          </a:p>
          <a:p>
            <a:r>
              <a:rPr lang="en-US" dirty="0"/>
              <a:t>-The Governor should appoint a Statewide Independent Public Health Monitor over all jails and prisons</a:t>
            </a:r>
          </a:p>
          <a:p>
            <a:r>
              <a:rPr lang="en-US" dirty="0"/>
              <a:t>-Mandate the provision of personal protective equipment (PPE) by employers to frontline workers, as Illinois</a:t>
            </a:r>
            <a:r>
              <a:rPr lang="en-US" baseline="0" dirty="0"/>
              <a:t> </a:t>
            </a:r>
            <a:r>
              <a:rPr lang="en-US" dirty="0"/>
              <a:t>and California </a:t>
            </a:r>
            <a:r>
              <a:rPr lang="en-US" baseline="0" dirty="0"/>
              <a:t>legislatures </a:t>
            </a:r>
            <a:r>
              <a:rPr lang="en-US" dirty="0"/>
              <a:t>have done. </a:t>
            </a:r>
          </a:p>
          <a:p>
            <a:r>
              <a:rPr lang="en-US" dirty="0"/>
              <a:t>-Allocate for retraining unskilled workers who cannot return to their old jobs.</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-Assist micro and small minority business owners restructure and restart, start or relocate their businesses in those impacted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-Create a Louisiana</a:t>
            </a:r>
            <a:r>
              <a:rPr lang="en-US" baseline="0" dirty="0"/>
              <a:t> Health Equity Dashboard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Many of these recommendations</a:t>
            </a:r>
            <a:r>
              <a:rPr lang="en-US" baseline="0" dirty="0"/>
              <a:t> are still being fleshed out and are in the research and development phase. </a:t>
            </a:r>
            <a:r>
              <a:rPr lang="en-US" dirty="0"/>
              <a:t>The</a:t>
            </a:r>
            <a:r>
              <a:rPr lang="en-US" baseline="0" dirty="0"/>
              <a:t> Louisiana Health Equity Dashboard will likely be developed by and housed within our Department’s Office of Community Partnerships and Health Equity. The plan is that it will track a variety of social, economic, and environmental indicators during and after the COVID-19 pandemic to ensure that the disparities highlighted by COVID continue to be measured, monitored and addressed long after a vaccine becomes available and herd immunity is achieved. </a:t>
            </a:r>
            <a:endParaRPr lang="en-US" dirty="0"/>
          </a:p>
          <a:p>
            <a:endParaRPr lang="en-US" dirty="0"/>
          </a:p>
        </p:txBody>
      </p:sp>
      <p:sp>
        <p:nvSpPr>
          <p:cNvPr id="4" name="Slide Number Placeholder 3"/>
          <p:cNvSpPr>
            <a:spLocks noGrp="1"/>
          </p:cNvSpPr>
          <p:nvPr>
            <p:ph type="sldNum" sz="quarter" idx="10"/>
          </p:nvPr>
        </p:nvSpPr>
        <p:spPr/>
        <p:txBody>
          <a:bodyPr/>
          <a:lstStyle/>
          <a:p>
            <a:fld id="{63B2CCDF-57FA-4DC0-AC8C-7DF42EB5FC49}" type="slidenum">
              <a:rPr lang="en-US" smtClean="0"/>
              <a:t>20</a:t>
            </a:fld>
            <a:endParaRPr lang="en-US"/>
          </a:p>
        </p:txBody>
      </p:sp>
    </p:spTree>
    <p:extLst>
      <p:ext uri="{BB962C8B-B14F-4D97-AF65-F5344CB8AC3E}">
        <p14:creationId xmlns:p14="http://schemas.microsoft.com/office/powerpoint/2010/main" val="2911458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Some of the early policy interventions, flexibilities and supports that Congress and the federal government put in place during early days of the pandemic. Some of those interventions have expired or will soon expire, such as the 6.2% increase in the Medicaid federal match, which is set to expire at the end of the year.  The National Governor’s Association has requested that that enhanced rate be increased to 12% and extended through the end of federal fiscal year 2021 for all states. After that, the NGA has requested that the enhanced rate be left in place until the national unemployment rate drops below 5%. </a:t>
            </a:r>
          </a:p>
          <a:p>
            <a:endParaRPr lang="en-US" baseline="0" dirty="0"/>
          </a:p>
          <a:p>
            <a:r>
              <a:rPr lang="en-US" baseline="0" dirty="0"/>
              <a:t>We are also awaiting guidance from CMS about how to phase application and renewal reviews back in when the public health emergency ends. Because we’ve “turned off” so many of our eligibility reviews functions, we know the our Medicaid team will face a large backlog of applications and renewals to work through, in addition to re-programming the eligibility system to resume the standard eligibility procedures. We’ve requested from CMS a 6 month extension of eligibility decision timelines after the PHE ends, to ensure that we an work through that backlog.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with all states, we</a:t>
            </a:r>
            <a:r>
              <a:rPr lang="en-US" baseline="0" dirty="0"/>
              <a:t> expect our COVID-19 response effort to be ongoing for the foreseeable future. We know that we will need federal assistance to continue to level of testing and contact tracing that is essential to preventing the spread of COVID-19. Additional federal legislation is needed to ensure state and local governments can address revenue shortfalls and continue to provide basic services and resources to the public and that individuals who lose their jobs are able to maintain stable housing and meet their basic needs while the economy recovers, businesses reopen, and the job market strengthens. </a:t>
            </a:r>
          </a:p>
          <a:p>
            <a:endParaRPr lang="en-US" baseline="0" dirty="0"/>
          </a:p>
        </p:txBody>
      </p:sp>
      <p:sp>
        <p:nvSpPr>
          <p:cNvPr id="4" name="Slide Number Placeholder 3"/>
          <p:cNvSpPr>
            <a:spLocks noGrp="1"/>
          </p:cNvSpPr>
          <p:nvPr>
            <p:ph type="sldNum" sz="quarter" idx="10"/>
          </p:nvPr>
        </p:nvSpPr>
        <p:spPr/>
        <p:txBody>
          <a:bodyPr/>
          <a:lstStyle/>
          <a:p>
            <a:fld id="{63B2CCDF-57FA-4DC0-AC8C-7DF42EB5FC49}" type="slidenum">
              <a:rPr lang="en-US" smtClean="0"/>
              <a:t>21</a:t>
            </a:fld>
            <a:endParaRPr lang="en-US"/>
          </a:p>
        </p:txBody>
      </p:sp>
    </p:spTree>
    <p:extLst>
      <p:ext uri="{BB962C8B-B14F-4D97-AF65-F5344CB8AC3E}">
        <p14:creationId xmlns:p14="http://schemas.microsoft.com/office/powerpoint/2010/main" val="242551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department has led our state’s multi-pronged approach to COVID response.  The core components and principles of our response effort have been in place since the earliest days of the pandemic and although our response has not been without its missteps and challenges, these components have served us very well. </a:t>
            </a:r>
          </a:p>
          <a:p>
            <a:endParaRPr lang="en-US" baseline="0" dirty="0"/>
          </a:p>
          <a:p>
            <a:r>
              <a:rPr lang="en-US" baseline="0" dirty="0"/>
              <a:t>I’m going to discuss each in more detail throughout the rest of my presentation, but the six areas that I’d like to highlight are: decision-making driven by data and science, real time information sharing with the public and the press, strategic communications and messaging, Medicaid policy changes, widespread community-based testing, and a focus on health equity in our response. </a:t>
            </a:r>
            <a:endParaRPr lang="en-US" dirty="0"/>
          </a:p>
        </p:txBody>
      </p:sp>
      <p:sp>
        <p:nvSpPr>
          <p:cNvPr id="4" name="Slide Number Placeholder 3"/>
          <p:cNvSpPr>
            <a:spLocks noGrp="1"/>
          </p:cNvSpPr>
          <p:nvPr>
            <p:ph type="sldNum" sz="quarter" idx="10"/>
          </p:nvPr>
        </p:nvSpPr>
        <p:spPr/>
        <p:txBody>
          <a:bodyPr/>
          <a:lstStyle/>
          <a:p>
            <a:fld id="{63B2CCDF-57FA-4DC0-AC8C-7DF42EB5FC49}" type="slidenum">
              <a:rPr lang="en-US" smtClean="0"/>
              <a:t>7</a:t>
            </a:fld>
            <a:endParaRPr lang="en-US"/>
          </a:p>
        </p:txBody>
      </p:sp>
    </p:spTree>
    <p:extLst>
      <p:ext uri="{BB962C8B-B14F-4D97-AF65-F5344CB8AC3E}">
        <p14:creationId xmlns:p14="http://schemas.microsoft.com/office/powerpoint/2010/main" val="156033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Built an internal “gating criteria” dashboard to determine</a:t>
            </a:r>
            <a:r>
              <a:rPr lang="en-US" baseline="0" dirty="0"/>
              <a:t> if/when state was ready to move to the next phase of re-opening, using CDC metrics and thresholds. </a:t>
            </a:r>
          </a:p>
          <a:p>
            <a:r>
              <a:rPr lang="en-US" baseline="0" dirty="0"/>
              <a:t>Consulted at least twice weekly with internal and external experts including epidemiologists, physicians, statisticians, and hospital leadership to analyze and interpret data and to ensure that our data accurately reflected their experience in their communities and facilities. </a:t>
            </a:r>
          </a:p>
          <a:p>
            <a:endParaRPr lang="en-US" baseline="0" dirty="0"/>
          </a:p>
          <a:p>
            <a:r>
              <a:rPr lang="en-US" baseline="0" dirty="0"/>
              <a:t>The Governor and our Assistant Secretary of Public Health always displayed and discussed this information publicly during the press conferences when announcing decisions about whether the state was moving to a new phase of re-opening, or if we were putting in place new restrictions like closing down bars or imposing a statewide mask mandate.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3B2CCDF-57FA-4DC0-AC8C-7DF42EB5FC49}" type="slidenum">
              <a:rPr lang="en-US" smtClean="0"/>
              <a:t>8</a:t>
            </a:fld>
            <a:endParaRPr lang="en-US"/>
          </a:p>
        </p:txBody>
      </p:sp>
    </p:spTree>
    <p:extLst>
      <p:ext uri="{BB962C8B-B14F-4D97-AF65-F5344CB8AC3E}">
        <p14:creationId xmlns:p14="http://schemas.microsoft.com/office/powerpoint/2010/main" val="1190811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state’s first COVID-19 case was recorded on March 9 and our COVID-19 dashboard went live on March 14. Since that time, our Bureau of Health Informatics team has updated the dashboard every day at noon, and have consistently added functionality, data, and visualizations that help the public, local officials and health care providers understand what’s happening statewide and what’s in their specific area of the state.</a:t>
            </a:r>
          </a:p>
          <a:p>
            <a:endParaRPr lang="en-US" baseline="0" dirty="0"/>
          </a:p>
          <a:p>
            <a:r>
              <a:rPr lang="en-US" baseline="0" dirty="0"/>
              <a:t>Our dashboard has received more than 35 million visits since going live. Because there was such a significant amount of traffic to the dashboard, we also feature important public facing information and resources prominently on the dashboard, including community based testing sites, information about COVID-19 outbreaks by location, guidance for long-term care facilities and our state’s testing plan. </a:t>
            </a:r>
          </a:p>
          <a:p>
            <a:endParaRPr lang="en-US" baseline="0" dirty="0"/>
          </a:p>
          <a:p>
            <a:r>
              <a:rPr lang="en-US" baseline="0" dirty="0"/>
              <a:t>In addition to daily updates on our dashboard, our governor also held daily press conference for the first months of the pandemic, often sharing data and modeling in real time to help the media and public understand not only the dynamics of the virus in our state, but also the information and data that he uses on a daily basis to make his decisions. </a:t>
            </a:r>
          </a:p>
          <a:p>
            <a:endParaRPr lang="en-US" dirty="0"/>
          </a:p>
        </p:txBody>
      </p:sp>
      <p:sp>
        <p:nvSpPr>
          <p:cNvPr id="4" name="Slide Number Placeholder 3"/>
          <p:cNvSpPr>
            <a:spLocks noGrp="1"/>
          </p:cNvSpPr>
          <p:nvPr>
            <p:ph type="sldNum" sz="quarter" idx="10"/>
          </p:nvPr>
        </p:nvSpPr>
        <p:spPr/>
        <p:txBody>
          <a:bodyPr/>
          <a:lstStyle/>
          <a:p>
            <a:fld id="{63B2CCDF-57FA-4DC0-AC8C-7DF42EB5FC49}" type="slidenum">
              <a:rPr lang="en-US" smtClean="0"/>
              <a:t>9</a:t>
            </a:fld>
            <a:endParaRPr lang="en-US"/>
          </a:p>
        </p:txBody>
      </p:sp>
    </p:spTree>
    <p:extLst>
      <p:ext uri="{BB962C8B-B14F-4D97-AF65-F5344CB8AC3E}">
        <p14:creationId xmlns:p14="http://schemas.microsoft.com/office/powerpoint/2010/main" val="327032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we’ve been very forthcoming with data</a:t>
            </a:r>
            <a:r>
              <a:rPr lang="en-US" baseline="0" dirty="0"/>
              <a:t> and information about COVID that we’re using to make decisions, not everyone appreciates or trusts data, especially from the government, in the same way.  This, combined with politics, led to some challenges with data interpretation and local assessments of how COVID-19 was or was not affecting particular communities in the state.</a:t>
            </a:r>
          </a:p>
          <a:p>
            <a:endParaRPr lang="en-US" baseline="0" dirty="0"/>
          </a:p>
          <a:p>
            <a:r>
              <a:rPr lang="en-US" dirty="0"/>
              <a:t>These</a:t>
            </a:r>
            <a:r>
              <a:rPr lang="en-US" baseline="0" dirty="0"/>
              <a:t> controversies related to data stemmed from a very common practice. </a:t>
            </a:r>
            <a:r>
              <a:rPr lang="en-US" dirty="0"/>
              <a:t>Early on in the pandemic,</a:t>
            </a:r>
            <a:r>
              <a:rPr lang="en-US" baseline="0" dirty="0"/>
              <a:t> we began sharing data about COVID+ cases with local emergency response officials, so that they could be aware of and protect themselves from potentially infectious individuals, especially given the limitations on available PPE during the initial months of the pandemic. </a:t>
            </a:r>
            <a:endParaRPr lang="en-US" dirty="0"/>
          </a:p>
        </p:txBody>
      </p:sp>
      <p:sp>
        <p:nvSpPr>
          <p:cNvPr id="4" name="Slide Number Placeholder 3"/>
          <p:cNvSpPr>
            <a:spLocks noGrp="1"/>
          </p:cNvSpPr>
          <p:nvPr>
            <p:ph type="sldNum" sz="quarter" idx="10"/>
          </p:nvPr>
        </p:nvSpPr>
        <p:spPr/>
        <p:txBody>
          <a:bodyPr/>
          <a:lstStyle/>
          <a:p>
            <a:fld id="{63B2CCDF-57FA-4DC0-AC8C-7DF42EB5FC49}" type="slidenum">
              <a:rPr lang="en-US" smtClean="0"/>
              <a:t>10</a:t>
            </a:fld>
            <a:endParaRPr lang="en-US"/>
          </a:p>
        </p:txBody>
      </p:sp>
    </p:spTree>
    <p:extLst>
      <p:ext uri="{BB962C8B-B14F-4D97-AF65-F5344CB8AC3E}">
        <p14:creationId xmlns:p14="http://schemas.microsoft.com/office/powerpoint/2010/main" val="4294298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Widely</a:t>
            </a:r>
            <a:r>
              <a:rPr lang="en-US" baseline="0" dirty="0"/>
              <a:t> available, community based testing has also been a major component of our COVID response effort. </a:t>
            </a:r>
            <a:r>
              <a:rPr lang="en-US" dirty="0"/>
              <a:t>We’re very</a:t>
            </a:r>
            <a:r>
              <a:rPr lang="en-US" baseline="0" dirty="0"/>
              <a:t> proud of the capacity we built in house in our state laboratory and at community-based testing sites. We partnered closely with the Louisiana National Guard and local providers to roll out community based testing sites that make tests available at no charge. </a:t>
            </a:r>
          </a:p>
          <a:p>
            <a:endParaRPr lang="en-US" baseline="0" dirty="0"/>
          </a:p>
          <a:p>
            <a:r>
              <a:rPr lang="en-US" baseline="0" dirty="0"/>
              <a:t>Since March, more than 1.6 million test results have been reported to us. At one point in April, we had the highest per capita testing rate in the nation. We continue to stretch the federal testing dollars to reach as many people as possible and were one of the 7 states that banded together in a purchasing collective along with the Rockefeller Foundation to engage in the partnership with the Rockefeller Foundation to secure 3.5 million rapid tests. (Status?)</a:t>
            </a:r>
            <a:endParaRPr lang="en-US" dirty="0"/>
          </a:p>
        </p:txBody>
      </p:sp>
      <p:sp>
        <p:nvSpPr>
          <p:cNvPr id="4" name="Slide Number Placeholder 3"/>
          <p:cNvSpPr>
            <a:spLocks noGrp="1"/>
          </p:cNvSpPr>
          <p:nvPr>
            <p:ph type="sldNum" sz="quarter" idx="10"/>
          </p:nvPr>
        </p:nvSpPr>
        <p:spPr/>
        <p:txBody>
          <a:bodyPr/>
          <a:lstStyle/>
          <a:p>
            <a:fld id="{63B2CCDF-57FA-4DC0-AC8C-7DF42EB5FC49}" type="slidenum">
              <a:rPr lang="en-US" smtClean="0"/>
              <a:t>11</a:t>
            </a:fld>
            <a:endParaRPr lang="en-US"/>
          </a:p>
        </p:txBody>
      </p:sp>
    </p:spTree>
    <p:extLst>
      <p:ext uri="{BB962C8B-B14F-4D97-AF65-F5344CB8AC3E}">
        <p14:creationId xmlns:p14="http://schemas.microsoft.com/office/powerpoint/2010/main" val="982255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primary strategies that we used </a:t>
            </a:r>
            <a:r>
              <a:rPr lang="en-US" baseline="0" dirty="0"/>
              <a:t>to get critical messages out and drive up compliance with policy interventions like the requirement wear face coverings or the stay at home order, was to use trusted messengers in our community. Whether it was the local public health physician, LSU head coach Ed </a:t>
            </a:r>
            <a:r>
              <a:rPr lang="en-US" baseline="0" dirty="0" err="1"/>
              <a:t>Orgeron</a:t>
            </a:r>
            <a:r>
              <a:rPr lang="en-US" baseline="0" dirty="0"/>
              <a:t>, or popular Louisiana musicians, these trusted messengers could more effectively influence individuals to heed the public health guidance and orders than the governor or other state officials could. </a:t>
            </a:r>
          </a:p>
          <a:p>
            <a:endParaRPr lang="en-US" baseline="0" dirty="0"/>
          </a:p>
          <a:p>
            <a:r>
              <a:rPr lang="en-US" baseline="0" dirty="0"/>
              <a:t>We also worked closely with our faith leaders throughout the state to develop and distribute messaging, and encourage compliance with policy interventions and with our statewide contact tracing effort. </a:t>
            </a:r>
            <a:endParaRPr lang="en-US" dirty="0"/>
          </a:p>
        </p:txBody>
      </p:sp>
      <p:sp>
        <p:nvSpPr>
          <p:cNvPr id="4" name="Slide Number Placeholder 3"/>
          <p:cNvSpPr>
            <a:spLocks noGrp="1"/>
          </p:cNvSpPr>
          <p:nvPr>
            <p:ph type="sldNum" sz="quarter" idx="10"/>
          </p:nvPr>
        </p:nvSpPr>
        <p:spPr/>
        <p:txBody>
          <a:bodyPr/>
          <a:lstStyle/>
          <a:p>
            <a:fld id="{63B2CCDF-57FA-4DC0-AC8C-7DF42EB5FC49}" type="slidenum">
              <a:rPr lang="en-US" smtClean="0"/>
              <a:t>12</a:t>
            </a:fld>
            <a:endParaRPr lang="en-US"/>
          </a:p>
        </p:txBody>
      </p:sp>
    </p:spTree>
    <p:extLst>
      <p:ext uri="{BB962C8B-B14F-4D97-AF65-F5344CB8AC3E}">
        <p14:creationId xmlns:p14="http://schemas.microsoft.com/office/powerpoint/2010/main" val="2850212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messaging strategy that we found to be very effective was sharing personal stories. We know that data and graphs do not inspire everyone and it’s really the stories of COVID that make the risk real to people and spurs them to take the necessary actions to prevent spread. </a:t>
            </a:r>
          </a:p>
          <a:p>
            <a:endParaRPr lang="en-US" baseline="0" dirty="0"/>
          </a:p>
          <a:p>
            <a:r>
              <a:rPr lang="en-US" baseline="0" dirty="0"/>
              <a:t>Two examples of those personal stories that were highly impactful and gained a lot of traction in the press and on social media are pictured here – one is the story of on of our own Regional Medicaid Directors from a rural area, sharing the story of her cousin who she lost to COVID, prior to the face covering mandate being in place and how she had mask use been more widespread earlier on.</a:t>
            </a:r>
          </a:p>
          <a:p>
            <a:endParaRPr lang="en-US" baseline="0" dirty="0"/>
          </a:p>
          <a:p>
            <a:r>
              <a:rPr lang="en-US" baseline="0" dirty="0"/>
              <a:t>The other was a devastating story of a staff person in the Governor’s office who was lost to COVID at just 33 years old. This story really touched the hearts and minds of people across the state and getting these stories out there is a way to make the numbers more real to people, as I think we can become numb to the daily death tallies and statistics. </a:t>
            </a:r>
            <a:endParaRPr lang="en-US" dirty="0"/>
          </a:p>
        </p:txBody>
      </p:sp>
      <p:sp>
        <p:nvSpPr>
          <p:cNvPr id="4" name="Slide Number Placeholder 3"/>
          <p:cNvSpPr>
            <a:spLocks noGrp="1"/>
          </p:cNvSpPr>
          <p:nvPr>
            <p:ph type="sldNum" sz="quarter" idx="10"/>
          </p:nvPr>
        </p:nvSpPr>
        <p:spPr/>
        <p:txBody>
          <a:bodyPr/>
          <a:lstStyle/>
          <a:p>
            <a:fld id="{63B2CCDF-57FA-4DC0-AC8C-7DF42EB5FC49}" type="slidenum">
              <a:rPr lang="en-US" smtClean="0"/>
              <a:t>13</a:t>
            </a:fld>
            <a:endParaRPr lang="en-US"/>
          </a:p>
        </p:txBody>
      </p:sp>
    </p:spTree>
    <p:extLst>
      <p:ext uri="{BB962C8B-B14F-4D97-AF65-F5344CB8AC3E}">
        <p14:creationId xmlns:p14="http://schemas.microsoft.com/office/powerpoint/2010/main" val="2752084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Medicaid and Medicaid</a:t>
            </a:r>
            <a:r>
              <a:rPr lang="en-US" baseline="0" dirty="0"/>
              <a:t> expansion have served as an important foundation to our state’s COVID response efforts.  Approximately 1 in 3 individuals in our state have health coverage through Medicaid and I have no doubt that e</a:t>
            </a:r>
            <a:r>
              <a:rPr lang="en-US" dirty="0"/>
              <a:t>xpanding</a:t>
            </a:r>
            <a:r>
              <a:rPr lang="en-US" baseline="0" dirty="0"/>
              <a:t> Medicaid in 2016 put Louisiana in a stronger position to respond to the pandemic. </a:t>
            </a:r>
          </a:p>
          <a:p>
            <a:endParaRPr lang="en-US" baseline="0" dirty="0"/>
          </a:p>
          <a:p>
            <a:r>
              <a:rPr lang="en-US" baseline="0" dirty="0"/>
              <a:t>Since the Medicaid </a:t>
            </a:r>
            <a:r>
              <a:rPr lang="en-US" sz="1200" b="0" i="0" kern="1200" baseline="0" dirty="0">
                <a:solidFill>
                  <a:schemeClr val="tx1"/>
                </a:solidFill>
                <a:effectLst/>
                <a:latin typeface="+mn-lt"/>
                <a:ea typeface="+mn-ea"/>
                <a:cs typeface="+mn-cs"/>
              </a:rPr>
              <a:t>e</a:t>
            </a:r>
            <a:r>
              <a:rPr lang="en-US" sz="1200" b="0" i="0" kern="1200" dirty="0">
                <a:solidFill>
                  <a:schemeClr val="tx1"/>
                </a:solidFill>
                <a:effectLst/>
                <a:latin typeface="+mn-lt"/>
                <a:ea typeface="+mn-ea"/>
                <a:cs typeface="+mn-cs"/>
              </a:rPr>
              <a:t>xpansion, that</a:t>
            </a:r>
            <a:r>
              <a:rPr lang="en-US" sz="1200" b="0" i="0" kern="1200" baseline="0" dirty="0">
                <a:solidFill>
                  <a:schemeClr val="tx1"/>
                </a:solidFill>
                <a:effectLst/>
                <a:latin typeface="+mn-lt"/>
                <a:ea typeface="+mn-ea"/>
                <a:cs typeface="+mn-cs"/>
              </a:rPr>
              <a:t> state’s uninsured rate</a:t>
            </a:r>
            <a:r>
              <a:rPr lang="en-US" sz="1200" b="0" i="0" kern="1200" dirty="0">
                <a:solidFill>
                  <a:schemeClr val="tx1"/>
                </a:solidFill>
                <a:effectLst/>
                <a:latin typeface="+mn-lt"/>
                <a:ea typeface="+mn-ea"/>
                <a:cs typeface="+mn-cs"/>
              </a:rPr>
              <a:t> has been cut in half</a:t>
            </a:r>
            <a:r>
              <a:rPr lang="en-US" sz="1200" b="0" i="0" kern="1200" baseline="0" dirty="0">
                <a:solidFill>
                  <a:schemeClr val="tx1"/>
                </a:solidFill>
                <a:effectLst/>
                <a:latin typeface="+mn-lt"/>
                <a:ea typeface="+mn-ea"/>
                <a:cs typeface="+mn-cs"/>
              </a:rPr>
              <a:t> in our state in half, and</a:t>
            </a:r>
            <a:r>
              <a:rPr lang="en-US" sz="1200" b="0" i="0" kern="1200" dirty="0">
                <a:solidFill>
                  <a:schemeClr val="tx1"/>
                </a:solidFill>
                <a:effectLst/>
                <a:latin typeface="+mn-lt"/>
                <a:ea typeface="+mn-ea"/>
                <a:cs typeface="+mn-cs"/>
              </a:rPr>
              <a:t> racial, ethnic,</a:t>
            </a:r>
            <a:r>
              <a:rPr lang="en-US" sz="1200" b="0" i="0" kern="1200" baseline="0" dirty="0">
                <a:solidFill>
                  <a:schemeClr val="tx1"/>
                </a:solidFill>
                <a:effectLst/>
                <a:latin typeface="+mn-lt"/>
                <a:ea typeface="+mn-ea"/>
                <a:cs typeface="+mn-cs"/>
              </a:rPr>
              <a:t> and geographic</a:t>
            </a:r>
            <a:r>
              <a:rPr lang="en-US" sz="1200" b="0" i="0" kern="1200" dirty="0">
                <a:solidFill>
                  <a:schemeClr val="tx1"/>
                </a:solidFill>
                <a:effectLst/>
                <a:latin typeface="+mn-lt"/>
                <a:ea typeface="+mn-ea"/>
                <a:cs typeface="+mn-cs"/>
              </a:rPr>
              <a:t> disparities in both health coverage and access to care</a:t>
            </a:r>
            <a:r>
              <a:rPr lang="en-US" sz="1200" b="0" i="0" kern="1200" baseline="0" dirty="0">
                <a:solidFill>
                  <a:schemeClr val="tx1"/>
                </a:solidFill>
                <a:effectLst/>
                <a:latin typeface="+mn-lt"/>
                <a:ea typeface="+mn-ea"/>
                <a:cs typeface="+mn-cs"/>
              </a:rPr>
              <a:t> have narrowed. </a:t>
            </a:r>
            <a:r>
              <a:rPr lang="en-US" sz="1200" b="0" i="0" kern="1200" dirty="0">
                <a:solidFill>
                  <a:schemeClr val="tx1"/>
                </a:solidFill>
                <a:effectLst/>
                <a:latin typeface="+mn-lt"/>
                <a:ea typeface="+mn-ea"/>
                <a:cs typeface="+mn-cs"/>
              </a:rPr>
              <a:t> Many people who could gained coverage through expansion are adults at elevated risk from the virus, whether because they face a high risk of becoming infected or a high risk of serious illness if they</a:t>
            </a:r>
            <a:r>
              <a:rPr lang="en-US" sz="1200" b="0" i="0" kern="1200" baseline="0" dirty="0">
                <a:solidFill>
                  <a:schemeClr val="tx1"/>
                </a:solidFill>
                <a:effectLst/>
                <a:latin typeface="+mn-lt"/>
                <a:ea typeface="+mn-ea"/>
                <a:cs typeface="+mn-cs"/>
              </a:rPr>
              <a:t> contract COVID</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Having an established source of health insurance and connections to providers prior to the pandemic helped to ensure quick access to care and testing. Further, those working-age Louisianans who have lost access to employer sponsored coverage as a result of business closures during the pandemic have Medicaid as a safety net to fall back on thanks to expansion.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Medicaid expansion also helped to strengthen our provider networks.  As opposed to some of our neighboring states that have not expanded Medicaid, Louisiana has not had a single rural hospital close and our networks of rural health centers and federally qualified health centers have grown as a result. These community-based health centers have been close partners in both expansion of COVID-19 testing and treatment. </a:t>
            </a:r>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B2CCDF-57FA-4DC0-AC8C-7DF42EB5FC49}" type="slidenum">
              <a:rPr lang="en-US" smtClean="0"/>
              <a:t>14</a:t>
            </a:fld>
            <a:endParaRPr lang="en-US"/>
          </a:p>
        </p:txBody>
      </p:sp>
    </p:spTree>
    <p:extLst>
      <p:ext uri="{BB962C8B-B14F-4D97-AF65-F5344CB8AC3E}">
        <p14:creationId xmlns:p14="http://schemas.microsoft.com/office/powerpoint/2010/main" val="1664228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33494" y="3140293"/>
            <a:ext cx="6788601" cy="1224225"/>
          </a:xfrm>
          <a:prstGeom prst="rect">
            <a:avLst/>
          </a:prstGeo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Title Placeholder 1"/>
          <p:cNvSpPr>
            <a:spLocks noGrp="1"/>
          </p:cNvSpPr>
          <p:nvPr>
            <p:ph type="title"/>
          </p:nvPr>
        </p:nvSpPr>
        <p:spPr>
          <a:xfrm>
            <a:off x="2307154" y="2330907"/>
            <a:ext cx="8397439" cy="844213"/>
          </a:xfrm>
          <a:prstGeom prst="rect">
            <a:avLst/>
          </a:prstGeom>
        </p:spPr>
        <p:txBody>
          <a:bodyPr vert="horz" lIns="91440" tIns="45720" rIns="91440" bIns="45720" rtlCol="0" anchor="t">
            <a:noAutofit/>
          </a:bodyPr>
          <a:lstStyle/>
          <a:p>
            <a:r>
              <a:rPr lang="en-US"/>
              <a:t>Click to edit Master title style</a:t>
            </a:r>
            <a:endParaRPr lang="en-US" dirty="0"/>
          </a:p>
        </p:txBody>
      </p:sp>
    </p:spTree>
    <p:extLst>
      <p:ext uri="{BB962C8B-B14F-4D97-AF65-F5344CB8AC3E}">
        <p14:creationId xmlns:p14="http://schemas.microsoft.com/office/powerpoint/2010/main" val="204915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270A08D-6738-C147-B49E-C6DD50DAF28F}"/>
              </a:ext>
            </a:extLst>
          </p:cNvPr>
          <p:cNvSpPr>
            <a:spLocks noGrp="1"/>
          </p:cNvSpPr>
          <p:nvPr>
            <p:ph type="title"/>
          </p:nvPr>
        </p:nvSpPr>
        <p:spPr>
          <a:xfrm>
            <a:off x="464815" y="582133"/>
            <a:ext cx="11268398" cy="865667"/>
          </a:xfrm>
          <a:prstGeom prst="rect">
            <a:avLst/>
          </a:prstGeom>
        </p:spPr>
        <p:txBody>
          <a:bodyPr vert="horz" lIns="91440" tIns="45720" rIns="91440" bIns="45720" rtlCol="0" anchor="t">
            <a:noAutofit/>
          </a:bodyPr>
          <a:lstStyle>
            <a:lvl1pPr>
              <a:defRPr>
                <a:solidFill>
                  <a:schemeClr val="tx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id="{8ABC86AB-6687-354B-8700-0C280FC97041}"/>
              </a:ext>
            </a:extLst>
          </p:cNvPr>
          <p:cNvSpPr>
            <a:spLocks noGrp="1"/>
          </p:cNvSpPr>
          <p:nvPr>
            <p:ph idx="1"/>
          </p:nvPr>
        </p:nvSpPr>
        <p:spPr>
          <a:xfrm>
            <a:off x="464815" y="1908674"/>
            <a:ext cx="11268398" cy="4091016"/>
          </a:xfrm>
          <a:prstGeom prst="rect">
            <a:avLst/>
          </a:prstGeom>
        </p:spPr>
        <p:txBody>
          <a:bodyPr vert="horz" lIns="91440" tIns="45720" rIns="91440" bIns="45720" rtlCol="0" anchor="t">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956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Defaul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246" y="1915633"/>
            <a:ext cx="11266967" cy="3481966"/>
          </a:xfrm>
          <a:prstGeom prst="rect">
            <a:avLst/>
          </a:prstGeom>
        </p:spPr>
        <p:txBody>
          <a:bodyPr/>
          <a:lstStyle>
            <a:lvl1pPr marL="160020" indent="0">
              <a:spcBef>
                <a:spcPts val="0"/>
              </a:spcBef>
              <a:spcAft>
                <a:spcPts val="600"/>
              </a:spcAft>
              <a:buFont typeface="Arial"/>
              <a:buNone/>
              <a:defRPr>
                <a:solidFill>
                  <a:schemeClr val="tx1"/>
                </a:solidFill>
              </a:defRPr>
            </a:lvl1pPr>
            <a:lvl2pPr marL="742950" indent="-182880">
              <a:spcBef>
                <a:spcPts val="0"/>
              </a:spcBef>
              <a:spcAft>
                <a:spcPts val="600"/>
              </a:spcAft>
              <a:buFont typeface="Arial"/>
              <a:buChar char="•"/>
              <a:defRPr/>
            </a:lvl2pPr>
            <a:lvl3pPr marL="1143000" indent="-182880">
              <a:spcBef>
                <a:spcPts val="0"/>
              </a:spcBef>
              <a:spcAft>
                <a:spcPts val="600"/>
              </a:spcAft>
              <a:buFont typeface="Arial"/>
              <a:buChar char="•"/>
              <a:defRPr/>
            </a:lvl3pPr>
            <a:lvl4pPr marL="1600200" indent="-182880">
              <a:spcBef>
                <a:spcPts val="0"/>
              </a:spcBef>
              <a:spcAft>
                <a:spcPts val="600"/>
              </a:spcAft>
              <a:buFont typeface="Arial"/>
              <a:buChar char="•"/>
              <a:defRPr/>
            </a:lvl4pPr>
            <a:lvl5pPr marL="2057400" indent="-182880">
              <a:spcBef>
                <a:spcPts val="0"/>
              </a:spcBef>
              <a:spcAft>
                <a:spcPts val="600"/>
              </a:spcAft>
              <a:buFont typeface="Arial"/>
              <a:buChar char="•"/>
              <a:defRPr/>
            </a:lvl5pPr>
          </a:lstStyle>
          <a:p>
            <a:pPr lvl="0"/>
            <a:endParaRPr lang="en-US" dirty="0"/>
          </a:p>
        </p:txBody>
      </p:sp>
      <p:sp>
        <p:nvSpPr>
          <p:cNvPr id="5" name="Text Placeholder 4"/>
          <p:cNvSpPr>
            <a:spLocks noGrp="1"/>
          </p:cNvSpPr>
          <p:nvPr>
            <p:ph type="body" sz="quarter" idx="10" hasCustomPrompt="1"/>
          </p:nvPr>
        </p:nvSpPr>
        <p:spPr>
          <a:xfrm>
            <a:off x="466246" y="6067136"/>
            <a:ext cx="10295514" cy="686761"/>
          </a:xfrm>
          <a:prstGeom prst="rect">
            <a:avLst/>
          </a:prstGeom>
        </p:spPr>
        <p:txBody>
          <a:bodyPr/>
          <a:lstStyle>
            <a:lvl1pPr marL="0" indent="0">
              <a:buNone/>
              <a:defRPr sz="1200">
                <a:solidFill>
                  <a:schemeClr val="tx1"/>
                </a:solidFill>
              </a:defRPr>
            </a:lvl1pPr>
          </a:lstStyle>
          <a:p>
            <a:pPr lvl="0"/>
            <a:r>
              <a:rPr lang="en-US" dirty="0"/>
              <a:t>Insert Source Here</a:t>
            </a:r>
          </a:p>
        </p:txBody>
      </p:sp>
      <p:sp>
        <p:nvSpPr>
          <p:cNvPr id="6" name="Title Placeholder 1">
            <a:extLst>
              <a:ext uri="{FF2B5EF4-FFF2-40B4-BE49-F238E27FC236}">
                <a16:creationId xmlns:a16="http://schemas.microsoft.com/office/drawing/2014/main" id="{E0C57E2F-108D-BC45-BF44-2F6C065BC1EB}"/>
              </a:ext>
            </a:extLst>
          </p:cNvPr>
          <p:cNvSpPr>
            <a:spLocks noGrp="1"/>
          </p:cNvSpPr>
          <p:nvPr>
            <p:ph type="title"/>
          </p:nvPr>
        </p:nvSpPr>
        <p:spPr>
          <a:xfrm>
            <a:off x="468314" y="586267"/>
            <a:ext cx="11264900" cy="861533"/>
          </a:xfrm>
          <a:prstGeom prst="rect">
            <a:avLst/>
          </a:prstGeom>
        </p:spPr>
        <p:txBody>
          <a:bodyPr vert="horz" lIns="91440" tIns="45720" rIns="91440" bIns="45720" rtlCol="0" anchor="t">
            <a:noAutofit/>
          </a:bodyPr>
          <a:lstStyle/>
          <a:p>
            <a:r>
              <a:rPr lang="en-US" dirty="0"/>
              <a:t>Click to edit Master title style</a:t>
            </a:r>
          </a:p>
        </p:txBody>
      </p:sp>
      <p:sp>
        <p:nvSpPr>
          <p:cNvPr id="7" name="Slide Number Placeholder 3">
            <a:extLst>
              <a:ext uri="{FF2B5EF4-FFF2-40B4-BE49-F238E27FC236}">
                <a16:creationId xmlns:a16="http://schemas.microsoft.com/office/drawing/2014/main" id="{38988DAF-142A-484D-9CE0-D7263F06AB2F}"/>
              </a:ext>
            </a:extLst>
          </p:cNvPr>
          <p:cNvSpPr>
            <a:spLocks noGrp="1"/>
          </p:cNvSpPr>
          <p:nvPr>
            <p:ph type="sldNum" sz="quarter" idx="4"/>
          </p:nvPr>
        </p:nvSpPr>
        <p:spPr>
          <a:xfrm>
            <a:off x="466246" y="131907"/>
            <a:ext cx="2844059" cy="365125"/>
          </a:xfrm>
          <a:prstGeom prst="rect">
            <a:avLst/>
          </a:prstGeom>
        </p:spPr>
        <p:txBody>
          <a:bodyPr/>
          <a:lstStyle>
            <a:lvl1pPr algn="l">
              <a:defRPr sz="1400">
                <a:solidFill>
                  <a:schemeClr val="tx1"/>
                </a:solidFill>
              </a:defRPr>
            </a:lvl1pPr>
          </a:lstStyle>
          <a:p>
            <a:r>
              <a:rPr lang="en-US" dirty="0"/>
              <a:t>Figure </a:t>
            </a:r>
            <a:fld id="{8E9351FB-0652-5D4E-8675-5F18C30F0790}" type="slidenum">
              <a:rPr lang="en-US" smtClean="0"/>
              <a:pPr/>
              <a:t>‹#›</a:t>
            </a:fld>
            <a:endParaRPr lang="en-US" dirty="0"/>
          </a:p>
        </p:txBody>
      </p:sp>
    </p:spTree>
    <p:extLst>
      <p:ext uri="{BB962C8B-B14F-4D97-AF65-F5344CB8AC3E}">
        <p14:creationId xmlns:p14="http://schemas.microsoft.com/office/powerpoint/2010/main" val="1144393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Defaul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4849" y="1914246"/>
            <a:ext cx="5102052" cy="4010377"/>
          </a:xfrm>
          <a:prstGeom prst="rect">
            <a:avLst/>
          </a:prstGeom>
        </p:spPr>
        <p:txBody>
          <a:bodyPr/>
          <a:lstStyle>
            <a:lvl1pPr marL="342900" indent="-182880">
              <a:spcBef>
                <a:spcPts val="0"/>
              </a:spcBef>
              <a:spcAft>
                <a:spcPts val="600"/>
              </a:spcAft>
              <a:buFont typeface="Arial"/>
              <a:buChar char="•"/>
              <a:defRPr sz="2800">
                <a:solidFill>
                  <a:schemeClr val="tx1"/>
                </a:solidFill>
              </a:defRPr>
            </a:lvl1pPr>
            <a:lvl2pPr marL="742950" indent="-182880">
              <a:spcBef>
                <a:spcPts val="0"/>
              </a:spcBef>
              <a:spcAft>
                <a:spcPts val="600"/>
              </a:spcAft>
              <a:buFont typeface="Arial"/>
              <a:buChar char="•"/>
              <a:defRPr sz="2400">
                <a:solidFill>
                  <a:schemeClr val="tx1"/>
                </a:solidFill>
              </a:defRPr>
            </a:lvl2pPr>
            <a:lvl3pPr marL="1143000" indent="-182880">
              <a:spcBef>
                <a:spcPts val="0"/>
              </a:spcBef>
              <a:spcAft>
                <a:spcPts val="600"/>
              </a:spcAft>
              <a:buFont typeface="Arial"/>
              <a:buChar char="•"/>
              <a:defRPr sz="2000">
                <a:solidFill>
                  <a:schemeClr val="tx1"/>
                </a:solidFill>
              </a:defRPr>
            </a:lvl3pPr>
            <a:lvl4pPr marL="1600200" indent="-182880">
              <a:spcBef>
                <a:spcPts val="0"/>
              </a:spcBef>
              <a:spcAft>
                <a:spcPts val="600"/>
              </a:spcAft>
              <a:buFont typeface="Arial"/>
              <a:buChar char="•"/>
              <a:defRPr sz="1800">
                <a:solidFill>
                  <a:schemeClr val="tx1"/>
                </a:solidFill>
              </a:defRPr>
            </a:lvl4pPr>
            <a:lvl5pPr marL="2057400" indent="-182880">
              <a:spcBef>
                <a:spcPts val="0"/>
              </a:spcBef>
              <a:spcAft>
                <a:spcPts val="600"/>
              </a:spcAft>
              <a:buFont typeface="Arial"/>
              <a:buChar cha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01828" y="1918870"/>
            <a:ext cx="5212715" cy="4010376"/>
          </a:xfrm>
          <a:prstGeom prst="rect">
            <a:avLst/>
          </a:prstGeom>
        </p:spPr>
        <p:txBody>
          <a:bodyPr/>
          <a:lstStyle>
            <a:lvl1pPr marL="342900" indent="-182880">
              <a:spcBef>
                <a:spcPts val="0"/>
              </a:spcBef>
              <a:spcAft>
                <a:spcPts val="600"/>
              </a:spcAft>
              <a:buFont typeface="Arial"/>
              <a:buChar char="•"/>
              <a:defRPr sz="2800">
                <a:solidFill>
                  <a:schemeClr val="tx1"/>
                </a:solidFill>
              </a:defRPr>
            </a:lvl1pPr>
            <a:lvl2pPr marL="742950" indent="-182880">
              <a:spcBef>
                <a:spcPts val="0"/>
              </a:spcBef>
              <a:spcAft>
                <a:spcPts val="600"/>
              </a:spcAft>
              <a:buFont typeface="Arial"/>
              <a:buChar char="•"/>
              <a:defRPr sz="2400">
                <a:solidFill>
                  <a:schemeClr val="tx1"/>
                </a:solidFill>
              </a:defRPr>
            </a:lvl2pPr>
            <a:lvl3pPr marL="1143000" indent="-182880">
              <a:spcBef>
                <a:spcPts val="0"/>
              </a:spcBef>
              <a:spcAft>
                <a:spcPts val="600"/>
              </a:spcAft>
              <a:buFont typeface="Arial"/>
              <a:buChar char="•"/>
              <a:defRPr sz="2000">
                <a:solidFill>
                  <a:schemeClr val="tx1"/>
                </a:solidFill>
              </a:defRPr>
            </a:lvl3pPr>
            <a:lvl4pPr marL="1600200" indent="-182880">
              <a:spcBef>
                <a:spcPts val="0"/>
              </a:spcBef>
              <a:spcAft>
                <a:spcPts val="600"/>
              </a:spcAft>
              <a:buFont typeface="Arial"/>
              <a:buChar char="•"/>
              <a:defRPr sz="1800">
                <a:solidFill>
                  <a:schemeClr val="tx1"/>
                </a:solidFill>
              </a:defRPr>
            </a:lvl4pPr>
            <a:lvl5pPr marL="2057400" indent="-182880">
              <a:spcBef>
                <a:spcPts val="0"/>
              </a:spcBef>
              <a:spcAft>
                <a:spcPts val="600"/>
              </a:spcAft>
              <a:buFont typeface="Arial"/>
              <a:buChar cha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470142" y="6067136"/>
            <a:ext cx="10291618" cy="598311"/>
          </a:xfrm>
          <a:prstGeom prst="rect">
            <a:avLst/>
          </a:prstGeom>
        </p:spPr>
        <p:txBody>
          <a:bodyPr/>
          <a:lstStyle>
            <a:lvl1pPr marL="0" indent="0">
              <a:buNone/>
              <a:defRPr sz="1200" baseline="0">
                <a:solidFill>
                  <a:schemeClr val="tx1"/>
                </a:solidFill>
              </a:defRPr>
            </a:lvl1pPr>
          </a:lstStyle>
          <a:p>
            <a:pPr lvl="0"/>
            <a:r>
              <a:rPr lang="en-US" dirty="0"/>
              <a:t>Insert Source</a:t>
            </a:r>
          </a:p>
        </p:txBody>
      </p:sp>
      <p:sp>
        <p:nvSpPr>
          <p:cNvPr id="7" name="Title Placeholder 1">
            <a:extLst>
              <a:ext uri="{FF2B5EF4-FFF2-40B4-BE49-F238E27FC236}">
                <a16:creationId xmlns:a16="http://schemas.microsoft.com/office/drawing/2014/main" id="{0E776E84-F54F-3445-8517-0E7B66C3BA9B}"/>
              </a:ext>
            </a:extLst>
          </p:cNvPr>
          <p:cNvSpPr>
            <a:spLocks noGrp="1"/>
          </p:cNvSpPr>
          <p:nvPr>
            <p:ph type="title"/>
          </p:nvPr>
        </p:nvSpPr>
        <p:spPr>
          <a:xfrm>
            <a:off x="468314" y="586267"/>
            <a:ext cx="11264900" cy="861533"/>
          </a:xfrm>
          <a:prstGeom prst="rect">
            <a:avLst/>
          </a:prstGeom>
        </p:spPr>
        <p:txBody>
          <a:bodyPr vert="horz" lIns="91440" tIns="45720" rIns="91440" bIns="45720" rtlCol="0" anchor="t">
            <a:noAutofit/>
          </a:bodyPr>
          <a:lstStyle>
            <a:lvl1pPr>
              <a:defRPr>
                <a:solidFill>
                  <a:schemeClr val="tx1"/>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38988DAF-142A-484D-9CE0-D7263F06AB2F}"/>
              </a:ext>
            </a:extLst>
          </p:cNvPr>
          <p:cNvSpPr>
            <a:spLocks noGrp="1"/>
          </p:cNvSpPr>
          <p:nvPr>
            <p:ph type="sldNum" sz="quarter" idx="4"/>
          </p:nvPr>
        </p:nvSpPr>
        <p:spPr>
          <a:xfrm>
            <a:off x="466246" y="131907"/>
            <a:ext cx="2844059" cy="365125"/>
          </a:xfrm>
          <a:prstGeom prst="rect">
            <a:avLst/>
          </a:prstGeom>
        </p:spPr>
        <p:txBody>
          <a:bodyPr/>
          <a:lstStyle>
            <a:lvl1pPr algn="l">
              <a:defRPr sz="1400">
                <a:solidFill>
                  <a:schemeClr val="tx1"/>
                </a:solidFill>
              </a:defRPr>
            </a:lvl1pPr>
          </a:lstStyle>
          <a:p>
            <a:r>
              <a:rPr lang="en-US" dirty="0"/>
              <a:t>Figure </a:t>
            </a:r>
            <a:fld id="{8E9351FB-0652-5D4E-8675-5F18C30F0790}" type="slidenum">
              <a:rPr lang="en-US" smtClean="0"/>
              <a:pPr/>
              <a:t>‹#›</a:t>
            </a:fld>
            <a:endParaRPr lang="en-US" dirty="0"/>
          </a:p>
        </p:txBody>
      </p:sp>
    </p:spTree>
    <p:extLst>
      <p:ext uri="{BB962C8B-B14F-4D97-AF65-F5344CB8AC3E}">
        <p14:creationId xmlns:p14="http://schemas.microsoft.com/office/powerpoint/2010/main" val="157325761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Default">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8988DAF-142A-484D-9CE0-D7263F06AB2F}"/>
              </a:ext>
            </a:extLst>
          </p:cNvPr>
          <p:cNvSpPr>
            <a:spLocks noGrp="1"/>
          </p:cNvSpPr>
          <p:nvPr>
            <p:ph type="sldNum" sz="quarter" idx="4"/>
          </p:nvPr>
        </p:nvSpPr>
        <p:spPr>
          <a:xfrm>
            <a:off x="466246" y="131907"/>
            <a:ext cx="2844059" cy="365125"/>
          </a:xfrm>
          <a:prstGeom prst="rect">
            <a:avLst/>
          </a:prstGeom>
        </p:spPr>
        <p:txBody>
          <a:bodyPr/>
          <a:lstStyle>
            <a:lvl1pPr algn="l">
              <a:defRPr sz="1400">
                <a:solidFill>
                  <a:schemeClr val="tx1"/>
                </a:solidFill>
              </a:defRPr>
            </a:lvl1pPr>
          </a:lstStyle>
          <a:p>
            <a:r>
              <a:rPr lang="en-US" dirty="0"/>
              <a:t>Figure </a:t>
            </a:r>
            <a:fld id="{8E9351FB-0652-5D4E-8675-5F18C30F0790}" type="slidenum">
              <a:rPr lang="en-US" smtClean="0"/>
              <a:pPr/>
              <a:t>‹#›</a:t>
            </a:fld>
            <a:endParaRPr lang="en-US" dirty="0"/>
          </a:p>
        </p:txBody>
      </p:sp>
    </p:spTree>
    <p:extLst>
      <p:ext uri="{BB962C8B-B14F-4D97-AF65-F5344CB8AC3E}">
        <p14:creationId xmlns:p14="http://schemas.microsoft.com/office/powerpoint/2010/main" val="968308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888" y="1371600"/>
            <a:ext cx="11945049" cy="475488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Rectangle 5"/>
          <p:cNvSpPr>
            <a:spLocks noGrp="1" noChangeArrowheads="1"/>
          </p:cNvSpPr>
          <p:nvPr>
            <p:ph type="title"/>
          </p:nvPr>
        </p:nvSpPr>
        <p:spPr bwMode="auto">
          <a:xfrm>
            <a:off x="812589" y="331036"/>
            <a:ext cx="11254348"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
        <p:nvSpPr>
          <p:cNvPr id="5" name="Text Placeholder 6"/>
          <p:cNvSpPr>
            <a:spLocks noGrp="1"/>
          </p:cNvSpPr>
          <p:nvPr>
            <p:ph type="body" sz="quarter" idx="11" hasCustomPrompt="1"/>
          </p:nvPr>
        </p:nvSpPr>
        <p:spPr>
          <a:xfrm>
            <a:off x="121888" y="6217920"/>
            <a:ext cx="10949628" cy="548640"/>
          </a:xfrm>
          <a:prstGeom prst="rect">
            <a:avLst/>
          </a:prstGeom>
        </p:spPr>
        <p:txBody>
          <a:bodyPr anchor="b" anchorCtr="0"/>
          <a:lstStyle>
            <a:lvl1pPr marL="0" indent="0" algn="l">
              <a:spcBef>
                <a:spcPts val="0"/>
              </a:spcBef>
              <a:buFont typeface="Arial" pitchFamily="34" charset="0"/>
              <a:buNone/>
              <a:defRPr sz="1200" baseline="0">
                <a:solidFill>
                  <a:srgbClr val="323A45"/>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
        <p:nvSpPr>
          <p:cNvPr id="6" name="Slide Number Placeholder 3">
            <a:extLst>
              <a:ext uri="{FF2B5EF4-FFF2-40B4-BE49-F238E27FC236}">
                <a16:creationId xmlns:a16="http://schemas.microsoft.com/office/drawing/2014/main" id="{38988DAF-142A-484D-9CE0-D7263F06AB2F}"/>
              </a:ext>
            </a:extLst>
          </p:cNvPr>
          <p:cNvSpPr>
            <a:spLocks noGrp="1"/>
          </p:cNvSpPr>
          <p:nvPr>
            <p:ph type="sldNum" sz="quarter" idx="4"/>
          </p:nvPr>
        </p:nvSpPr>
        <p:spPr>
          <a:xfrm>
            <a:off x="466246" y="131907"/>
            <a:ext cx="2844059" cy="365125"/>
          </a:xfrm>
          <a:prstGeom prst="rect">
            <a:avLst/>
          </a:prstGeom>
        </p:spPr>
        <p:txBody>
          <a:bodyPr/>
          <a:lstStyle>
            <a:lvl1pPr algn="l">
              <a:defRPr sz="1400">
                <a:solidFill>
                  <a:schemeClr val="tx1"/>
                </a:solidFill>
              </a:defRPr>
            </a:lvl1pPr>
          </a:lstStyle>
          <a:p>
            <a:r>
              <a:rPr lang="en-US" dirty="0"/>
              <a:t>Figure </a:t>
            </a:r>
            <a:fld id="{8E9351FB-0652-5D4E-8675-5F18C30F0790}" type="slidenum">
              <a:rPr lang="en-US" smtClean="0"/>
              <a:pPr/>
              <a:t>‹#›</a:t>
            </a:fld>
            <a:endParaRPr lang="en-US" dirty="0"/>
          </a:p>
        </p:txBody>
      </p:sp>
    </p:spTree>
    <p:extLst>
      <p:ext uri="{BB962C8B-B14F-4D97-AF65-F5344CB8AC3E}">
        <p14:creationId xmlns:p14="http://schemas.microsoft.com/office/powerpoint/2010/main" val="3005636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VS logo on white">
    <p:spTree>
      <p:nvGrpSpPr>
        <p:cNvPr id="1" name=""/>
        <p:cNvGrpSpPr/>
        <p:nvPr/>
      </p:nvGrpSpPr>
      <p:grpSpPr>
        <a:xfrm>
          <a:off x="0" y="0"/>
          <a:ext cx="0" cy="0"/>
          <a:chOff x="0" y="0"/>
          <a:chExt cx="0" cy="0"/>
        </a:xfrm>
      </p:grpSpPr>
      <p:grpSp>
        <p:nvGrpSpPr>
          <p:cNvPr id="2" name="Group 1"/>
          <p:cNvGrpSpPr/>
          <p:nvPr userDrawn="1"/>
        </p:nvGrpSpPr>
        <p:grpSpPr>
          <a:xfrm>
            <a:off x="2825581" y="3027447"/>
            <a:ext cx="6537663" cy="803106"/>
            <a:chOff x="2825581" y="3027447"/>
            <a:chExt cx="6537663" cy="803106"/>
          </a:xfrm>
        </p:grpSpPr>
        <p:sp>
          <p:nvSpPr>
            <p:cNvPr id="5" name="Freeform 2">
              <a:extLst>
                <a:ext uri="{FF2B5EF4-FFF2-40B4-BE49-F238E27FC236}">
                  <a16:creationId xmlns:a16="http://schemas.microsoft.com/office/drawing/2014/main" id="{B2BDFE3B-4557-45B7-B3FF-10C47DDF32FE}"/>
                </a:ext>
              </a:extLst>
            </p:cNvPr>
            <p:cNvSpPr>
              <a:spLocks noEditPoints="1"/>
            </p:cNvSpPr>
            <p:nvPr/>
          </p:nvSpPr>
          <p:spPr bwMode="auto">
            <a:xfrm>
              <a:off x="6023520" y="3050215"/>
              <a:ext cx="3134808" cy="775163"/>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solidFill>
              <a:srgbClr val="000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ndParaRPr>
            </a:p>
          </p:txBody>
        </p:sp>
        <p:sp>
          <p:nvSpPr>
            <p:cNvPr id="6" name="Freeform 3">
              <a:extLst>
                <a:ext uri="{FF2B5EF4-FFF2-40B4-BE49-F238E27FC236}">
                  <a16:creationId xmlns:a16="http://schemas.microsoft.com/office/drawing/2014/main" id="{4DFEB978-9998-4C51-B950-8201DC4896BF}"/>
                </a:ext>
              </a:extLst>
            </p:cNvPr>
            <p:cNvSpPr>
              <a:spLocks/>
            </p:cNvSpPr>
            <p:nvPr/>
          </p:nvSpPr>
          <p:spPr bwMode="auto">
            <a:xfrm>
              <a:off x="5280439" y="3027447"/>
              <a:ext cx="671671" cy="803106"/>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solidFill>
              <a:srgbClr val="CC0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7" name="Freeform 4">
              <a:extLst>
                <a:ext uri="{FF2B5EF4-FFF2-40B4-BE49-F238E27FC236}">
                  <a16:creationId xmlns:a16="http://schemas.microsoft.com/office/drawing/2014/main" id="{5AA45A1A-56E8-4687-A1C0-2DE872F66AAA}"/>
                </a:ext>
              </a:extLst>
            </p:cNvPr>
            <p:cNvSpPr>
              <a:spLocks/>
            </p:cNvSpPr>
            <p:nvPr/>
          </p:nvSpPr>
          <p:spPr bwMode="auto">
            <a:xfrm>
              <a:off x="3879141" y="3027447"/>
              <a:ext cx="748256" cy="803106"/>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solidFill>
              <a:srgbClr val="CC0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8" name="Freeform 5">
              <a:extLst>
                <a:ext uri="{FF2B5EF4-FFF2-40B4-BE49-F238E27FC236}">
                  <a16:creationId xmlns:a16="http://schemas.microsoft.com/office/drawing/2014/main" id="{8F5885F4-B442-4DC7-A6C5-9C77C9A18B16}"/>
                </a:ext>
              </a:extLst>
            </p:cNvPr>
            <p:cNvSpPr>
              <a:spLocks/>
            </p:cNvSpPr>
            <p:nvPr/>
          </p:nvSpPr>
          <p:spPr bwMode="auto">
            <a:xfrm>
              <a:off x="4575651" y="3050215"/>
              <a:ext cx="746186" cy="758604"/>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solidFill>
              <a:srgbClr val="CC0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9" name="Freeform 6">
              <a:extLst>
                <a:ext uri="{FF2B5EF4-FFF2-40B4-BE49-F238E27FC236}">
                  <a16:creationId xmlns:a16="http://schemas.microsoft.com/office/drawing/2014/main" id="{430A74DF-73A3-4CDD-A36E-988C8B0C9875}"/>
                </a:ext>
              </a:extLst>
            </p:cNvPr>
            <p:cNvSpPr>
              <a:spLocks/>
            </p:cNvSpPr>
            <p:nvPr/>
          </p:nvSpPr>
          <p:spPr bwMode="auto">
            <a:xfrm>
              <a:off x="2825581" y="3027447"/>
              <a:ext cx="978011" cy="803106"/>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solidFill>
              <a:srgbClr val="CC0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10" name="Freeform 7">
              <a:extLst>
                <a:ext uri="{FF2B5EF4-FFF2-40B4-BE49-F238E27FC236}">
                  <a16:creationId xmlns:a16="http://schemas.microsoft.com/office/drawing/2014/main" id="{326DD814-0149-498C-A954-885C837F6B8B}"/>
                </a:ext>
              </a:extLst>
            </p:cNvPr>
            <p:cNvSpPr>
              <a:spLocks noEditPoints="1"/>
            </p:cNvSpPr>
            <p:nvPr/>
          </p:nvSpPr>
          <p:spPr bwMode="auto">
            <a:xfrm>
              <a:off x="9211109" y="3657720"/>
              <a:ext cx="152135" cy="156275"/>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ndParaRPr>
            </a:p>
          </p:txBody>
        </p:sp>
      </p:grpSp>
      <p:sp>
        <p:nvSpPr>
          <p:cNvPr id="11" name="Rectangle 10">
            <a:extLst>
              <a:ext uri="{FF2B5EF4-FFF2-40B4-BE49-F238E27FC236}">
                <a16:creationId xmlns:a16="http://schemas.microsoft.com/office/drawing/2014/main" id="{E1268719-E45D-4DB9-A5CE-3920E9240B44}"/>
              </a:ext>
            </a:extLst>
          </p:cNvPr>
          <p:cNvSpPr/>
          <p:nvPr userDrawn="1"/>
        </p:nvSpPr>
        <p:spPr>
          <a:xfrm>
            <a:off x="0" y="5779008"/>
            <a:ext cx="12188825"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n-lt"/>
              <a:cs typeface="Arial" panose="020B0604020202020204" pitchFamily="34" charset="0"/>
            </a:endParaRPr>
          </a:p>
        </p:txBody>
      </p:sp>
    </p:spTree>
    <p:extLst>
      <p:ext uri="{BB962C8B-B14F-4D97-AF65-F5344CB8AC3E}">
        <p14:creationId xmlns:p14="http://schemas.microsoft.com/office/powerpoint/2010/main" val="3804135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0" y="0"/>
            <a:ext cx="1218882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1270" y="3022967"/>
            <a:ext cx="5726284" cy="812066"/>
          </a:xfrm>
        </p:spPr>
        <p:txBody>
          <a:bodyPr rIns="0" anchor="ctr"/>
          <a:lstStyle>
            <a:lvl1pPr algn="ctr">
              <a:defRPr sz="3200">
                <a:solidFill>
                  <a:schemeClr val="bg1"/>
                </a:solidFill>
                <a:latin typeface="+mn-lt"/>
              </a:defRPr>
            </a:lvl1pPr>
          </a:lstStyle>
          <a:p>
            <a:r>
              <a:rPr lang="en-US"/>
              <a:t>Click to edit title for divider</a:t>
            </a:r>
          </a:p>
        </p:txBody>
      </p:sp>
    </p:spTree>
    <p:extLst>
      <p:ext uri="{BB962C8B-B14F-4D97-AF65-F5344CB8AC3E}">
        <p14:creationId xmlns:p14="http://schemas.microsoft.com/office/powerpoint/2010/main" val="2287977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6905" y="868680"/>
            <a:ext cx="3473815" cy="5120640"/>
          </a:xfrm>
        </p:spPr>
        <p:txBody>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6084" y="868680"/>
            <a:ext cx="3473815" cy="5120640"/>
          </a:xfrm>
        </p:spPr>
        <p:txBody>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6CEA562-FEF5-44EB-B202-92FB0543BF20}" type="datetime1">
              <a:rPr lang="en-US" smtClean="0"/>
              <a:t>9/24/20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6905" y="1023586"/>
            <a:ext cx="3473815" cy="807720"/>
          </a:xfrm>
        </p:spPr>
        <p:txBody>
          <a:bodyPr anchor="b">
            <a:normAutofit/>
          </a:bodyPr>
          <a:lstStyle>
            <a:lvl1pPr marL="0" indent="0">
              <a:spcBef>
                <a:spcPts val="0"/>
              </a:spcBef>
              <a:buNone/>
              <a:defRPr sz="1999" b="1">
                <a:solidFill>
                  <a:schemeClr val="tx1">
                    <a:lumMod val="65000"/>
                    <a:lumOff val="3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3866905" y="1930936"/>
            <a:ext cx="3473815" cy="4023360"/>
          </a:xfrm>
        </p:spPr>
        <p:txBody>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6427" y="1023587"/>
            <a:ext cx="3473815" cy="813171"/>
          </a:xfrm>
        </p:spPr>
        <p:txBody>
          <a:bodyPr anchor="b">
            <a:normAutofit/>
          </a:bodyPr>
          <a:lstStyle>
            <a:lvl1pPr marL="0" indent="0">
              <a:spcBef>
                <a:spcPts val="0"/>
              </a:spcBef>
              <a:buNone/>
              <a:defRPr sz="1999" b="1">
                <a:solidFill>
                  <a:schemeClr val="tx1">
                    <a:lumMod val="65000"/>
                    <a:lumOff val="3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7816427" y="1930936"/>
            <a:ext cx="3473815" cy="4023360"/>
          </a:xfrm>
        </p:spPr>
        <p:txBody>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05AB2BB5-A178-4CF6-9ADF-917A1AB28DA8}" type="datetime1">
              <a:rPr lang="en-US" smtClean="0"/>
              <a:t>9/24/20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5965" y="1143000"/>
            <a:ext cx="2833902" cy="2377440"/>
          </a:xfrm>
        </p:spPr>
        <p:txBody>
          <a:bodyPr anchor="b">
            <a:normAutofit/>
          </a:bodyPr>
          <a:lstStyle>
            <a:lvl1pPr>
              <a:defRPr sz="31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69714" y="767419"/>
            <a:ext cx="8113117" cy="5330952"/>
          </a:xfrm>
          <a:solidFill>
            <a:schemeClr val="bg1">
              <a:lumMod val="75000"/>
            </a:schemeClr>
          </a:solidFill>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255965" y="3493008"/>
            <a:ext cx="2833902" cy="2322576"/>
          </a:xfrm>
        </p:spPr>
        <p:txBody>
          <a:bodyPr anchor="t">
            <a:normAutofit/>
          </a:bodyPr>
          <a:lstStyle>
            <a:lvl1pPr marL="0" indent="0">
              <a:lnSpc>
                <a:spcPct val="100000"/>
              </a:lnSpc>
              <a:buNone/>
              <a:defRPr sz="14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0B98F029-FA8C-441B-9D4E-4ABFEABC220F}" type="datetime1">
              <a:rPr lang="en-US" smtClean="0"/>
              <a:t>9/24/20</a:t>
            </a:fld>
            <a:endParaRPr lang="en-US" dirty="0"/>
          </a:p>
        </p:txBody>
      </p:sp>
      <p:sp>
        <p:nvSpPr>
          <p:cNvPr id="9" name="Footer Placeholder 8"/>
          <p:cNvSpPr>
            <a:spLocks noGrp="1"/>
          </p:cNvSpPr>
          <p:nvPr>
            <p:ph type="ftr" sz="quarter" idx="11"/>
          </p:nvPr>
        </p:nvSpPr>
        <p:spPr>
          <a:xfrm>
            <a:off x="3498190" y="6356351"/>
            <a:ext cx="590997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5525" y="1680183"/>
            <a:ext cx="10360502" cy="1470025"/>
          </a:xfrm>
        </p:spPr>
        <p:txBody>
          <a:bodyPr>
            <a:noAutofit/>
          </a:bodyPr>
          <a:lstStyle>
            <a:lvl1pPr>
              <a:defRPr>
                <a:solidFill>
                  <a:srgbClr val="FFFFFF"/>
                </a:solidFill>
              </a:defRPr>
            </a:lvl1pPr>
          </a:lstStyle>
          <a:p>
            <a:r>
              <a:rPr lang="en-US" dirty="0"/>
              <a:t>Click to edit Divider title style</a:t>
            </a:r>
          </a:p>
        </p:txBody>
      </p:sp>
      <p:sp>
        <p:nvSpPr>
          <p:cNvPr id="3" name="Subtitle 2"/>
          <p:cNvSpPr>
            <a:spLocks noGrp="1"/>
          </p:cNvSpPr>
          <p:nvPr>
            <p:ph type="subTitle" idx="1"/>
          </p:nvPr>
        </p:nvSpPr>
        <p:spPr>
          <a:xfrm>
            <a:off x="845525" y="2536153"/>
            <a:ext cx="10271125" cy="1752600"/>
          </a:xfrm>
          <a:prstGeom prst="rect">
            <a:avLst/>
          </a:prstGeom>
        </p:spPr>
        <p:txBody>
          <a:bodyPr>
            <a:noAutofit/>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57716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83BD95-1C52-44B4-8F7A-3D9A88DA1557}" type="datetime1">
              <a:rPr lang="en-US" smtClean="0"/>
              <a:t>9/24/20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913923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67849" y="762000"/>
            <a:ext cx="2924556"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569" y="1298448"/>
            <a:ext cx="7313295" cy="3255264"/>
          </a:xfrm>
        </p:spPr>
        <p:txBody>
          <a:bodyPr anchor="b">
            <a:normAutofit/>
          </a:bodyPr>
          <a:lstStyle>
            <a:lvl1pPr algn="l">
              <a:defRPr sz="5898"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099729" y="4670246"/>
            <a:ext cx="7313295" cy="914400"/>
          </a:xfrm>
        </p:spPr>
        <p:txBody>
          <a:bodyPr anchor="t">
            <a:normAutofit/>
          </a:bodyPr>
          <a:lstStyle>
            <a:lvl1pPr marL="0" indent="0" algn="l">
              <a:buNone/>
              <a:defRPr sz="2199" cap="none" spc="0" baseline="0">
                <a:solidFill>
                  <a:schemeClr val="accent1">
                    <a:lumMod val="20000"/>
                    <a:lumOff val="80000"/>
                  </a:schemeClr>
                </a:solidFill>
              </a:defRPr>
            </a:lvl1pPr>
            <a:lvl2pPr marL="457063" indent="0" algn="ctr">
              <a:buNone/>
              <a:defRPr sz="2199"/>
            </a:lvl2pPr>
            <a:lvl3pPr marL="914126" indent="0" algn="ctr">
              <a:buNone/>
              <a:defRPr sz="21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E2AABC-A619-4778-806F-F6F7528C268C}" type="datetime1">
              <a:rPr lang="en-US" smtClean="0"/>
              <a:t>9/24/20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92FE28-F29C-004D-820B-9458EDC5E220}"/>
              </a:ext>
            </a:extLst>
          </p:cNvPr>
          <p:cNvSpPr>
            <a:spLocks noGrp="1"/>
          </p:cNvSpPr>
          <p:nvPr>
            <p:ph type="dt" sz="half" idx="10"/>
          </p:nvPr>
        </p:nvSpPr>
        <p:spPr/>
        <p:txBody>
          <a:bodyPr/>
          <a:lstStyle/>
          <a:p>
            <a:fld id="{E02AC29B-5910-C84C-B37C-A732091246AC}" type="datetimeFigureOut">
              <a:rPr lang="en-US" smtClean="0"/>
              <a:t>9/24/20</a:t>
            </a:fld>
            <a:endParaRPr lang="en-US"/>
          </a:p>
        </p:txBody>
      </p:sp>
      <p:sp>
        <p:nvSpPr>
          <p:cNvPr id="3" name="Footer Placeholder 2">
            <a:extLst>
              <a:ext uri="{FF2B5EF4-FFF2-40B4-BE49-F238E27FC236}">
                <a16:creationId xmlns:a16="http://schemas.microsoft.com/office/drawing/2014/main" id="{5A7BAD3D-71B6-F34F-B569-E02E6C6CE1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09403F-828F-A54D-81A4-00E0FA3E2F72}"/>
              </a:ext>
            </a:extLst>
          </p:cNvPr>
          <p:cNvSpPr>
            <a:spLocks noGrp="1"/>
          </p:cNvSpPr>
          <p:nvPr>
            <p:ph type="sldNum" sz="quarter" idx="12"/>
          </p:nvPr>
        </p:nvSpPr>
        <p:spPr/>
        <p:txBody>
          <a:bodyPr/>
          <a:lstStyle/>
          <a:p>
            <a:fld id="{4FB66E57-9F42-3841-AE52-345915660E01}" type="slidenum">
              <a:rPr lang="en-US" smtClean="0"/>
              <a:t>‹#›</a:t>
            </a:fld>
            <a:endParaRPr lang="en-US"/>
          </a:p>
        </p:txBody>
      </p:sp>
    </p:spTree>
    <p:extLst>
      <p:ext uri="{BB962C8B-B14F-4D97-AF65-F5344CB8AC3E}">
        <p14:creationId xmlns:p14="http://schemas.microsoft.com/office/powerpoint/2010/main" val="545387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024F-CAC1-7A4B-A3CD-0BF7E6B7733D}"/>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962F64E7-D5A0-0343-B97E-0670BDB220E5}"/>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B76195-81A3-5D4D-95A8-3719CAEDEEEE}"/>
              </a:ext>
            </a:extLst>
          </p:cNvPr>
          <p:cNvSpPr>
            <a:spLocks noGrp="1"/>
          </p:cNvSpPr>
          <p:nvPr>
            <p:ph type="dt" sz="half" idx="10"/>
          </p:nvPr>
        </p:nvSpPr>
        <p:spPr/>
        <p:txBody>
          <a:bodyPr/>
          <a:lstStyle/>
          <a:p>
            <a:fld id="{E02AC29B-5910-C84C-B37C-A732091246AC}" type="datetimeFigureOut">
              <a:rPr lang="en-US" smtClean="0"/>
              <a:t>9/24/20</a:t>
            </a:fld>
            <a:endParaRPr lang="en-US"/>
          </a:p>
        </p:txBody>
      </p:sp>
      <p:sp>
        <p:nvSpPr>
          <p:cNvPr id="5" name="Footer Placeholder 4">
            <a:extLst>
              <a:ext uri="{FF2B5EF4-FFF2-40B4-BE49-F238E27FC236}">
                <a16:creationId xmlns:a16="http://schemas.microsoft.com/office/drawing/2014/main" id="{F4DE8011-0DE9-F040-B676-E607421C1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9FFAE-6D23-3741-A7AB-09DB89D399BA}"/>
              </a:ext>
            </a:extLst>
          </p:cNvPr>
          <p:cNvSpPr>
            <a:spLocks noGrp="1"/>
          </p:cNvSpPr>
          <p:nvPr>
            <p:ph type="sldNum" sz="quarter" idx="12"/>
          </p:nvPr>
        </p:nvSpPr>
        <p:spPr/>
        <p:txBody>
          <a:bodyPr/>
          <a:lstStyle/>
          <a:p>
            <a:fld id="{4FB66E57-9F42-3841-AE52-345915660E01}" type="slidenum">
              <a:rPr lang="en-US" smtClean="0"/>
              <a:t>‹#›</a:t>
            </a:fld>
            <a:endParaRPr lang="en-US"/>
          </a:p>
        </p:txBody>
      </p:sp>
    </p:spTree>
    <p:extLst>
      <p:ext uri="{BB962C8B-B14F-4D97-AF65-F5344CB8AC3E}">
        <p14:creationId xmlns:p14="http://schemas.microsoft.com/office/powerpoint/2010/main" val="3053294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o Figur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6246" y="1915633"/>
            <a:ext cx="11266967" cy="3481966"/>
          </a:xfrm>
          <a:prstGeom prst="rect">
            <a:avLst/>
          </a:prstGeom>
        </p:spPr>
        <p:txBody>
          <a:bodyPr/>
          <a:lstStyle>
            <a:lvl1pPr marL="445770" indent="-285750">
              <a:spcBef>
                <a:spcPts val="0"/>
              </a:spcBef>
              <a:spcAft>
                <a:spcPts val="600"/>
              </a:spcAft>
              <a:buFont typeface="Arial" panose="020B0604020202020204" pitchFamily="34" charset="0"/>
              <a:buChar char="•"/>
              <a:defRPr baseline="0">
                <a:solidFill>
                  <a:schemeClr val="tx1"/>
                </a:solidFill>
              </a:defRPr>
            </a:lvl1pPr>
            <a:lvl2pPr marL="742950" indent="-182880">
              <a:spcBef>
                <a:spcPts val="0"/>
              </a:spcBef>
              <a:spcAft>
                <a:spcPts val="600"/>
              </a:spcAft>
              <a:buFont typeface="Arial" panose="020B0604020202020204" pitchFamily="34" charset="0"/>
              <a:buChar char="‒"/>
              <a:defRPr>
                <a:solidFill>
                  <a:schemeClr val="tx1"/>
                </a:solidFill>
              </a:defRPr>
            </a:lvl2pPr>
            <a:lvl3pPr marL="1143000" indent="-182880">
              <a:spcBef>
                <a:spcPts val="0"/>
              </a:spcBef>
              <a:spcAft>
                <a:spcPts val="600"/>
              </a:spcAft>
              <a:buFont typeface="Arial"/>
              <a:buChar char="•"/>
              <a:defRPr>
                <a:solidFill>
                  <a:schemeClr val="tx1"/>
                </a:solidFill>
              </a:defRPr>
            </a:lvl3pPr>
            <a:lvl4pPr marL="1600200" indent="-182880">
              <a:spcBef>
                <a:spcPts val="0"/>
              </a:spcBef>
              <a:spcAft>
                <a:spcPts val="600"/>
              </a:spcAft>
              <a:buFont typeface="Arial" panose="020B0604020202020204" pitchFamily="34" charset="0"/>
              <a:buChar char="‒"/>
              <a:defRPr>
                <a:solidFill>
                  <a:schemeClr val="tx1"/>
                </a:solidFill>
              </a:defRPr>
            </a:lvl4pPr>
            <a:lvl5pPr marL="2057400" indent="-182880">
              <a:spcBef>
                <a:spcPts val="0"/>
              </a:spcBef>
              <a:spcAft>
                <a:spcPts val="600"/>
              </a:spcAft>
              <a:buFont typeface="Arial"/>
              <a:buChar cha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466246" y="6067136"/>
            <a:ext cx="10295514" cy="686761"/>
          </a:xfrm>
          <a:prstGeom prst="rect">
            <a:avLst/>
          </a:prstGeom>
        </p:spPr>
        <p:txBody>
          <a:bodyPr/>
          <a:lstStyle>
            <a:lvl1pPr marL="0" indent="0">
              <a:buNone/>
              <a:defRPr sz="1200">
                <a:solidFill>
                  <a:schemeClr val="tx1"/>
                </a:solidFill>
              </a:defRPr>
            </a:lvl1pPr>
          </a:lstStyle>
          <a:p>
            <a:pPr lvl="0"/>
            <a:r>
              <a:rPr lang="en-US" dirty="0"/>
              <a:t>Insert Source Here</a:t>
            </a:r>
          </a:p>
        </p:txBody>
      </p:sp>
      <p:sp>
        <p:nvSpPr>
          <p:cNvPr id="6" name="Title Placeholder 1">
            <a:extLst>
              <a:ext uri="{FF2B5EF4-FFF2-40B4-BE49-F238E27FC236}">
                <a16:creationId xmlns:a16="http://schemas.microsoft.com/office/drawing/2014/main" id="{E0C57E2F-108D-BC45-BF44-2F6C065BC1EB}"/>
              </a:ext>
            </a:extLst>
          </p:cNvPr>
          <p:cNvSpPr>
            <a:spLocks noGrp="1"/>
          </p:cNvSpPr>
          <p:nvPr>
            <p:ph type="title"/>
          </p:nvPr>
        </p:nvSpPr>
        <p:spPr>
          <a:xfrm>
            <a:off x="468314" y="586267"/>
            <a:ext cx="11264900" cy="861533"/>
          </a:xfrm>
          <a:prstGeom prst="rect">
            <a:avLst/>
          </a:prstGeom>
        </p:spPr>
        <p:txBody>
          <a:bodyPr vert="horz" lIns="91440" tIns="45720" rIns="91440" bIns="45720" rtlCol="0" anchor="t">
            <a:noAutofit/>
          </a:bodyPr>
          <a:lstStyle/>
          <a:p>
            <a:r>
              <a:rPr lang="en-US" dirty="0"/>
              <a:t>Click to edit Master title style</a:t>
            </a:r>
          </a:p>
        </p:txBody>
      </p:sp>
    </p:spTree>
    <p:extLst>
      <p:ext uri="{BB962C8B-B14F-4D97-AF65-F5344CB8AC3E}">
        <p14:creationId xmlns:p14="http://schemas.microsoft.com/office/powerpoint/2010/main" val="3535087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Defaul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64849" y="1914246"/>
            <a:ext cx="5102052" cy="4010377"/>
          </a:xfrm>
          <a:prstGeom prst="rect">
            <a:avLst/>
          </a:prstGeom>
        </p:spPr>
        <p:txBody>
          <a:bodyPr/>
          <a:lstStyle>
            <a:lvl1pPr marL="342900" indent="-182880">
              <a:spcBef>
                <a:spcPts val="0"/>
              </a:spcBef>
              <a:spcAft>
                <a:spcPts val="600"/>
              </a:spcAft>
              <a:buFont typeface="Arial"/>
              <a:buChar char="•"/>
              <a:defRPr sz="2800">
                <a:solidFill>
                  <a:schemeClr val="tx1"/>
                </a:solidFill>
              </a:defRPr>
            </a:lvl1pPr>
            <a:lvl2pPr marL="742950" indent="-182880">
              <a:spcBef>
                <a:spcPts val="0"/>
              </a:spcBef>
              <a:spcAft>
                <a:spcPts val="600"/>
              </a:spcAft>
              <a:buFont typeface="Arial" panose="020B0604020202020204" pitchFamily="34" charset="0"/>
              <a:buChar char="‒"/>
              <a:defRPr sz="2400">
                <a:solidFill>
                  <a:schemeClr val="tx1"/>
                </a:solidFill>
              </a:defRPr>
            </a:lvl2pPr>
            <a:lvl3pPr marL="1143000" indent="-182880">
              <a:spcBef>
                <a:spcPts val="0"/>
              </a:spcBef>
              <a:spcAft>
                <a:spcPts val="600"/>
              </a:spcAft>
              <a:buFont typeface="Arial"/>
              <a:buChar char="•"/>
              <a:defRPr sz="2000">
                <a:solidFill>
                  <a:schemeClr val="tx1"/>
                </a:solidFill>
              </a:defRPr>
            </a:lvl3pPr>
            <a:lvl4pPr marL="1600200" indent="-182880">
              <a:spcBef>
                <a:spcPts val="0"/>
              </a:spcBef>
              <a:spcAft>
                <a:spcPts val="600"/>
              </a:spcAft>
              <a:buFont typeface="Arial" panose="020B0604020202020204" pitchFamily="34" charset="0"/>
              <a:buChar char="‒"/>
              <a:defRPr sz="1800">
                <a:solidFill>
                  <a:schemeClr val="tx1"/>
                </a:solidFill>
              </a:defRPr>
            </a:lvl4pPr>
            <a:lvl5pPr marL="2057400" indent="-182880">
              <a:spcBef>
                <a:spcPts val="0"/>
              </a:spcBef>
              <a:spcAft>
                <a:spcPts val="600"/>
              </a:spcAft>
              <a:buFont typeface="Arial"/>
              <a:buChar cha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5"/>
          <p:cNvSpPr>
            <a:spLocks noGrp="1"/>
          </p:cNvSpPr>
          <p:nvPr>
            <p:ph type="body" sz="quarter" idx="10" hasCustomPrompt="1"/>
          </p:nvPr>
        </p:nvSpPr>
        <p:spPr>
          <a:xfrm>
            <a:off x="470142" y="6067136"/>
            <a:ext cx="10291618" cy="598311"/>
          </a:xfrm>
          <a:prstGeom prst="rect">
            <a:avLst/>
          </a:prstGeom>
        </p:spPr>
        <p:txBody>
          <a:bodyPr/>
          <a:lstStyle>
            <a:lvl1pPr marL="0" indent="0">
              <a:buNone/>
              <a:defRPr sz="1200" baseline="0">
                <a:solidFill>
                  <a:schemeClr val="tx1"/>
                </a:solidFill>
              </a:defRPr>
            </a:lvl1pPr>
          </a:lstStyle>
          <a:p>
            <a:pPr lvl="0"/>
            <a:r>
              <a:rPr lang="en-US" dirty="0"/>
              <a:t>Insert Source</a:t>
            </a:r>
          </a:p>
        </p:txBody>
      </p:sp>
      <p:sp>
        <p:nvSpPr>
          <p:cNvPr id="7" name="Title Placeholder 1">
            <a:extLst>
              <a:ext uri="{FF2B5EF4-FFF2-40B4-BE49-F238E27FC236}">
                <a16:creationId xmlns:a16="http://schemas.microsoft.com/office/drawing/2014/main" id="{0E776E84-F54F-3445-8517-0E7B66C3BA9B}"/>
              </a:ext>
            </a:extLst>
          </p:cNvPr>
          <p:cNvSpPr>
            <a:spLocks noGrp="1"/>
          </p:cNvSpPr>
          <p:nvPr>
            <p:ph type="title"/>
          </p:nvPr>
        </p:nvSpPr>
        <p:spPr>
          <a:xfrm>
            <a:off x="468314" y="586267"/>
            <a:ext cx="11264900" cy="861533"/>
          </a:xfrm>
          <a:prstGeom prst="rect">
            <a:avLst/>
          </a:prstGeom>
        </p:spPr>
        <p:txBody>
          <a:bodyPr vert="horz" lIns="91440" tIns="45720" rIns="91440" bIns="45720" rtlCol="0" anchor="t">
            <a:noAutofit/>
          </a:bodyPr>
          <a:lstStyle>
            <a:lvl1pPr>
              <a:defRPr>
                <a:solidFill>
                  <a:schemeClr val="tx1"/>
                </a:solidFill>
              </a:defRPr>
            </a:lvl1pPr>
          </a:lstStyle>
          <a:p>
            <a:r>
              <a:rPr lang="en-US" dirty="0"/>
              <a:t>Click to edit Master title style</a:t>
            </a:r>
          </a:p>
        </p:txBody>
      </p:sp>
      <p:sp>
        <p:nvSpPr>
          <p:cNvPr id="8" name="Content Placeholder 2"/>
          <p:cNvSpPr>
            <a:spLocks noGrp="1"/>
          </p:cNvSpPr>
          <p:nvPr>
            <p:ph sz="half" idx="11" hasCustomPrompt="1"/>
          </p:nvPr>
        </p:nvSpPr>
        <p:spPr>
          <a:xfrm>
            <a:off x="6100764" y="1914246"/>
            <a:ext cx="5102052" cy="4010377"/>
          </a:xfrm>
          <a:prstGeom prst="rect">
            <a:avLst/>
          </a:prstGeom>
        </p:spPr>
        <p:txBody>
          <a:bodyPr/>
          <a:lstStyle>
            <a:lvl1pPr marL="342900" indent="-182880">
              <a:spcBef>
                <a:spcPts val="0"/>
              </a:spcBef>
              <a:spcAft>
                <a:spcPts val="600"/>
              </a:spcAft>
              <a:buFont typeface="Arial"/>
              <a:buChar char="•"/>
              <a:defRPr sz="2800">
                <a:solidFill>
                  <a:schemeClr val="tx1"/>
                </a:solidFill>
              </a:defRPr>
            </a:lvl1pPr>
            <a:lvl2pPr marL="742950" indent="-182880">
              <a:spcBef>
                <a:spcPts val="0"/>
              </a:spcBef>
              <a:spcAft>
                <a:spcPts val="600"/>
              </a:spcAft>
              <a:buFont typeface="Arial" panose="020B0604020202020204" pitchFamily="34" charset="0"/>
              <a:buChar char="‒"/>
              <a:defRPr sz="2400">
                <a:solidFill>
                  <a:schemeClr val="tx1"/>
                </a:solidFill>
              </a:defRPr>
            </a:lvl2pPr>
            <a:lvl3pPr marL="1143000" indent="-182880">
              <a:spcBef>
                <a:spcPts val="0"/>
              </a:spcBef>
              <a:spcAft>
                <a:spcPts val="600"/>
              </a:spcAft>
              <a:buFont typeface="Arial"/>
              <a:buChar char="•"/>
              <a:defRPr sz="2000">
                <a:solidFill>
                  <a:schemeClr val="tx1"/>
                </a:solidFill>
              </a:defRPr>
            </a:lvl3pPr>
            <a:lvl4pPr marL="1600200" indent="-182880">
              <a:spcBef>
                <a:spcPts val="0"/>
              </a:spcBef>
              <a:spcAft>
                <a:spcPts val="600"/>
              </a:spcAft>
              <a:buFont typeface="Arial" panose="020B0604020202020204" pitchFamily="34" charset="0"/>
              <a:buChar char="‒"/>
              <a:defRPr sz="1800">
                <a:solidFill>
                  <a:schemeClr val="tx1"/>
                </a:solidFill>
              </a:defRPr>
            </a:lvl4pPr>
            <a:lvl5pPr marL="2057400" indent="-182880">
              <a:spcBef>
                <a:spcPts val="0"/>
              </a:spcBef>
              <a:spcAft>
                <a:spcPts val="600"/>
              </a:spcAft>
              <a:buFont typeface="Arial"/>
              <a:buChar cha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499063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09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Default with Figure #">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3841" y="1904999"/>
            <a:ext cx="11269371" cy="4024867"/>
          </a:xfrm>
          <a:prstGeom prst="rect">
            <a:avLst/>
          </a:prstGeom>
        </p:spPr>
        <p:txBody>
          <a:bodyPr/>
          <a:lstStyle>
            <a:lvl1pPr marL="445770" indent="-285750">
              <a:spcBef>
                <a:spcPts val="0"/>
              </a:spcBef>
              <a:spcAft>
                <a:spcPts val="600"/>
              </a:spcAft>
              <a:buFont typeface="Arial" panose="020B0604020202020204" pitchFamily="34" charset="0"/>
              <a:buChar char="•"/>
              <a:defRPr>
                <a:solidFill>
                  <a:schemeClr val="tx1"/>
                </a:solidFill>
              </a:defRPr>
            </a:lvl1pPr>
            <a:lvl2pPr marL="742950" indent="-182880">
              <a:spcBef>
                <a:spcPts val="0"/>
              </a:spcBef>
              <a:spcAft>
                <a:spcPts val="600"/>
              </a:spcAft>
              <a:buFont typeface="Arial" panose="020B0604020202020204" pitchFamily="34" charset="0"/>
              <a:buChar char="‒"/>
              <a:defRPr>
                <a:solidFill>
                  <a:schemeClr val="tx1"/>
                </a:solidFill>
              </a:defRPr>
            </a:lvl2pPr>
            <a:lvl3pPr marL="1143000" indent="-182880">
              <a:spcBef>
                <a:spcPts val="0"/>
              </a:spcBef>
              <a:spcAft>
                <a:spcPts val="600"/>
              </a:spcAft>
              <a:buFont typeface="Arial"/>
              <a:buChar char="•"/>
              <a:defRPr>
                <a:solidFill>
                  <a:schemeClr val="tx1"/>
                </a:solidFill>
              </a:defRPr>
            </a:lvl3pPr>
            <a:lvl4pPr marL="1600200" indent="-182880">
              <a:spcBef>
                <a:spcPts val="0"/>
              </a:spcBef>
              <a:spcAft>
                <a:spcPts val="600"/>
              </a:spcAft>
              <a:buFont typeface="Arial" panose="020B0604020202020204" pitchFamily="34" charset="0"/>
              <a:buChar char="‒"/>
              <a:defRPr>
                <a:solidFill>
                  <a:schemeClr val="tx1"/>
                </a:solidFill>
              </a:defRPr>
            </a:lvl4pPr>
            <a:lvl5pPr marL="2057400" indent="-182880">
              <a:spcBef>
                <a:spcPts val="0"/>
              </a:spcBef>
              <a:spcAft>
                <a:spcPts val="600"/>
              </a:spcAft>
              <a:buFont typeface="Arial"/>
              <a:buChar cha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468312" y="6068533"/>
            <a:ext cx="10240087" cy="686761"/>
          </a:xfrm>
          <a:prstGeom prst="rect">
            <a:avLst/>
          </a:prstGeom>
        </p:spPr>
        <p:txBody>
          <a:bodyPr anchor="b"/>
          <a:lstStyle>
            <a:lvl1pPr marL="0" indent="0">
              <a:buNone/>
              <a:defRPr sz="1200">
                <a:solidFill>
                  <a:schemeClr val="tx1"/>
                </a:solidFill>
              </a:defRPr>
            </a:lvl1pPr>
          </a:lstStyle>
          <a:p>
            <a:pPr lvl="0"/>
            <a:r>
              <a:rPr lang="en-US" dirty="0"/>
              <a:t>Insert Source Here</a:t>
            </a:r>
          </a:p>
        </p:txBody>
      </p:sp>
      <p:sp>
        <p:nvSpPr>
          <p:cNvPr id="8" name="Title Placeholder 1">
            <a:extLst>
              <a:ext uri="{FF2B5EF4-FFF2-40B4-BE49-F238E27FC236}">
                <a16:creationId xmlns:a16="http://schemas.microsoft.com/office/drawing/2014/main" id="{FB4E8EC0-9E51-1B4B-8B5B-6438FF732335}"/>
              </a:ext>
            </a:extLst>
          </p:cNvPr>
          <p:cNvSpPr>
            <a:spLocks noGrp="1"/>
          </p:cNvSpPr>
          <p:nvPr>
            <p:ph type="title"/>
          </p:nvPr>
        </p:nvSpPr>
        <p:spPr>
          <a:xfrm>
            <a:off x="468314" y="587665"/>
            <a:ext cx="11264900" cy="860136"/>
          </a:xfrm>
          <a:prstGeom prst="rect">
            <a:avLst/>
          </a:prstGeom>
        </p:spPr>
        <p:txBody>
          <a:bodyPr vert="horz" lIns="91440" tIns="45720" rIns="91440" bIns="45720" rtlCol="0" anchor="t">
            <a:noAutofit/>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679822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with Figure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68314" y="1586467"/>
            <a:ext cx="5486400" cy="4343400"/>
          </a:xfrm>
          <a:prstGeom prst="rect">
            <a:avLst/>
          </a:prstGeom>
        </p:spPr>
        <p:txBody>
          <a:bodyPr/>
          <a:lstStyle>
            <a:lvl1pPr marL="342900" indent="-182880">
              <a:spcBef>
                <a:spcPts val="0"/>
              </a:spcBef>
              <a:spcAft>
                <a:spcPts val="600"/>
              </a:spcAft>
              <a:buFont typeface="Arial"/>
              <a:buChar char="•"/>
              <a:defRPr sz="2800">
                <a:solidFill>
                  <a:srgbClr val="393D40"/>
                </a:solidFill>
              </a:defRPr>
            </a:lvl1pPr>
            <a:lvl2pPr marL="742950" indent="-182880">
              <a:spcBef>
                <a:spcPts val="0"/>
              </a:spcBef>
              <a:spcAft>
                <a:spcPts val="600"/>
              </a:spcAft>
              <a:buFont typeface="Arial" panose="020B0604020202020204" pitchFamily="34" charset="0"/>
              <a:buChar char="‒"/>
              <a:defRPr sz="2400">
                <a:solidFill>
                  <a:srgbClr val="393D40"/>
                </a:solidFill>
              </a:defRPr>
            </a:lvl2pPr>
            <a:lvl3pPr marL="1143000" indent="-182880">
              <a:spcBef>
                <a:spcPts val="0"/>
              </a:spcBef>
              <a:spcAft>
                <a:spcPts val="600"/>
              </a:spcAft>
              <a:buFont typeface="Arial"/>
              <a:buChar char="•"/>
              <a:defRPr sz="2000">
                <a:solidFill>
                  <a:srgbClr val="393D40"/>
                </a:solidFill>
              </a:defRPr>
            </a:lvl3pPr>
            <a:lvl4pPr marL="1600200" indent="-182880">
              <a:spcBef>
                <a:spcPts val="0"/>
              </a:spcBef>
              <a:spcAft>
                <a:spcPts val="600"/>
              </a:spcAft>
              <a:buFont typeface="Arial" panose="020B0604020202020204" pitchFamily="34" charset="0"/>
              <a:buChar char="‒"/>
              <a:defRPr sz="1800">
                <a:solidFill>
                  <a:srgbClr val="393D40"/>
                </a:solidFill>
              </a:defRPr>
            </a:lvl4pPr>
            <a:lvl5pPr marL="2057400" indent="-182880">
              <a:spcBef>
                <a:spcPts val="0"/>
              </a:spcBef>
              <a:spcAft>
                <a:spcPts val="600"/>
              </a:spcAft>
              <a:buFont typeface="Arial"/>
              <a:buChar char="•"/>
              <a:defRPr sz="1800">
                <a:solidFill>
                  <a:srgbClr val="393D4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5"/>
          <p:cNvSpPr>
            <a:spLocks noGrp="1"/>
          </p:cNvSpPr>
          <p:nvPr>
            <p:ph type="body" sz="quarter" idx="10" hasCustomPrompt="1"/>
          </p:nvPr>
        </p:nvSpPr>
        <p:spPr>
          <a:xfrm>
            <a:off x="468313" y="6068533"/>
            <a:ext cx="10293447" cy="598311"/>
          </a:xfrm>
          <a:prstGeom prst="rect">
            <a:avLst/>
          </a:prstGeom>
        </p:spPr>
        <p:txBody>
          <a:bodyPr anchor="b"/>
          <a:lstStyle>
            <a:lvl1pPr marL="0" indent="0">
              <a:buNone/>
              <a:defRPr sz="1200" baseline="0">
                <a:solidFill>
                  <a:srgbClr val="393D40"/>
                </a:solidFill>
              </a:defRPr>
            </a:lvl1pPr>
          </a:lstStyle>
          <a:p>
            <a:pPr lvl="0"/>
            <a:r>
              <a:rPr lang="en-US" dirty="0"/>
              <a:t>Insert Source</a:t>
            </a:r>
          </a:p>
        </p:txBody>
      </p:sp>
      <p:sp>
        <p:nvSpPr>
          <p:cNvPr id="9" name="Title Placeholder 1">
            <a:extLst>
              <a:ext uri="{FF2B5EF4-FFF2-40B4-BE49-F238E27FC236}">
                <a16:creationId xmlns:a16="http://schemas.microsoft.com/office/drawing/2014/main" id="{9D663ECE-2525-9049-A44C-56EA831A5443}"/>
              </a:ext>
            </a:extLst>
          </p:cNvPr>
          <p:cNvSpPr>
            <a:spLocks noGrp="1"/>
          </p:cNvSpPr>
          <p:nvPr>
            <p:ph type="title"/>
          </p:nvPr>
        </p:nvSpPr>
        <p:spPr>
          <a:xfrm>
            <a:off x="468314" y="587665"/>
            <a:ext cx="11264900" cy="860136"/>
          </a:xfrm>
          <a:prstGeom prst="rect">
            <a:avLst/>
          </a:prstGeom>
        </p:spPr>
        <p:txBody>
          <a:bodyPr vert="horz" lIns="91440" tIns="45720" rIns="91440" bIns="45720" rtlCol="0" anchor="t">
            <a:noAutofit/>
          </a:bodyPr>
          <a:lstStyle/>
          <a:p>
            <a:r>
              <a:rPr lang="en-US" dirty="0"/>
              <a:t>Click to edit Master title style</a:t>
            </a:r>
          </a:p>
        </p:txBody>
      </p:sp>
      <p:sp>
        <p:nvSpPr>
          <p:cNvPr id="7" name="Content Placeholder 2"/>
          <p:cNvSpPr>
            <a:spLocks noGrp="1"/>
          </p:cNvSpPr>
          <p:nvPr>
            <p:ph sz="half" idx="11" hasCustomPrompt="1"/>
          </p:nvPr>
        </p:nvSpPr>
        <p:spPr>
          <a:xfrm>
            <a:off x="6107113" y="1562100"/>
            <a:ext cx="5626099" cy="4343400"/>
          </a:xfrm>
          <a:prstGeom prst="rect">
            <a:avLst/>
          </a:prstGeom>
        </p:spPr>
        <p:txBody>
          <a:bodyPr/>
          <a:lstStyle>
            <a:lvl1pPr marL="342900" indent="-182880">
              <a:spcBef>
                <a:spcPts val="0"/>
              </a:spcBef>
              <a:spcAft>
                <a:spcPts val="600"/>
              </a:spcAft>
              <a:buFont typeface="Arial"/>
              <a:buChar char="•"/>
              <a:defRPr sz="2800">
                <a:solidFill>
                  <a:srgbClr val="393D40"/>
                </a:solidFill>
              </a:defRPr>
            </a:lvl1pPr>
            <a:lvl2pPr marL="742950" indent="-182880">
              <a:spcBef>
                <a:spcPts val="0"/>
              </a:spcBef>
              <a:spcAft>
                <a:spcPts val="600"/>
              </a:spcAft>
              <a:buFont typeface="Arial" panose="020B0604020202020204" pitchFamily="34" charset="0"/>
              <a:buChar char="‒"/>
              <a:defRPr sz="2400">
                <a:solidFill>
                  <a:srgbClr val="393D40"/>
                </a:solidFill>
              </a:defRPr>
            </a:lvl2pPr>
            <a:lvl3pPr marL="1143000" indent="-182880">
              <a:spcBef>
                <a:spcPts val="0"/>
              </a:spcBef>
              <a:spcAft>
                <a:spcPts val="600"/>
              </a:spcAft>
              <a:buFont typeface="Arial"/>
              <a:buChar char="•"/>
              <a:defRPr sz="2000">
                <a:solidFill>
                  <a:srgbClr val="393D40"/>
                </a:solidFill>
              </a:defRPr>
            </a:lvl3pPr>
            <a:lvl4pPr marL="1600200" indent="-182880">
              <a:spcBef>
                <a:spcPts val="0"/>
              </a:spcBef>
              <a:spcAft>
                <a:spcPts val="600"/>
              </a:spcAft>
              <a:buFont typeface="Arial" panose="020B0604020202020204" pitchFamily="34" charset="0"/>
              <a:buChar char="‒"/>
              <a:defRPr sz="1800">
                <a:solidFill>
                  <a:srgbClr val="393D40"/>
                </a:solidFill>
              </a:defRPr>
            </a:lvl4pPr>
            <a:lvl5pPr marL="2057400" indent="-182880">
              <a:spcBef>
                <a:spcPts val="0"/>
              </a:spcBef>
              <a:spcAft>
                <a:spcPts val="600"/>
              </a:spcAft>
              <a:buFont typeface="Arial"/>
              <a:buChar char="•"/>
              <a:defRPr sz="1800">
                <a:solidFill>
                  <a:srgbClr val="393D4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4889760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Default with Figure #">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390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6893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6.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9.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 y="0"/>
            <a:ext cx="12188826" cy="6858000"/>
          </a:xfrm>
          <a:prstGeom prst="rect">
            <a:avLst/>
          </a:prstGeom>
          <a:solidFill>
            <a:srgbClr val="0B5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07154" y="2633307"/>
            <a:ext cx="8397439" cy="844213"/>
          </a:xfrm>
          <a:prstGeom prst="rect">
            <a:avLst/>
          </a:prstGeom>
        </p:spPr>
        <p:txBody>
          <a:bodyPr vert="horz" lIns="91440" tIns="45720" rIns="91440" bIns="45720" rtlCol="0" anchor="t">
            <a:noAutofit/>
          </a:bodyPr>
          <a:lstStyle/>
          <a:p>
            <a:r>
              <a:rPr lang="en-US"/>
              <a:t>Click to edit Master title style</a:t>
            </a:r>
            <a:endParaRPr lang="en-US" dirty="0"/>
          </a:p>
        </p:txBody>
      </p:sp>
      <p:pic>
        <p:nvPicPr>
          <p:cNvPr id="5" name="Picture 4" descr="KFF_Large_K.png"/>
          <p:cNvPicPr>
            <a:picLocks noChangeAspect="1"/>
          </p:cNvPicPr>
          <p:nvPr userDrawn="1"/>
        </p:nvPicPr>
        <p:blipFill rotWithShape="1">
          <a:blip r:embed="rId3">
            <a:extLst>
              <a:ext uri="{28A0092B-C50C-407E-A947-70E740481C1C}">
                <a14:useLocalDpi xmlns:a14="http://schemas.microsoft.com/office/drawing/2010/main" val="0"/>
              </a:ext>
            </a:extLst>
          </a:blip>
          <a:srcRect l="46308"/>
          <a:stretch/>
        </p:blipFill>
        <p:spPr>
          <a:xfrm>
            <a:off x="-1" y="0"/>
            <a:ext cx="3358798" cy="6858000"/>
          </a:xfrm>
          <a:prstGeom prst="rect">
            <a:avLst/>
          </a:prstGeom>
        </p:spPr>
      </p:pic>
      <p:pic>
        <p:nvPicPr>
          <p:cNvPr id="7" name="Picture 6" descr="KFF_Full_Logo_K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9099" y="5295540"/>
            <a:ext cx="1184364" cy="786320"/>
          </a:xfrm>
          <a:prstGeom prst="rect">
            <a:avLst/>
          </a:prstGeom>
        </p:spPr>
      </p:pic>
      <p:pic>
        <p:nvPicPr>
          <p:cNvPr id="13" name="Picture 12" descr="KFF_Tagline_K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56556" y="6251604"/>
            <a:ext cx="4162012" cy="243326"/>
          </a:xfrm>
          <a:prstGeom prst="rect">
            <a:avLst/>
          </a:prstGeom>
        </p:spPr>
      </p:pic>
    </p:spTree>
    <p:extLst>
      <p:ext uri="{BB962C8B-B14F-4D97-AF65-F5344CB8AC3E}">
        <p14:creationId xmlns:p14="http://schemas.microsoft.com/office/powerpoint/2010/main" val="4151355162"/>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457200" rtl="0" eaLnBrk="1" latinLnBrk="0" hangingPunct="1">
        <a:spcBef>
          <a:spcPct val="0"/>
        </a:spcBef>
        <a:buNone/>
        <a:defRPr sz="4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1pPr>
      <a:lvl2pPr marL="742950" indent="-28575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2pPr>
      <a:lvl3pPr marL="11430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3pPr>
      <a:lvl4pPr marL="16002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4pPr>
      <a:lvl5pPr marL="20574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60727-B160-4845-990F-8B65EC549B0A}"/>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D2139D-42CD-9244-B6BA-684A66FD6D23}"/>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E88A79-E70B-B347-827B-6116CA3BF48E}"/>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AC29B-5910-C84C-B37C-A732091246AC}" type="datetimeFigureOut">
              <a:rPr lang="en-US" smtClean="0"/>
              <a:t>9/24/20</a:t>
            </a:fld>
            <a:endParaRPr lang="en-US"/>
          </a:p>
        </p:txBody>
      </p:sp>
      <p:sp>
        <p:nvSpPr>
          <p:cNvPr id="5" name="Footer Placeholder 4">
            <a:extLst>
              <a:ext uri="{FF2B5EF4-FFF2-40B4-BE49-F238E27FC236}">
                <a16:creationId xmlns:a16="http://schemas.microsoft.com/office/drawing/2014/main" id="{AB3B789C-5A35-7D47-8AC9-5BBD159ECA51}"/>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BEF661-EE62-7E44-A0F9-869014787C71}"/>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66E57-9F42-3841-AE52-345915660E01}" type="slidenum">
              <a:rPr lang="en-US" smtClean="0"/>
              <a:t>‹#›</a:t>
            </a:fld>
            <a:endParaRPr lang="en-US"/>
          </a:p>
        </p:txBody>
      </p:sp>
    </p:spTree>
    <p:extLst>
      <p:ext uri="{BB962C8B-B14F-4D97-AF65-F5344CB8AC3E}">
        <p14:creationId xmlns:p14="http://schemas.microsoft.com/office/powerpoint/2010/main" val="1841501637"/>
      </p:ext>
    </p:extLst>
  </p:cSld>
  <p:clrMap bg1="lt1" tx1="dk1" bg2="lt2" tx2="dk2" accent1="accent1" accent2="accent2" accent3="accent3" accent4="accent4" accent5="accent5" accent6="accent6" hlink="hlink" folHlink="folHlink"/>
  <p:sldLayoutIdLst>
    <p:sldLayoutId id="2147483655"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 y="0"/>
            <a:ext cx="12188826" cy="6858000"/>
          </a:xfrm>
          <a:prstGeom prst="rect">
            <a:avLst/>
          </a:prstGeom>
          <a:solidFill>
            <a:srgbClr val="0B5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KFF_Plate_Tab+Slab6.png"/>
          <p:cNvPicPr>
            <a:picLocks noChangeAspect="1"/>
          </p:cNvPicPr>
          <p:nvPr userDrawn="1"/>
        </p:nvPicPr>
        <p:blipFill rotWithShape="1">
          <a:blip r:embed="rId3">
            <a:extLst>
              <a:ext uri="{28A0092B-C50C-407E-A947-70E740481C1C}">
                <a14:useLocalDpi xmlns:a14="http://schemas.microsoft.com/office/drawing/2010/main" val="0"/>
              </a:ext>
            </a:extLst>
          </a:blip>
          <a:srcRect l="28055"/>
          <a:stretch/>
        </p:blipFill>
        <p:spPr>
          <a:xfrm>
            <a:off x="8376195" y="0"/>
            <a:ext cx="3812630" cy="6858000"/>
          </a:xfrm>
          <a:prstGeom prst="rect">
            <a:avLst/>
          </a:prstGeom>
        </p:spPr>
      </p:pic>
      <p:sp>
        <p:nvSpPr>
          <p:cNvPr id="2" name="Title Placeholder 1"/>
          <p:cNvSpPr>
            <a:spLocks noGrp="1"/>
          </p:cNvSpPr>
          <p:nvPr>
            <p:ph type="title"/>
          </p:nvPr>
        </p:nvSpPr>
        <p:spPr>
          <a:xfrm>
            <a:off x="845605" y="1695882"/>
            <a:ext cx="8397439" cy="844213"/>
          </a:xfrm>
          <a:prstGeom prst="rect">
            <a:avLst/>
          </a:prstGeom>
        </p:spPr>
        <p:txBody>
          <a:bodyPr vert="horz" lIns="91440" tIns="45720" rIns="91440" bIns="45720" rtlCol="0" anchor="t">
            <a:noAutofit/>
          </a:bodyPr>
          <a:lstStyle/>
          <a:p>
            <a:r>
              <a:rPr lang="en-US" dirty="0"/>
              <a:t>Click to edit Divider title style</a:t>
            </a:r>
          </a:p>
        </p:txBody>
      </p:sp>
      <p:pic>
        <p:nvPicPr>
          <p:cNvPr id="11" name="Picture 10" descr="KFF_Plate_Tab+Slab9.png"/>
          <p:cNvPicPr>
            <a:picLocks noChangeAspect="1"/>
          </p:cNvPicPr>
          <p:nvPr userDrawn="1"/>
        </p:nvPicPr>
        <p:blipFill rotWithShape="1">
          <a:blip r:embed="rId4">
            <a:extLst>
              <a:ext uri="{28A0092B-C50C-407E-A947-70E740481C1C}">
                <a14:useLocalDpi xmlns:a14="http://schemas.microsoft.com/office/drawing/2010/main" val="0"/>
              </a:ext>
            </a:extLst>
          </a:blip>
          <a:srcRect r="88613" b="85485"/>
          <a:stretch/>
        </p:blipFill>
        <p:spPr>
          <a:xfrm>
            <a:off x="0" y="0"/>
            <a:ext cx="1028125" cy="1695882"/>
          </a:xfrm>
          <a:prstGeom prst="rect">
            <a:avLst/>
          </a:prstGeom>
        </p:spPr>
      </p:pic>
    </p:spTree>
    <p:extLst>
      <p:ext uri="{BB962C8B-B14F-4D97-AF65-F5344CB8AC3E}">
        <p14:creationId xmlns:p14="http://schemas.microsoft.com/office/powerpoint/2010/main" val="2081134240"/>
      </p:ext>
    </p:extLst>
  </p:cSld>
  <p:clrMap bg1="lt1" tx1="dk1" bg2="lt2" tx2="dk2" accent1="accent1" accent2="accent2" accent3="accent3" accent4="accent4" accent5="accent5" accent6="accent6" hlink="hlink" folHlink="folHlink"/>
  <p:sldLayoutIdLst>
    <p:sldLayoutId id="2147483659" r:id="rId1"/>
  </p:sldLayoutIdLst>
  <p:hf hdr="0" ftr="0" dt="0"/>
  <p:txStyles>
    <p:titleStyle>
      <a:lvl1pPr algn="l" defTabSz="457200" rtl="0" eaLnBrk="1" latinLnBrk="0" hangingPunct="1">
        <a:spcBef>
          <a:spcPct val="0"/>
        </a:spcBef>
        <a:buNone/>
        <a:defRPr sz="4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1pPr>
      <a:lvl2pPr marL="742950" indent="-28575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2pPr>
      <a:lvl3pPr marL="11430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3pPr>
      <a:lvl4pPr marL="16002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4pPr>
      <a:lvl5pPr marL="20574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7" userDrawn="1">
          <p15:clr>
            <a:srgbClr val="F26B43"/>
          </p15:clr>
        </p15:guide>
        <p15:guide id="2" orient="horz" pos="160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247" y="586267"/>
            <a:ext cx="11266966" cy="861533"/>
          </a:xfrm>
          <a:prstGeom prst="rect">
            <a:avLst/>
          </a:prstGeom>
        </p:spPr>
        <p:txBody>
          <a:bodyPr vert="horz" lIns="91440" tIns="45720" rIns="91440" bIns="45720" rtlCol="0" anchor="t">
            <a:noAutofit/>
          </a:bodyPr>
          <a:lstStyle/>
          <a:p>
            <a:r>
              <a:rPr lang="en-US" dirty="0"/>
              <a:t>Click to edit Master title style</a:t>
            </a:r>
          </a:p>
        </p:txBody>
      </p:sp>
      <p:pic>
        <p:nvPicPr>
          <p:cNvPr id="3" name="Picture 2"/>
          <p:cNvPicPr>
            <a:picLocks noChangeAspect="1"/>
          </p:cNvPicPr>
          <p:nvPr userDrawn="1"/>
        </p:nvPicPr>
        <p:blipFill>
          <a:blip r:embed="rId5"/>
          <a:stretch>
            <a:fillRect/>
          </a:stretch>
        </p:blipFill>
        <p:spPr>
          <a:xfrm>
            <a:off x="10905671" y="6072289"/>
            <a:ext cx="831361" cy="551795"/>
          </a:xfrm>
          <a:prstGeom prst="rect">
            <a:avLst/>
          </a:prstGeom>
        </p:spPr>
      </p:pic>
    </p:spTree>
    <p:extLst>
      <p:ext uri="{BB962C8B-B14F-4D97-AF65-F5344CB8AC3E}">
        <p14:creationId xmlns:p14="http://schemas.microsoft.com/office/powerpoint/2010/main" val="3917532297"/>
      </p:ext>
    </p:extLst>
  </p:cSld>
  <p:clrMap bg1="lt1" tx1="dk1" bg2="lt2" tx2="dk2" accent1="accent1" accent2="accent2" accent3="accent3" accent4="accent4" accent5="accent5" accent6="accent6" hlink="hlink" folHlink="folHlink"/>
  <p:sldLayoutIdLst>
    <p:sldLayoutId id="2147483950" r:id="rId1"/>
    <p:sldLayoutId id="2147483952" r:id="rId2"/>
    <p:sldLayoutId id="2147483951" r:id="rId3"/>
  </p:sldLayoutIdLst>
  <p:hf hdr="0" ftr="0" dt="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1pPr>
      <a:lvl2pPr marL="742950" indent="-28575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2pPr>
      <a:lvl3pPr marL="11430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3pPr>
      <a:lvl4pPr marL="16002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4pPr>
      <a:lvl5pPr marL="20574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userDrawn="1">
          <p15:clr>
            <a:srgbClr val="F26B43"/>
          </p15:clr>
        </p15:guide>
        <p15:guide id="2" pos="287" userDrawn="1">
          <p15:clr>
            <a:srgbClr val="F26B43"/>
          </p15:clr>
        </p15:guide>
        <p15:guide id="3" pos="7391" userDrawn="1">
          <p15:clr>
            <a:srgbClr val="F26B43"/>
          </p15:clr>
        </p15:guide>
        <p15:guide id="4" orient="horz" pos="984" userDrawn="1">
          <p15:clr>
            <a:srgbClr val="F26B43"/>
          </p15:clr>
        </p15:guide>
        <p15:guide id="5" orient="horz" pos="360" userDrawn="1">
          <p15:clr>
            <a:srgbClr val="F26B43"/>
          </p15:clr>
        </p15:guide>
        <p15:guide id="6" orient="horz" pos="120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314" y="587664"/>
            <a:ext cx="11264900" cy="974435"/>
          </a:xfrm>
          <a:prstGeom prst="rect">
            <a:avLst/>
          </a:prstGeom>
        </p:spPr>
        <p:txBody>
          <a:bodyPr vert="horz" lIns="91440" tIns="45720" rIns="91440" bIns="45720" rtlCol="0" anchor="t">
            <a:noAutofit/>
          </a:bodyPr>
          <a:lstStyle/>
          <a:p>
            <a:r>
              <a:rPr lang="en-US" dirty="0"/>
              <a:t>Click to edit Master title style</a:t>
            </a:r>
          </a:p>
        </p:txBody>
      </p:sp>
      <p:pic>
        <p:nvPicPr>
          <p:cNvPr id="15" name="Picture 14">
            <a:extLst>
              <a:ext uri="{FF2B5EF4-FFF2-40B4-BE49-F238E27FC236}">
                <a16:creationId xmlns:a16="http://schemas.microsoft.com/office/drawing/2014/main" id="{AD0A1D8B-E64A-4D45-A49A-72A56E14E833}"/>
              </a:ext>
            </a:extLst>
          </p:cNvPr>
          <p:cNvPicPr>
            <a:picLocks noChangeAspect="1"/>
          </p:cNvPicPr>
          <p:nvPr userDrawn="1"/>
        </p:nvPicPr>
        <p:blipFill>
          <a:blip r:embed="rId5"/>
          <a:stretch>
            <a:fillRect/>
          </a:stretch>
        </p:blipFill>
        <p:spPr>
          <a:xfrm>
            <a:off x="10905671" y="6072289"/>
            <a:ext cx="831361" cy="551795"/>
          </a:xfrm>
          <a:prstGeom prst="rect">
            <a:avLst/>
          </a:prstGeom>
        </p:spPr>
      </p:pic>
      <p:sp>
        <p:nvSpPr>
          <p:cNvPr id="3" name="Rectangle 2"/>
          <p:cNvSpPr/>
          <p:nvPr userDrawn="1"/>
        </p:nvSpPr>
        <p:spPr>
          <a:xfrm>
            <a:off x="468314" y="203102"/>
            <a:ext cx="4708732" cy="3161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400" dirty="0">
                <a:solidFill>
                  <a:schemeClr val="tx1"/>
                </a:solidFill>
                <a:effectLst/>
              </a:rPr>
              <a:t>Figure </a:t>
            </a:r>
            <a:fld id="{0A525C9C-33A6-4D3C-B3CA-626642866690}" type="slidenum">
              <a:rPr lang="en-US" sz="1400" smtClean="0">
                <a:solidFill>
                  <a:schemeClr val="tx1"/>
                </a:solidFill>
                <a:effectLst/>
              </a:rPr>
              <a:t>‹#›</a:t>
            </a:fld>
            <a:endParaRPr lang="en-US" sz="1400" dirty="0">
              <a:solidFill>
                <a:schemeClr val="tx1"/>
              </a:solidFill>
              <a:effectLst/>
            </a:endParaRPr>
          </a:p>
        </p:txBody>
      </p:sp>
    </p:spTree>
    <p:extLst>
      <p:ext uri="{BB962C8B-B14F-4D97-AF65-F5344CB8AC3E}">
        <p14:creationId xmlns:p14="http://schemas.microsoft.com/office/powerpoint/2010/main" val="290337321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hf hdr="0" ftr="0" dt="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1pPr>
      <a:lvl2pPr marL="742950" indent="-28575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2pPr>
      <a:lvl3pPr marL="11430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3pPr>
      <a:lvl4pPr marL="16002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4pPr>
      <a:lvl5pPr marL="20574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4" userDrawn="1">
          <p15:clr>
            <a:srgbClr val="F26B43"/>
          </p15:clr>
        </p15:guide>
        <p15:guide id="2" pos="287" userDrawn="1">
          <p15:clr>
            <a:srgbClr val="F26B43"/>
          </p15:clr>
        </p15:guide>
        <p15:guide id="3" orient="horz" pos="3816" userDrawn="1">
          <p15:clr>
            <a:srgbClr val="F26B43"/>
          </p15:clr>
        </p15:guide>
        <p15:guide id="4" pos="7391" userDrawn="1">
          <p15:clr>
            <a:srgbClr val="F26B43"/>
          </p15:clr>
        </p15:guide>
        <p15:guide id="5" orient="horz" pos="360" userDrawn="1">
          <p15:clr>
            <a:srgbClr val="F26B43"/>
          </p15:clr>
        </p15:guide>
        <p15:guide id="6" orient="horz" pos="312" userDrawn="1">
          <p15:clr>
            <a:srgbClr val="F26B43"/>
          </p15:clr>
        </p15:guide>
        <p15:guide id="7" orient="horz" pos="120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667783"/>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15" y="582133"/>
            <a:ext cx="11268398" cy="865667"/>
          </a:xfrm>
          <a:prstGeom prst="rect">
            <a:avLst/>
          </a:prstGeom>
        </p:spPr>
        <p:txBody>
          <a:bodyPr vert="horz" lIns="91440" tIns="45720" rIns="91440" bIns="45720" rtlCol="0" anchor="t">
            <a:noAutofit/>
          </a:bodyPr>
          <a:lstStyle/>
          <a:p>
            <a:r>
              <a:rPr lang="en-US" dirty="0"/>
              <a:t>Click to edit Master title style</a:t>
            </a:r>
          </a:p>
        </p:txBody>
      </p:sp>
      <p:sp>
        <p:nvSpPr>
          <p:cNvPr id="9" name="Text Placeholder 2"/>
          <p:cNvSpPr>
            <a:spLocks noGrp="1"/>
          </p:cNvSpPr>
          <p:nvPr>
            <p:ph type="body" idx="1"/>
          </p:nvPr>
        </p:nvSpPr>
        <p:spPr>
          <a:xfrm>
            <a:off x="464815" y="1908673"/>
            <a:ext cx="11268398" cy="4091016"/>
          </a:xfrm>
          <a:prstGeom prst="rect">
            <a:avLst/>
          </a:prstGeom>
        </p:spPr>
        <p:txBody>
          <a:bodyPr vert="horz" lIns="91440" tIns="45720" rIns="91440" bIns="4572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4359484"/>
      </p:ext>
    </p:extLst>
  </p:cSld>
  <p:clrMap bg1="lt1" tx1="dk1" bg2="lt2" tx2="dk2" accent1="accent1" accent2="accent2" accent3="accent3" accent4="accent4" accent5="accent5" accent6="accent6" hlink="hlink" folHlink="folHlink"/>
  <p:sldLayoutIdLst>
    <p:sldLayoutId id="2147483664" r:id="rId1"/>
  </p:sldLayoutIdLst>
  <p:hf hdr="0" ftr="0" dt="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0076C4"/>
        </a:buClr>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Clr>
          <a:srgbClr val="0076C4"/>
        </a:buClr>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rgbClr val="0076C4"/>
        </a:buClr>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
          <a:srgbClr val="0076C4"/>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0076C4"/>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7" userDrawn="1">
          <p15:clr>
            <a:srgbClr val="F26B43"/>
          </p15:clr>
        </p15:guide>
        <p15:guide id="2" pos="7391" userDrawn="1">
          <p15:clr>
            <a:srgbClr val="F26B43"/>
          </p15:clr>
        </p15:guide>
        <p15:guide id="3" orient="horz" pos="984" userDrawn="1">
          <p15:clr>
            <a:srgbClr val="F26B43"/>
          </p15:clr>
        </p15:guide>
        <p15:guide id="4" orient="horz" pos="360" userDrawn="1">
          <p15:clr>
            <a:srgbClr val="F26B43"/>
          </p15:clr>
        </p15:guide>
        <p15:guide id="5" orient="horz" pos="3816" userDrawn="1">
          <p15:clr>
            <a:srgbClr val="F26B43"/>
          </p15:clr>
        </p15:guide>
        <p15:guide id="6" orient="horz" pos="120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247" y="586267"/>
            <a:ext cx="11266966" cy="861533"/>
          </a:xfrm>
          <a:prstGeom prst="rect">
            <a:avLst/>
          </a:prstGeom>
        </p:spPr>
        <p:txBody>
          <a:bodyPr vert="horz" lIns="91440" tIns="45720" rIns="91440" bIns="45720" rtlCol="0" anchor="t">
            <a:noAutofit/>
          </a:bodyPr>
          <a:lstStyle/>
          <a:p>
            <a:r>
              <a:rPr lang="en-US" dirty="0"/>
              <a:t>Click to edit Master title style</a:t>
            </a:r>
          </a:p>
        </p:txBody>
      </p:sp>
      <p:pic>
        <p:nvPicPr>
          <p:cNvPr id="3" name="Picture 2"/>
          <p:cNvPicPr>
            <a:picLocks noChangeAspect="1"/>
          </p:cNvPicPr>
          <p:nvPr userDrawn="1"/>
        </p:nvPicPr>
        <p:blipFill>
          <a:blip r:embed="rId6"/>
          <a:stretch>
            <a:fillRect/>
          </a:stretch>
        </p:blipFill>
        <p:spPr>
          <a:xfrm>
            <a:off x="10905671" y="6072289"/>
            <a:ext cx="831361" cy="551795"/>
          </a:xfrm>
          <a:prstGeom prst="rect">
            <a:avLst/>
          </a:prstGeom>
        </p:spPr>
      </p:pic>
      <p:sp>
        <p:nvSpPr>
          <p:cNvPr id="14" name="Title 1">
            <a:extLst>
              <a:ext uri="{FF2B5EF4-FFF2-40B4-BE49-F238E27FC236}">
                <a16:creationId xmlns:a16="http://schemas.microsoft.com/office/drawing/2014/main" id="{DBFBB3BD-727D-E047-B75D-030019595163}"/>
              </a:ext>
            </a:extLst>
          </p:cNvPr>
          <p:cNvSpPr txBox="1">
            <a:spLocks/>
          </p:cNvSpPr>
          <p:nvPr userDrawn="1"/>
        </p:nvSpPr>
        <p:spPr>
          <a:xfrm>
            <a:off x="-5102052" y="-646458"/>
            <a:ext cx="5102052" cy="415553"/>
          </a:xfrm>
          <a:prstGeom prst="rect">
            <a:avLst/>
          </a:prstGeom>
        </p:spPr>
        <p:txBody>
          <a:bodyPr anchor="ctr"/>
          <a:lstStyle>
            <a:lvl1pPr algn="l" defTabSz="457200" rtl="0" eaLnBrk="1" latinLnBrk="0" hangingPunct="1">
              <a:spcBef>
                <a:spcPct val="0"/>
              </a:spcBef>
              <a:buNone/>
              <a:defRPr sz="3200" kern="1200">
                <a:solidFill>
                  <a:srgbClr val="393D40"/>
                </a:solidFill>
                <a:latin typeface="+mj-lt"/>
                <a:ea typeface="+mj-ea"/>
                <a:cs typeface="+mj-cs"/>
              </a:defRPr>
            </a:lvl1pPr>
          </a:lstStyle>
          <a:p>
            <a:r>
              <a:rPr lang="en-US" sz="1800" i="1" dirty="0"/>
              <a:t>All text: Dark Gray </a:t>
            </a:r>
          </a:p>
          <a:p>
            <a:r>
              <a:rPr lang="en-US" sz="1800" i="1" dirty="0"/>
              <a:t>RGB: 51/51/51 HEX: 333333</a:t>
            </a:r>
          </a:p>
        </p:txBody>
      </p:sp>
      <p:sp>
        <p:nvSpPr>
          <p:cNvPr id="5" name="Slide Number Placeholder 3">
            <a:extLst>
              <a:ext uri="{FF2B5EF4-FFF2-40B4-BE49-F238E27FC236}">
                <a16:creationId xmlns:a16="http://schemas.microsoft.com/office/drawing/2014/main" id="{38988DAF-142A-484D-9CE0-D7263F06AB2F}"/>
              </a:ext>
            </a:extLst>
          </p:cNvPr>
          <p:cNvSpPr>
            <a:spLocks noGrp="1"/>
          </p:cNvSpPr>
          <p:nvPr>
            <p:ph type="sldNum" sz="quarter" idx="4"/>
          </p:nvPr>
        </p:nvSpPr>
        <p:spPr>
          <a:xfrm>
            <a:off x="466246" y="131907"/>
            <a:ext cx="2844059" cy="365125"/>
          </a:xfrm>
          <a:prstGeom prst="rect">
            <a:avLst/>
          </a:prstGeom>
        </p:spPr>
        <p:txBody>
          <a:bodyPr/>
          <a:lstStyle>
            <a:lvl1pPr algn="l">
              <a:defRPr sz="1400">
                <a:solidFill>
                  <a:schemeClr val="tx1"/>
                </a:solidFill>
              </a:defRPr>
            </a:lvl1pPr>
          </a:lstStyle>
          <a:p>
            <a:r>
              <a:rPr lang="en-US" dirty="0"/>
              <a:t>Figure </a:t>
            </a:r>
            <a:fld id="{8E9351FB-0652-5D4E-8675-5F18C30F0790}" type="slidenum">
              <a:rPr lang="en-US" smtClean="0"/>
              <a:pPr/>
              <a:t>‹#›</a:t>
            </a:fld>
            <a:endParaRPr lang="en-US" dirty="0"/>
          </a:p>
        </p:txBody>
      </p:sp>
    </p:spTree>
    <p:extLst>
      <p:ext uri="{BB962C8B-B14F-4D97-AF65-F5344CB8AC3E}">
        <p14:creationId xmlns:p14="http://schemas.microsoft.com/office/powerpoint/2010/main" val="20668977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hf hdr="0" ftr="0" dt="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1pPr>
      <a:lvl2pPr marL="742950" indent="-28575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2pPr>
      <a:lvl3pPr marL="11430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3pPr>
      <a:lvl4pPr marL="16002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4pPr>
      <a:lvl5pPr marL="20574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287">
          <p15:clr>
            <a:srgbClr val="F26B43"/>
          </p15:clr>
        </p15:guide>
        <p15:guide id="3" pos="7391">
          <p15:clr>
            <a:srgbClr val="F26B43"/>
          </p15:clr>
        </p15:guide>
        <p15:guide id="4" orient="horz" pos="984">
          <p15:clr>
            <a:srgbClr val="F26B43"/>
          </p15:clr>
        </p15:guide>
        <p15:guide id="5" orient="horz" pos="360">
          <p15:clr>
            <a:srgbClr val="F26B43"/>
          </p15:clr>
        </p15:guide>
        <p15:guide id="6" orient="horz" pos="120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784" y="530351"/>
            <a:ext cx="9665208" cy="713232"/>
          </a:xfrm>
          <a:prstGeom prst="rect">
            <a:avLst/>
          </a:prstGeom>
        </p:spPr>
        <p:txBody>
          <a:bodyPr vert="horz" lIns="0" tIns="0" rIns="0" bIns="0" rtlCol="0" anchor="t" anchorCtr="0">
            <a:noAutofit/>
          </a:bodyPr>
          <a:lstStyle/>
          <a:p>
            <a:r>
              <a:rPr lang="en-US"/>
              <a:t>Click to edit master title</a:t>
            </a:r>
          </a:p>
        </p:txBody>
      </p:sp>
      <p:sp>
        <p:nvSpPr>
          <p:cNvPr id="3" name="Text Placeholder 2"/>
          <p:cNvSpPr>
            <a:spLocks noGrp="1"/>
          </p:cNvSpPr>
          <p:nvPr>
            <p:ph type="body" idx="1"/>
          </p:nvPr>
        </p:nvSpPr>
        <p:spPr bwMode="gray">
          <a:xfrm>
            <a:off x="557784" y="1767532"/>
            <a:ext cx="11045952" cy="3977640"/>
          </a:xfrm>
          <a:prstGeom prst="rect">
            <a:avLst/>
          </a:prstGeom>
        </p:spPr>
        <p:txBody>
          <a:bodyPr vert="horz" lIns="0" tIns="0" rIns="0" bIns="0" rtlCol="0">
            <a:noAutofit/>
          </a:bodyPr>
          <a:lstStyle/>
          <a:p>
            <a:pPr lvl="0"/>
            <a:r>
              <a:rPr lang="en-US"/>
              <a:t>Click to edit Master text styles</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
        <p:nvSpPr>
          <p:cNvPr id="20" name="Content Placeholder 8"/>
          <p:cNvSpPr txBox="1">
            <a:spLocks/>
          </p:cNvSpPr>
          <p:nvPr/>
        </p:nvSpPr>
        <p:spPr>
          <a:xfrm>
            <a:off x="557784"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a:solidFill>
                <a:schemeClr val="tx2"/>
              </a:solidFill>
              <a:latin typeface="+mn-lt"/>
              <a:ea typeface="Open Sans" panose="020B0606030504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94F02B14-26DC-47C5-BE74-75AB1C1533A3}"/>
              </a:ext>
            </a:extLst>
          </p:cNvPr>
          <p:cNvGrpSpPr>
            <a:grpSpLocks noChangeAspect="1"/>
          </p:cNvGrpSpPr>
          <p:nvPr/>
        </p:nvGrpSpPr>
        <p:grpSpPr>
          <a:xfrm>
            <a:off x="10352582" y="6373316"/>
            <a:ext cx="1279180" cy="157138"/>
            <a:chOff x="1011652" y="1504398"/>
            <a:chExt cx="10028238" cy="1231900"/>
          </a:xfrm>
          <a:solidFill>
            <a:schemeClr val="tx1"/>
          </a:solidFill>
        </p:grpSpPr>
        <p:sp>
          <p:nvSpPr>
            <p:cNvPr id="23" name="Freeform 4">
              <a:extLst>
                <a:ext uri="{FF2B5EF4-FFF2-40B4-BE49-F238E27FC236}">
                  <a16:creationId xmlns:a16="http://schemas.microsoft.com/office/drawing/2014/main" id="{C03C60BD-E208-4793-B163-0391E0673CC6}"/>
                </a:ext>
              </a:extLst>
            </p:cNvPr>
            <p:cNvSpPr>
              <a:spLocks noEditPoints="1"/>
            </p:cNvSpPr>
            <p:nvPr/>
          </p:nvSpPr>
          <p:spPr bwMode="auto">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cs typeface="Arial" panose="020B0604020202020204" pitchFamily="34" charset="0"/>
              </a:endParaRPr>
            </a:p>
          </p:txBody>
        </p:sp>
        <p:sp>
          <p:nvSpPr>
            <p:cNvPr id="24" name="Freeform 5">
              <a:extLst>
                <a:ext uri="{FF2B5EF4-FFF2-40B4-BE49-F238E27FC236}">
                  <a16:creationId xmlns:a16="http://schemas.microsoft.com/office/drawing/2014/main" id="{EAC11C27-7E62-4B31-9680-B59D24D0A57F}"/>
                </a:ext>
              </a:extLst>
            </p:cNvPr>
            <p:cNvSpPr>
              <a:spLocks/>
            </p:cNvSpPr>
            <p:nvPr/>
          </p:nvSpPr>
          <p:spPr bwMode="auto">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cs typeface="Arial" panose="020B0604020202020204" pitchFamily="34" charset="0"/>
              </a:endParaRPr>
            </a:p>
          </p:txBody>
        </p:sp>
        <p:sp>
          <p:nvSpPr>
            <p:cNvPr id="32" name="Freeform 6">
              <a:extLst>
                <a:ext uri="{FF2B5EF4-FFF2-40B4-BE49-F238E27FC236}">
                  <a16:creationId xmlns:a16="http://schemas.microsoft.com/office/drawing/2014/main" id="{FA0788F6-B4B0-4834-AFB4-98F21B43FEB6}"/>
                </a:ext>
              </a:extLst>
            </p:cNvPr>
            <p:cNvSpPr>
              <a:spLocks/>
            </p:cNvSpPr>
            <p:nvPr/>
          </p:nvSpPr>
          <p:spPr bwMode="auto">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cs typeface="Arial" panose="020B0604020202020204" pitchFamily="34" charset="0"/>
              </a:endParaRPr>
            </a:p>
          </p:txBody>
        </p:sp>
        <p:sp>
          <p:nvSpPr>
            <p:cNvPr id="33" name="Freeform 7">
              <a:extLst>
                <a:ext uri="{FF2B5EF4-FFF2-40B4-BE49-F238E27FC236}">
                  <a16:creationId xmlns:a16="http://schemas.microsoft.com/office/drawing/2014/main" id="{F754B0DD-7999-4250-A4C0-0C3C14069271}"/>
                </a:ext>
              </a:extLst>
            </p:cNvPr>
            <p:cNvSpPr>
              <a:spLocks/>
            </p:cNvSpPr>
            <p:nvPr/>
          </p:nvSpPr>
          <p:spPr bwMode="auto">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cs typeface="Arial" panose="020B0604020202020204" pitchFamily="34" charset="0"/>
              </a:endParaRPr>
            </a:p>
          </p:txBody>
        </p:sp>
        <p:sp>
          <p:nvSpPr>
            <p:cNvPr id="34" name="Freeform 8">
              <a:extLst>
                <a:ext uri="{FF2B5EF4-FFF2-40B4-BE49-F238E27FC236}">
                  <a16:creationId xmlns:a16="http://schemas.microsoft.com/office/drawing/2014/main" id="{50CBFC8A-B083-42B9-9504-2364FACEC55E}"/>
                </a:ext>
              </a:extLst>
            </p:cNvPr>
            <p:cNvSpPr>
              <a:spLocks/>
            </p:cNvSpPr>
            <p:nvPr/>
          </p:nvSpPr>
          <p:spPr bwMode="auto">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cs typeface="Arial" panose="020B0604020202020204" pitchFamily="34" charset="0"/>
              </a:endParaRPr>
            </a:p>
          </p:txBody>
        </p:sp>
        <p:sp>
          <p:nvSpPr>
            <p:cNvPr id="35" name="Freeform 10">
              <a:extLst>
                <a:ext uri="{FF2B5EF4-FFF2-40B4-BE49-F238E27FC236}">
                  <a16:creationId xmlns:a16="http://schemas.microsoft.com/office/drawing/2014/main" id="{3EDE8E81-9781-4645-9DFD-79E2B61F7DE9}"/>
                </a:ext>
              </a:extLst>
            </p:cNvPr>
            <p:cNvSpPr>
              <a:spLocks noEditPoints="1"/>
            </p:cNvSpPr>
            <p:nvPr/>
          </p:nvSpPr>
          <p:spPr bwMode="auto">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cs typeface="Arial" panose="020B0604020202020204" pitchFamily="34" charset="0"/>
              </a:endParaRPr>
            </a:p>
          </p:txBody>
        </p:sp>
      </p:grpSp>
      <p:sp>
        <p:nvSpPr>
          <p:cNvPr id="13" name="TextBox 12">
            <a:extLst>
              <a:ext uri="{FF2B5EF4-FFF2-40B4-BE49-F238E27FC236}">
                <a16:creationId xmlns:a16="http://schemas.microsoft.com/office/drawing/2014/main" id="{E6118871-4A8C-4517-9A46-8863C34DC7FC}"/>
              </a:ext>
            </a:extLst>
          </p:cNvPr>
          <p:cNvSpPr txBox="1"/>
          <p:nvPr userDrawn="1"/>
        </p:nvSpPr>
        <p:spPr>
          <a:xfrm>
            <a:off x="859534" y="6425581"/>
            <a:ext cx="8046720" cy="123111"/>
          </a:xfrm>
          <a:prstGeom prst="rect">
            <a:avLst/>
          </a:prstGeom>
          <a:noFill/>
        </p:spPr>
        <p:txBody>
          <a:bodyPr wrap="square" lIns="0" tIns="0" rIns="0" bIns="0" rtlCol="0" anchor="b">
            <a:spAutoFit/>
          </a:bodyPr>
          <a:lstStyle/>
          <a:p>
            <a:r>
              <a:rPr lang="en-US" sz="800">
                <a:solidFill>
                  <a:schemeClr val="tx2"/>
                </a:solidFill>
              </a:rPr>
              <a:t>©2020 CVS Health and/or one of its affiliates. Confidential and proprietary.</a:t>
            </a:r>
          </a:p>
        </p:txBody>
      </p:sp>
    </p:spTree>
    <p:extLst>
      <p:ext uri="{BB962C8B-B14F-4D97-AF65-F5344CB8AC3E}">
        <p14:creationId xmlns:p14="http://schemas.microsoft.com/office/powerpoint/2010/main" val="1695679966"/>
      </p:ext>
    </p:extLst>
  </p:cSld>
  <p:clrMap bg1="lt1" tx1="dk1" bg2="lt2" tx2="dk2" accent1="accent1" accent2="accent2" accent3="accent3" accent4="accent4" accent5="accent5" accent6="accent6" hlink="hlink" folHlink="folHlink"/>
  <p:sldLayoutIdLst>
    <p:sldLayoutId id="2147483914" r:id="rId1"/>
    <p:sldLayoutId id="2147483891" r:id="rId2"/>
  </p:sldLayoutIdLst>
  <p:hf hdr="0" dt="0"/>
  <p:txStyles>
    <p:titleStyle>
      <a:lvl1pPr algn="l" defTabSz="457200"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0" indent="0" algn="l" defTabSz="457200" rtl="0" eaLnBrk="1" latinLnBrk="0" hangingPunct="1">
        <a:spcBef>
          <a:spcPts val="1800"/>
        </a:spcBef>
        <a:buClrTx/>
        <a:buFont typeface="Arial"/>
        <a:buNone/>
        <a:defRPr sz="1400" b="0" kern="1200">
          <a:solidFill>
            <a:schemeClr val="tx2"/>
          </a:solidFill>
          <a:latin typeface="+mn-lt"/>
          <a:ea typeface="+mn-ea"/>
          <a:cs typeface="+mn-cs"/>
        </a:defRPr>
      </a:lvl1pPr>
      <a:lvl2pPr marL="171450" indent="-171450" algn="l" defTabSz="457200" rtl="0" eaLnBrk="1" latinLnBrk="0" hangingPunct="1">
        <a:spcBef>
          <a:spcPts val="1200"/>
        </a:spcBef>
        <a:buClrTx/>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Tx/>
        <a:buFont typeface="Lucida Grande"/>
        <a:buChar char="–"/>
        <a:defRPr sz="1400" kern="1200" baseline="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Tx/>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ClrTx/>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04" userDrawn="1">
          <p15:clr>
            <a:srgbClr val="F26B43"/>
          </p15:clr>
        </p15:guide>
        <p15:guide id="2" pos="362" userDrawn="1">
          <p15:clr>
            <a:srgbClr val="F26B43"/>
          </p15:clr>
        </p15:guide>
        <p15:guide id="3" pos="7319" userDrawn="1">
          <p15:clr>
            <a:srgbClr val="F26B43"/>
          </p15:clr>
        </p15:guide>
        <p15:guide id="4" orient="horz" pos="360" userDrawn="1">
          <p15:clr>
            <a:srgbClr val="F26B43"/>
          </p15:clr>
        </p15:guide>
        <p15:guide id="5" orient="horz" pos="3622" userDrawn="1">
          <p15:clr>
            <a:srgbClr val="F26B43"/>
          </p15:clr>
        </p15:guide>
        <p15:guide id="6" orient="horz" pos="4116"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853" y="1123838"/>
            <a:ext cx="2946714"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2787" y="758952"/>
            <a:ext cx="3839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8260" y="864108"/>
            <a:ext cx="7313295"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396" y="6356351"/>
            <a:ext cx="2742486"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A36EE60E-F326-4EFE-A8AF-3AC87D6EABA5}" type="datetime1">
              <a:rPr lang="en-US" smtClean="0"/>
              <a:t>9/24/20</a:t>
            </a:fld>
            <a:endParaRPr lang="en-US" dirty="0"/>
          </a:p>
        </p:txBody>
      </p:sp>
      <p:sp>
        <p:nvSpPr>
          <p:cNvPr id="5" name="Footer Placeholder 4"/>
          <p:cNvSpPr>
            <a:spLocks noGrp="1"/>
          </p:cNvSpPr>
          <p:nvPr>
            <p:ph type="ftr" sz="quarter" idx="3"/>
          </p:nvPr>
        </p:nvSpPr>
        <p:spPr>
          <a:xfrm>
            <a:off x="3868261" y="6356351"/>
            <a:ext cx="5909978"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1366" y="6356351"/>
            <a:ext cx="1530528"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9" r:id="rId3"/>
    <p:sldLayoutId id="2147483842" r:id="rId4"/>
    <p:sldLayoutId id="2147483841" r:id="rId5"/>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666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264689" y="199270"/>
            <a:ext cx="5366676" cy="6521348"/>
          </a:xfrm>
          <a:prstGeom prst="rect">
            <a:avLst/>
          </a:prstGeom>
        </p:spPr>
      </p:pic>
      <p:sp>
        <p:nvSpPr>
          <p:cNvPr id="2" name="Title 1"/>
          <p:cNvSpPr>
            <a:spLocks noGrp="1"/>
          </p:cNvSpPr>
          <p:nvPr>
            <p:ph type="title"/>
          </p:nvPr>
        </p:nvSpPr>
        <p:spPr>
          <a:xfrm>
            <a:off x="255965" y="2009002"/>
            <a:ext cx="2833902" cy="2376821"/>
          </a:xfrm>
        </p:spPr>
        <p:txBody>
          <a:bodyPr>
            <a:noAutofit/>
          </a:bodyPr>
          <a:lstStyle/>
          <a:p>
            <a:r>
              <a:rPr lang="en-US" sz="4399" dirty="0"/>
              <a:t>LDH’s Public Facing COVID-19 Dashboard</a:t>
            </a:r>
          </a:p>
        </p:txBody>
      </p:sp>
      <p:pic>
        <p:nvPicPr>
          <p:cNvPr id="6" name="Picture 5"/>
          <p:cNvPicPr>
            <a:picLocks noChangeAspect="1"/>
          </p:cNvPicPr>
          <p:nvPr/>
        </p:nvPicPr>
        <p:blipFill>
          <a:blip r:embed="rId4"/>
          <a:stretch>
            <a:fillRect/>
          </a:stretch>
        </p:blipFill>
        <p:spPr>
          <a:xfrm>
            <a:off x="3758738" y="189088"/>
            <a:ext cx="1613281" cy="6349042"/>
          </a:xfrm>
          <a:prstGeom prst="rect">
            <a:avLst/>
          </a:prstGeom>
        </p:spPr>
      </p:pic>
      <p:cxnSp>
        <p:nvCxnSpPr>
          <p:cNvPr id="8" name="Straight Arrow Connector 7"/>
          <p:cNvCxnSpPr/>
          <p:nvPr/>
        </p:nvCxnSpPr>
        <p:spPr>
          <a:xfrm flipH="1">
            <a:off x="8800513" y="6610240"/>
            <a:ext cx="723143"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109224" y="6194160"/>
            <a:ext cx="630157" cy="21037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9294" y="6261204"/>
            <a:ext cx="2410573" cy="584623"/>
          </a:xfrm>
          <a:prstGeom prst="rect">
            <a:avLst/>
          </a:prstGeom>
          <a:noFill/>
          <a:ln>
            <a:solidFill>
              <a:schemeClr val="accent1">
                <a:lumMod val="75000"/>
              </a:schemeClr>
            </a:solidFill>
          </a:ln>
        </p:spPr>
        <p:txBody>
          <a:bodyPr wrap="square" rtlCol="0">
            <a:spAutoFit/>
          </a:bodyPr>
          <a:lstStyle/>
          <a:p>
            <a:r>
              <a:rPr lang="en-US" sz="1600" dirty="0"/>
              <a:t>Additional COVID-19 information and resources</a:t>
            </a:r>
          </a:p>
        </p:txBody>
      </p:sp>
      <p:sp>
        <p:nvSpPr>
          <p:cNvPr id="14" name="TextBox 13"/>
          <p:cNvSpPr txBox="1"/>
          <p:nvPr/>
        </p:nvSpPr>
        <p:spPr>
          <a:xfrm>
            <a:off x="9699030" y="6245819"/>
            <a:ext cx="2392284" cy="584623"/>
          </a:xfrm>
          <a:prstGeom prst="rect">
            <a:avLst/>
          </a:prstGeom>
          <a:noFill/>
          <a:ln>
            <a:solidFill>
              <a:schemeClr val="accent1">
                <a:lumMod val="75000"/>
              </a:schemeClr>
            </a:solidFill>
          </a:ln>
        </p:spPr>
        <p:txBody>
          <a:bodyPr wrap="square" rtlCol="0">
            <a:spAutoFit/>
          </a:bodyPr>
          <a:lstStyle/>
          <a:p>
            <a:r>
              <a:rPr lang="en-US" sz="1600" dirty="0"/>
              <a:t>Downloadable historical data files</a:t>
            </a:r>
          </a:p>
        </p:txBody>
      </p:sp>
      <p:sp>
        <p:nvSpPr>
          <p:cNvPr id="3" name="Slide Number Placeholder 2"/>
          <p:cNvSpPr>
            <a:spLocks noGrp="1"/>
          </p:cNvSpPr>
          <p:nvPr>
            <p:ph type="sldNum" sz="quarter" idx="12"/>
          </p:nvPr>
        </p:nvSpPr>
        <p:spPr/>
        <p:txBody>
          <a:bodyPr/>
          <a:lstStyle/>
          <a:p>
            <a:fld id="{4FAB73BC-B049-4115-A692-8D63A059BFB8}" type="slidenum">
              <a:rPr lang="en-US" smtClean="0"/>
              <a:pPr/>
              <a:t>9</a:t>
            </a:fld>
            <a:endParaRPr lang="en-US" dirty="0"/>
          </a:p>
        </p:txBody>
      </p:sp>
    </p:spTree>
    <p:extLst>
      <p:ext uri="{BB962C8B-B14F-4D97-AF65-F5344CB8AC3E}">
        <p14:creationId xmlns:p14="http://schemas.microsoft.com/office/powerpoint/2010/main" val="311305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2853" y="1124438"/>
            <a:ext cx="2946714" cy="3166922"/>
          </a:xfrm>
        </p:spPr>
        <p:txBody>
          <a:bodyPr>
            <a:normAutofit/>
          </a:bodyPr>
          <a:lstStyle/>
          <a:p>
            <a:r>
              <a:rPr lang="en-US" sz="4399" dirty="0"/>
              <a:t>Defending our data</a:t>
            </a:r>
          </a:p>
        </p:txBody>
      </p:sp>
      <p:sp>
        <p:nvSpPr>
          <p:cNvPr id="6" name="Content Placeholder 5"/>
          <p:cNvSpPr>
            <a:spLocks noGrp="1"/>
          </p:cNvSpPr>
          <p:nvPr>
            <p:ph idx="1"/>
          </p:nvPr>
        </p:nvSpPr>
        <p:spPr>
          <a:xfrm>
            <a:off x="3824616" y="-637768"/>
            <a:ext cx="7313295" cy="5533731"/>
          </a:xfrm>
        </p:spPr>
        <p:txBody>
          <a:bodyPr/>
          <a:lstStyle/>
          <a:p>
            <a:r>
              <a:rPr lang="en-US" dirty="0"/>
              <a:t>Encountered local officials who were skeptical of LDH’s COVID case data</a:t>
            </a:r>
          </a:p>
          <a:p>
            <a:r>
              <a:rPr lang="en-US" dirty="0"/>
              <a:t>Proactively held calls with those local officials, state legislators, hospital executives, physicians and regional medical directors to walk them through our data and build confidence</a:t>
            </a:r>
          </a:p>
          <a:p>
            <a:r>
              <a:rPr lang="en-US" dirty="0"/>
              <a:t>Worked closely with state’s legislative auditor to explain data cleaning and de-duplication processes</a:t>
            </a:r>
          </a:p>
        </p:txBody>
      </p:sp>
      <p:pic>
        <p:nvPicPr>
          <p:cNvPr id="8" name="Picture 7"/>
          <p:cNvPicPr>
            <a:picLocks noChangeAspect="1"/>
          </p:cNvPicPr>
          <p:nvPr/>
        </p:nvPicPr>
        <p:blipFill rotWithShape="1">
          <a:blip r:embed="rId3"/>
          <a:srcRect b="34262"/>
          <a:stretch/>
        </p:blipFill>
        <p:spPr>
          <a:xfrm>
            <a:off x="4647527" y="4643482"/>
            <a:ext cx="7541298" cy="1007710"/>
          </a:xfrm>
          <a:prstGeom prst="rect">
            <a:avLst/>
          </a:prstGeom>
          <a:ln>
            <a:solidFill>
              <a:schemeClr val="tx1">
                <a:lumMod val="50000"/>
                <a:lumOff val="50000"/>
              </a:schemeClr>
            </a:solidFill>
          </a:ln>
        </p:spPr>
      </p:pic>
      <p:pic>
        <p:nvPicPr>
          <p:cNvPr id="9" name="Picture 8"/>
          <p:cNvPicPr>
            <a:picLocks noChangeAspect="1"/>
          </p:cNvPicPr>
          <p:nvPr/>
        </p:nvPicPr>
        <p:blipFill>
          <a:blip r:embed="rId4"/>
          <a:stretch>
            <a:fillRect/>
          </a:stretch>
        </p:blipFill>
        <p:spPr>
          <a:xfrm>
            <a:off x="2816029" y="5624784"/>
            <a:ext cx="7949282" cy="1232324"/>
          </a:xfrm>
          <a:prstGeom prst="rect">
            <a:avLst/>
          </a:prstGeom>
          <a:ln>
            <a:solidFill>
              <a:schemeClr val="tx1">
                <a:lumMod val="50000"/>
                <a:lumOff val="50000"/>
              </a:schemeClr>
            </a:solidFill>
          </a:ln>
        </p:spPr>
      </p:pic>
      <p:pic>
        <p:nvPicPr>
          <p:cNvPr id="10" name="Picture 9"/>
          <p:cNvPicPr>
            <a:picLocks noChangeAspect="1"/>
          </p:cNvPicPr>
          <p:nvPr/>
        </p:nvPicPr>
        <p:blipFill>
          <a:blip r:embed="rId5"/>
          <a:stretch>
            <a:fillRect/>
          </a:stretch>
        </p:blipFill>
        <p:spPr>
          <a:xfrm>
            <a:off x="2816028" y="3382154"/>
            <a:ext cx="8184932" cy="1285359"/>
          </a:xfrm>
          <a:prstGeom prst="rect">
            <a:avLst/>
          </a:prstGeom>
        </p:spPr>
      </p:pic>
      <p:sp>
        <p:nvSpPr>
          <p:cNvPr id="2" name="Slide Number Placeholder 1"/>
          <p:cNvSpPr>
            <a:spLocks noGrp="1"/>
          </p:cNvSpPr>
          <p:nvPr>
            <p:ph type="sldNum" sz="quarter" idx="12"/>
          </p:nvPr>
        </p:nvSpPr>
        <p:spPr/>
        <p:txBody>
          <a:bodyPr/>
          <a:lstStyle/>
          <a:p>
            <a:fld id="{4FAB73BC-B049-4115-A692-8D63A059BFB8}" type="slidenum">
              <a:rPr lang="en-US" smtClean="0"/>
              <a:pPr/>
              <a:t>10</a:t>
            </a:fld>
            <a:endParaRPr lang="en-US" dirty="0"/>
          </a:p>
        </p:txBody>
      </p:sp>
    </p:spTree>
    <p:extLst>
      <p:ext uri="{BB962C8B-B14F-4D97-AF65-F5344CB8AC3E}">
        <p14:creationId xmlns:p14="http://schemas.microsoft.com/office/powerpoint/2010/main" val="1759393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99" dirty="0"/>
              <a:t>Widespread community-based testing </a:t>
            </a:r>
          </a:p>
        </p:txBody>
      </p:sp>
      <p:sp>
        <p:nvSpPr>
          <p:cNvPr id="5" name="Text Placeholder 4"/>
          <p:cNvSpPr>
            <a:spLocks noGrp="1"/>
          </p:cNvSpPr>
          <p:nvPr>
            <p:ph type="body" idx="1"/>
          </p:nvPr>
        </p:nvSpPr>
        <p:spPr>
          <a:xfrm>
            <a:off x="3964415" y="1097596"/>
            <a:ext cx="5908533" cy="767436"/>
          </a:xfrm>
        </p:spPr>
        <p:txBody>
          <a:bodyPr>
            <a:noAutofit/>
          </a:bodyPr>
          <a:lstStyle/>
          <a:p>
            <a:r>
              <a:rPr lang="en-US" sz="2599" b="0" dirty="0"/>
              <a:t>COVID-19 Testing by State (August 2020) </a:t>
            </a:r>
          </a:p>
        </p:txBody>
      </p:sp>
      <p:sp>
        <p:nvSpPr>
          <p:cNvPr id="6" name="Content Placeholder 5"/>
          <p:cNvSpPr>
            <a:spLocks noGrp="1"/>
          </p:cNvSpPr>
          <p:nvPr>
            <p:ph sz="half" idx="2"/>
          </p:nvPr>
        </p:nvSpPr>
        <p:spPr>
          <a:xfrm>
            <a:off x="3866904" y="1931326"/>
            <a:ext cx="4085051" cy="4042926"/>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Source: Kaiser Family Foundation</a:t>
            </a:r>
          </a:p>
        </p:txBody>
      </p:sp>
      <p:pic>
        <p:nvPicPr>
          <p:cNvPr id="4" name="Content Placeholder 3"/>
          <p:cNvPicPr>
            <a:picLocks noGrp="1" noChangeAspect="1"/>
          </p:cNvPicPr>
          <p:nvPr>
            <p:ph idx="4294967295"/>
          </p:nvPr>
        </p:nvPicPr>
        <p:blipFill>
          <a:blip r:embed="rId3"/>
          <a:stretch>
            <a:fillRect/>
          </a:stretch>
        </p:blipFill>
        <p:spPr>
          <a:xfrm>
            <a:off x="3816652" y="2063911"/>
            <a:ext cx="7473590" cy="3409062"/>
          </a:xfrm>
          <a:prstGeom prst="rect">
            <a:avLst/>
          </a:prstGeom>
        </p:spPr>
      </p:pic>
      <p:sp>
        <p:nvSpPr>
          <p:cNvPr id="3" name="5-Point Star 2"/>
          <p:cNvSpPr/>
          <p:nvPr/>
        </p:nvSpPr>
        <p:spPr>
          <a:xfrm>
            <a:off x="3642872" y="4348024"/>
            <a:ext cx="198905" cy="22367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Slide Number Placeholder 6"/>
          <p:cNvSpPr>
            <a:spLocks noGrp="1"/>
          </p:cNvSpPr>
          <p:nvPr>
            <p:ph type="sldNum" sz="quarter" idx="12"/>
          </p:nvPr>
        </p:nvSpPr>
        <p:spPr/>
        <p:txBody>
          <a:bodyPr/>
          <a:lstStyle/>
          <a:p>
            <a:fld id="{4FAB73BC-B049-4115-A692-8D63A059BFB8}" type="slidenum">
              <a:rPr lang="en-US" smtClean="0"/>
              <a:pPr/>
              <a:t>11</a:t>
            </a:fld>
            <a:endParaRPr lang="en-US" dirty="0"/>
          </a:p>
        </p:txBody>
      </p:sp>
    </p:spTree>
    <p:extLst>
      <p:ext uri="{BB962C8B-B14F-4D97-AF65-F5344CB8AC3E}">
        <p14:creationId xmlns:p14="http://schemas.microsoft.com/office/powerpoint/2010/main" val="3293307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24438"/>
            <a:ext cx="3518897" cy="4599985"/>
          </a:xfrm>
        </p:spPr>
        <p:txBody>
          <a:bodyPr>
            <a:normAutofit/>
          </a:bodyPr>
          <a:lstStyle/>
          <a:p>
            <a:r>
              <a:rPr lang="en-US" sz="3799" dirty="0"/>
              <a:t>Strategic Communications &amp; Messaging</a:t>
            </a:r>
          </a:p>
        </p:txBody>
      </p:sp>
      <p:sp>
        <p:nvSpPr>
          <p:cNvPr id="6" name="Content Placeholder 5"/>
          <p:cNvSpPr>
            <a:spLocks noGrp="1"/>
          </p:cNvSpPr>
          <p:nvPr>
            <p:ph idx="1"/>
          </p:nvPr>
        </p:nvSpPr>
        <p:spPr>
          <a:xfrm>
            <a:off x="3518897" y="1251437"/>
            <a:ext cx="7480221" cy="927377"/>
          </a:xfrm>
        </p:spPr>
        <p:txBody>
          <a:bodyPr>
            <a:normAutofit/>
          </a:bodyPr>
          <a:lstStyle/>
          <a:p>
            <a:r>
              <a:rPr lang="en-US" sz="2599" dirty="0"/>
              <a:t>Key messages shared through credible and relatable messengers </a:t>
            </a:r>
          </a:p>
          <a:p>
            <a:endParaRPr lang="en-US" sz="2199" dirty="0"/>
          </a:p>
          <a:p>
            <a:endParaRPr lang="en-US" sz="2199" dirty="0"/>
          </a:p>
        </p:txBody>
      </p:sp>
      <p:pic>
        <p:nvPicPr>
          <p:cNvPr id="7" name="Picture 6"/>
          <p:cNvPicPr>
            <a:picLocks noChangeAspect="1"/>
          </p:cNvPicPr>
          <p:nvPr/>
        </p:nvPicPr>
        <p:blipFill>
          <a:blip r:embed="rId3"/>
          <a:stretch>
            <a:fillRect/>
          </a:stretch>
        </p:blipFill>
        <p:spPr>
          <a:xfrm>
            <a:off x="7558251" y="4535023"/>
            <a:ext cx="3728150" cy="2270987"/>
          </a:xfrm>
          <a:prstGeom prst="rect">
            <a:avLst/>
          </a:prstGeom>
        </p:spPr>
      </p:pic>
      <p:pic>
        <p:nvPicPr>
          <p:cNvPr id="8" name="Picture 7"/>
          <p:cNvPicPr>
            <a:picLocks noChangeAspect="1"/>
          </p:cNvPicPr>
          <p:nvPr/>
        </p:nvPicPr>
        <p:blipFill rotWithShape="1">
          <a:blip r:embed="rId4"/>
          <a:srcRect b="3110"/>
          <a:stretch/>
        </p:blipFill>
        <p:spPr>
          <a:xfrm>
            <a:off x="7630797" y="1762979"/>
            <a:ext cx="2728290" cy="2724191"/>
          </a:xfrm>
          <a:prstGeom prst="rect">
            <a:avLst/>
          </a:prstGeom>
        </p:spPr>
      </p:pic>
      <p:pic>
        <p:nvPicPr>
          <p:cNvPr id="9" name="Picture 8"/>
          <p:cNvPicPr>
            <a:picLocks noChangeAspect="1"/>
          </p:cNvPicPr>
          <p:nvPr/>
        </p:nvPicPr>
        <p:blipFill>
          <a:blip r:embed="rId5"/>
          <a:stretch>
            <a:fillRect/>
          </a:stretch>
        </p:blipFill>
        <p:spPr>
          <a:xfrm>
            <a:off x="3681571" y="1912849"/>
            <a:ext cx="3638795" cy="2503491"/>
          </a:xfrm>
          <a:prstGeom prst="rect">
            <a:avLst/>
          </a:prstGeom>
        </p:spPr>
      </p:pic>
      <p:pic>
        <p:nvPicPr>
          <p:cNvPr id="10" name="Picture 9"/>
          <p:cNvPicPr>
            <a:picLocks noChangeAspect="1"/>
          </p:cNvPicPr>
          <p:nvPr/>
        </p:nvPicPr>
        <p:blipFill rotWithShape="1">
          <a:blip r:embed="rId6"/>
          <a:srcRect r="1472"/>
          <a:stretch/>
        </p:blipFill>
        <p:spPr>
          <a:xfrm>
            <a:off x="3681571" y="4487170"/>
            <a:ext cx="3714006" cy="2369938"/>
          </a:xfrm>
          <a:prstGeom prst="rect">
            <a:avLst/>
          </a:prstGeom>
        </p:spPr>
      </p:pic>
      <p:sp>
        <p:nvSpPr>
          <p:cNvPr id="2" name="Slide Number Placeholder 1"/>
          <p:cNvSpPr>
            <a:spLocks noGrp="1"/>
          </p:cNvSpPr>
          <p:nvPr>
            <p:ph type="sldNum" sz="quarter" idx="12"/>
          </p:nvPr>
        </p:nvSpPr>
        <p:spPr/>
        <p:txBody>
          <a:bodyPr/>
          <a:lstStyle/>
          <a:p>
            <a:fld id="{4FAB73BC-B049-4115-A692-8D63A059BFB8}" type="slidenum">
              <a:rPr lang="en-US" smtClean="0"/>
              <a:pPr/>
              <a:t>12</a:t>
            </a:fld>
            <a:endParaRPr lang="en-US" dirty="0"/>
          </a:p>
        </p:txBody>
      </p:sp>
    </p:spTree>
    <p:extLst>
      <p:ext uri="{BB962C8B-B14F-4D97-AF65-F5344CB8AC3E}">
        <p14:creationId xmlns:p14="http://schemas.microsoft.com/office/powerpoint/2010/main" val="2201875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2249"/>
            <a:ext cx="3483300" cy="4599985"/>
          </a:xfrm>
        </p:spPr>
        <p:txBody>
          <a:bodyPr>
            <a:normAutofit/>
          </a:bodyPr>
          <a:lstStyle/>
          <a:p>
            <a:r>
              <a:rPr lang="en-US" sz="3799" dirty="0"/>
              <a:t>Strategic Communications &amp; Messaging</a:t>
            </a:r>
          </a:p>
        </p:txBody>
      </p:sp>
      <p:sp>
        <p:nvSpPr>
          <p:cNvPr id="3" name="Content Placeholder 2"/>
          <p:cNvSpPr>
            <a:spLocks noGrp="1"/>
          </p:cNvSpPr>
          <p:nvPr>
            <p:ph idx="1"/>
          </p:nvPr>
        </p:nvSpPr>
        <p:spPr>
          <a:xfrm>
            <a:off x="3536637" y="654519"/>
            <a:ext cx="7689270" cy="1125943"/>
          </a:xfrm>
        </p:spPr>
        <p:txBody>
          <a:bodyPr>
            <a:normAutofit/>
          </a:bodyPr>
          <a:lstStyle/>
          <a:p>
            <a:r>
              <a:rPr lang="en-US" sz="2599" dirty="0"/>
              <a:t>Sharing personal, relatable stories about individuals affected by COVID-19</a:t>
            </a:r>
          </a:p>
        </p:txBody>
      </p:sp>
      <p:pic>
        <p:nvPicPr>
          <p:cNvPr id="4" name="Picture 3"/>
          <p:cNvPicPr>
            <a:picLocks noChangeAspect="1"/>
          </p:cNvPicPr>
          <p:nvPr/>
        </p:nvPicPr>
        <p:blipFill>
          <a:blip r:embed="rId3"/>
          <a:stretch>
            <a:fillRect/>
          </a:stretch>
        </p:blipFill>
        <p:spPr>
          <a:xfrm>
            <a:off x="2993244" y="6156899"/>
            <a:ext cx="5143030" cy="700209"/>
          </a:xfrm>
          <a:prstGeom prst="rect">
            <a:avLst/>
          </a:prstGeom>
          <a:ln>
            <a:solidFill>
              <a:schemeClr val="accent1">
                <a:lumMod val="75000"/>
              </a:schemeClr>
            </a:solidFill>
          </a:ln>
        </p:spPr>
      </p:pic>
      <p:pic>
        <p:nvPicPr>
          <p:cNvPr id="5" name="Picture 4"/>
          <p:cNvPicPr>
            <a:picLocks noChangeAspect="1"/>
          </p:cNvPicPr>
          <p:nvPr/>
        </p:nvPicPr>
        <p:blipFill>
          <a:blip r:embed="rId4"/>
          <a:stretch>
            <a:fillRect/>
          </a:stretch>
        </p:blipFill>
        <p:spPr>
          <a:xfrm>
            <a:off x="7193285" y="2056164"/>
            <a:ext cx="4694695" cy="730665"/>
          </a:xfrm>
          <a:prstGeom prst="rect">
            <a:avLst/>
          </a:prstGeom>
          <a:ln>
            <a:solidFill>
              <a:schemeClr val="accent1">
                <a:lumMod val="75000"/>
              </a:schemeClr>
            </a:solidFill>
          </a:ln>
        </p:spPr>
      </p:pic>
      <p:sp>
        <p:nvSpPr>
          <p:cNvPr id="6" name="AutoShape 2" descr="Advocate for disabilities dies from COVID-19 complications"/>
          <p:cNvSpPr>
            <a:spLocks noChangeAspect="1" noChangeArrowheads="1"/>
          </p:cNvSpPr>
          <p:nvPr/>
        </p:nvSpPr>
        <p:spPr bwMode="auto">
          <a:xfrm>
            <a:off x="155534" y="-143532"/>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1799"/>
          </a:p>
        </p:txBody>
      </p:sp>
      <p:sp>
        <p:nvSpPr>
          <p:cNvPr id="7" name="AutoShape 4" descr="Advocate for disabilities dies from COVID-19 complications"/>
          <p:cNvSpPr>
            <a:spLocks noChangeAspect="1" noChangeArrowheads="1"/>
          </p:cNvSpPr>
          <p:nvPr/>
        </p:nvSpPr>
        <p:spPr bwMode="auto">
          <a:xfrm>
            <a:off x="307894" y="8828"/>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1799"/>
          </a:p>
        </p:txBody>
      </p:sp>
      <p:pic>
        <p:nvPicPr>
          <p:cNvPr id="8" name="Picture 7"/>
          <p:cNvPicPr>
            <a:picLocks noChangeAspect="1"/>
          </p:cNvPicPr>
          <p:nvPr/>
        </p:nvPicPr>
        <p:blipFill rotWithShape="1">
          <a:blip r:embed="rId5"/>
          <a:srcRect l="13518" r="32014"/>
          <a:stretch/>
        </p:blipFill>
        <p:spPr>
          <a:xfrm>
            <a:off x="7952346" y="2936620"/>
            <a:ext cx="3423174" cy="3142366"/>
          </a:xfrm>
          <a:prstGeom prst="rect">
            <a:avLst/>
          </a:prstGeom>
        </p:spPr>
      </p:pic>
      <p:sp>
        <p:nvSpPr>
          <p:cNvPr id="9" name="AutoShape 2" descr="A Louisiana doctor lost her cousin to coronavirus. 'Wearing a mask ..."/>
          <p:cNvSpPr>
            <a:spLocks noChangeAspect="1" noChangeArrowheads="1"/>
          </p:cNvSpPr>
          <p:nvPr/>
        </p:nvSpPr>
        <p:spPr bwMode="auto">
          <a:xfrm>
            <a:off x="460254" y="161189"/>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1799"/>
          </a:p>
        </p:txBody>
      </p:sp>
      <p:pic>
        <p:nvPicPr>
          <p:cNvPr id="10" name="Picture 9"/>
          <p:cNvPicPr>
            <a:picLocks noChangeAspect="1"/>
          </p:cNvPicPr>
          <p:nvPr/>
        </p:nvPicPr>
        <p:blipFill rotWithShape="1">
          <a:blip r:embed="rId6"/>
          <a:srcRect l="9048" t="4196" r="11329"/>
          <a:stretch/>
        </p:blipFill>
        <p:spPr>
          <a:xfrm>
            <a:off x="3734448" y="2909559"/>
            <a:ext cx="3423244" cy="3175000"/>
          </a:xfrm>
          <a:prstGeom prst="rect">
            <a:avLst/>
          </a:prstGeom>
        </p:spPr>
      </p:pic>
      <p:sp>
        <p:nvSpPr>
          <p:cNvPr id="11" name="Slide Number Placeholder 10"/>
          <p:cNvSpPr>
            <a:spLocks noGrp="1"/>
          </p:cNvSpPr>
          <p:nvPr>
            <p:ph type="sldNum" sz="quarter" idx="12"/>
          </p:nvPr>
        </p:nvSpPr>
        <p:spPr/>
        <p:txBody>
          <a:bodyPr/>
          <a:lstStyle/>
          <a:p>
            <a:fld id="{4FAB73BC-B049-4115-A692-8D63A059BFB8}" type="slidenum">
              <a:rPr lang="en-US" smtClean="0"/>
              <a:pPr/>
              <a:t>13</a:t>
            </a:fld>
            <a:endParaRPr lang="en-US" dirty="0"/>
          </a:p>
        </p:txBody>
      </p:sp>
    </p:spTree>
    <p:extLst>
      <p:ext uri="{BB962C8B-B14F-4D97-AF65-F5344CB8AC3E}">
        <p14:creationId xmlns:p14="http://schemas.microsoft.com/office/powerpoint/2010/main" val="2668231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99" dirty="0"/>
              <a:t>Medicaid Coverage &amp; COVID-19</a:t>
            </a:r>
          </a:p>
        </p:txBody>
      </p:sp>
      <p:sp>
        <p:nvSpPr>
          <p:cNvPr id="3" name="Content Placeholder 2"/>
          <p:cNvSpPr>
            <a:spLocks noGrp="1"/>
          </p:cNvSpPr>
          <p:nvPr>
            <p:ph sz="half" idx="1"/>
          </p:nvPr>
        </p:nvSpPr>
        <p:spPr>
          <a:xfrm>
            <a:off x="3691852" y="864776"/>
            <a:ext cx="3473815" cy="5119307"/>
          </a:xfrm>
        </p:spPr>
        <p:txBody>
          <a:bodyPr>
            <a:normAutofit/>
          </a:bodyPr>
          <a:lstStyle/>
          <a:p>
            <a:r>
              <a:rPr lang="en-US" sz="2199" dirty="0"/>
              <a:t>Louisiana expanded Medicaid in 2016 and has since cut the state’s uninsured rate in half</a:t>
            </a:r>
          </a:p>
          <a:p>
            <a:r>
              <a:rPr lang="en-US" sz="2199" dirty="0"/>
              <a:t>Expansion has helped to protect rural hospitals and strengthen state’s network of Federally Qualified Health Centers</a:t>
            </a:r>
          </a:p>
          <a:p>
            <a:r>
              <a:rPr lang="en-US" sz="2199" dirty="0"/>
              <a:t>Increased coverage and strong provider network have provided a strong foundation for COVID response</a:t>
            </a:r>
          </a:p>
        </p:txBody>
      </p:sp>
      <p:pic>
        <p:nvPicPr>
          <p:cNvPr id="5" name="Content Placeholder 4"/>
          <p:cNvPicPr>
            <a:picLocks noGrp="1" noChangeAspect="1"/>
          </p:cNvPicPr>
          <p:nvPr>
            <p:ph sz="half" idx="2"/>
          </p:nvPr>
        </p:nvPicPr>
        <p:blipFill>
          <a:blip r:embed="rId3"/>
          <a:stretch>
            <a:fillRect/>
          </a:stretch>
        </p:blipFill>
        <p:spPr>
          <a:xfrm>
            <a:off x="7254944" y="1302325"/>
            <a:ext cx="4424595" cy="4290515"/>
          </a:xfrm>
          <a:prstGeom prst="rect">
            <a:avLst/>
          </a:prstGeom>
          <a:ln>
            <a:solidFill>
              <a:schemeClr val="accent1">
                <a:lumMod val="75000"/>
              </a:schemeClr>
            </a:solidFill>
          </a:ln>
        </p:spPr>
      </p:pic>
      <p:sp>
        <p:nvSpPr>
          <p:cNvPr id="4" name="Slide Number Placeholder 3"/>
          <p:cNvSpPr>
            <a:spLocks noGrp="1"/>
          </p:cNvSpPr>
          <p:nvPr>
            <p:ph type="sldNum" sz="quarter" idx="12"/>
          </p:nvPr>
        </p:nvSpPr>
        <p:spPr/>
        <p:txBody>
          <a:bodyPr/>
          <a:lstStyle/>
          <a:p>
            <a:fld id="{4FAB73BC-B049-4115-A692-8D63A059BFB8}" type="slidenum">
              <a:rPr lang="en-US" smtClean="0"/>
              <a:pPr/>
              <a:t>14</a:t>
            </a:fld>
            <a:endParaRPr lang="en-US" dirty="0"/>
          </a:p>
        </p:txBody>
      </p:sp>
    </p:spTree>
    <p:extLst>
      <p:ext uri="{BB962C8B-B14F-4D97-AF65-F5344CB8AC3E}">
        <p14:creationId xmlns:p14="http://schemas.microsoft.com/office/powerpoint/2010/main" val="707485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99" dirty="0"/>
              <a:t>Medicaid Policy Changes</a:t>
            </a:r>
          </a:p>
        </p:txBody>
      </p:sp>
      <p:graphicFrame>
        <p:nvGraphicFramePr>
          <p:cNvPr id="4" name="Diagram 3"/>
          <p:cNvGraphicFramePr/>
          <p:nvPr/>
        </p:nvGraphicFramePr>
        <p:xfrm>
          <a:off x="2632586" y="412266"/>
          <a:ext cx="9458728" cy="6024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2"/>
          </p:nvPr>
        </p:nvSpPr>
        <p:spPr/>
        <p:txBody>
          <a:bodyPr/>
          <a:lstStyle/>
          <a:p>
            <a:fld id="{4FAB73BC-B049-4115-A692-8D63A059BFB8}" type="slidenum">
              <a:rPr lang="en-US" smtClean="0"/>
              <a:pPr/>
              <a:t>15</a:t>
            </a:fld>
            <a:endParaRPr lang="en-US" dirty="0"/>
          </a:p>
        </p:txBody>
      </p:sp>
    </p:spTree>
    <p:extLst>
      <p:ext uri="{BB962C8B-B14F-4D97-AF65-F5344CB8AC3E}">
        <p14:creationId xmlns:p14="http://schemas.microsoft.com/office/powerpoint/2010/main" val="2668446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55546" y="558648"/>
            <a:ext cx="9141619" cy="844732"/>
          </a:xfrm>
          <a:prstGeom prst="rect">
            <a:avLst/>
          </a:prstGeom>
        </p:spPr>
        <p:txBody>
          <a:bodyPr vert="horz" lIns="91416" tIns="45708" rIns="91416" bIns="45708"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199" b="1" dirty="0"/>
              <a:t>Benefits &amp; Services Changes </a:t>
            </a:r>
            <a:endParaRPr lang="en-US" sz="2799" i="1" dirty="0"/>
          </a:p>
        </p:txBody>
      </p:sp>
      <p:sp>
        <p:nvSpPr>
          <p:cNvPr id="8" name="Title 7"/>
          <p:cNvSpPr>
            <a:spLocks noGrp="1"/>
          </p:cNvSpPr>
          <p:nvPr>
            <p:ph type="title"/>
          </p:nvPr>
        </p:nvSpPr>
        <p:spPr/>
        <p:txBody>
          <a:bodyPr/>
          <a:lstStyle/>
          <a:p>
            <a:r>
              <a:rPr lang="en-US" sz="4399" dirty="0"/>
              <a:t>Medicaid</a:t>
            </a:r>
            <a:r>
              <a:rPr lang="en-US" dirty="0"/>
              <a:t> </a:t>
            </a:r>
            <a:r>
              <a:rPr lang="en-US" sz="4399" dirty="0"/>
              <a:t>Policy Changes</a:t>
            </a:r>
          </a:p>
        </p:txBody>
      </p:sp>
      <p:sp>
        <p:nvSpPr>
          <p:cNvPr id="5" name="Content Placeholder 2"/>
          <p:cNvSpPr>
            <a:spLocks noGrp="1"/>
          </p:cNvSpPr>
          <p:nvPr>
            <p:ph idx="1"/>
          </p:nvPr>
        </p:nvSpPr>
        <p:spPr>
          <a:xfrm>
            <a:off x="3868260" y="1942597"/>
            <a:ext cx="7428905" cy="5383779"/>
          </a:xfrm>
        </p:spPr>
        <p:txBody>
          <a:bodyPr>
            <a:normAutofit fontScale="70000" lnSpcReduction="20000"/>
          </a:bodyPr>
          <a:lstStyle/>
          <a:p>
            <a:pPr>
              <a:lnSpc>
                <a:spcPct val="120000"/>
              </a:lnSpc>
              <a:spcBef>
                <a:spcPts val="0"/>
              </a:spcBef>
              <a:spcAft>
                <a:spcPts val="1200"/>
              </a:spcAft>
            </a:pPr>
            <a:r>
              <a:rPr lang="en-US" sz="3199" dirty="0"/>
              <a:t>Extended authorization requirements</a:t>
            </a:r>
          </a:p>
          <a:p>
            <a:pPr lvl="1">
              <a:lnSpc>
                <a:spcPct val="120000"/>
              </a:lnSpc>
              <a:spcBef>
                <a:spcPts val="0"/>
              </a:spcBef>
              <a:spcAft>
                <a:spcPts val="1200"/>
              </a:spcAft>
            </a:pPr>
            <a:r>
              <a:rPr lang="en-US" sz="2999" dirty="0"/>
              <a:t>Pharmacy, DME, Home Health, Hospice, Therapies, PDHC</a:t>
            </a:r>
          </a:p>
          <a:p>
            <a:pPr>
              <a:lnSpc>
                <a:spcPct val="120000"/>
              </a:lnSpc>
              <a:spcBef>
                <a:spcPts val="0"/>
              </a:spcBef>
              <a:spcAft>
                <a:spcPts val="1200"/>
              </a:spcAft>
            </a:pPr>
            <a:r>
              <a:rPr lang="en-US" sz="3199" dirty="0"/>
              <a:t>Relaxed hospital-based utilization management for medical stays</a:t>
            </a:r>
          </a:p>
          <a:p>
            <a:pPr>
              <a:lnSpc>
                <a:spcPct val="120000"/>
              </a:lnSpc>
              <a:spcBef>
                <a:spcPts val="0"/>
              </a:spcBef>
              <a:spcAft>
                <a:spcPts val="1200"/>
              </a:spcAft>
            </a:pPr>
            <a:r>
              <a:rPr lang="en-US" sz="3199" dirty="0"/>
              <a:t>Pharmacy early refills and up to 90-day supply</a:t>
            </a:r>
          </a:p>
          <a:p>
            <a:pPr>
              <a:lnSpc>
                <a:spcPct val="120000"/>
              </a:lnSpc>
              <a:spcBef>
                <a:spcPts val="0"/>
              </a:spcBef>
              <a:spcAft>
                <a:spcPts val="1200"/>
              </a:spcAft>
            </a:pPr>
            <a:r>
              <a:rPr lang="en-US" sz="3199" dirty="0"/>
              <a:t> 90-day quantity for Durable Medical Equipment</a:t>
            </a:r>
          </a:p>
          <a:p>
            <a:pPr>
              <a:lnSpc>
                <a:spcPct val="120000"/>
              </a:lnSpc>
              <a:spcBef>
                <a:spcPts val="0"/>
              </a:spcBef>
              <a:spcAft>
                <a:spcPts val="1200"/>
              </a:spcAft>
            </a:pPr>
            <a:r>
              <a:rPr lang="en-US" sz="3199" dirty="0"/>
              <a:t>Adding payable codes to the fee schedule</a:t>
            </a:r>
          </a:p>
          <a:p>
            <a:pPr lvl="1">
              <a:lnSpc>
                <a:spcPct val="120000"/>
              </a:lnSpc>
              <a:spcBef>
                <a:spcPts val="0"/>
              </a:spcBef>
              <a:spcAft>
                <a:spcPts val="1200"/>
              </a:spcAft>
            </a:pPr>
            <a:r>
              <a:rPr lang="en-US" sz="2999" dirty="0"/>
              <a:t>New lab codes for COVID-19 testing</a:t>
            </a:r>
          </a:p>
          <a:p>
            <a:pPr lvl="1">
              <a:lnSpc>
                <a:spcPct val="120000"/>
              </a:lnSpc>
              <a:spcBef>
                <a:spcPts val="0"/>
              </a:spcBef>
              <a:spcAft>
                <a:spcPts val="1200"/>
              </a:spcAft>
            </a:pPr>
            <a:r>
              <a:rPr lang="en-US" sz="2999" dirty="0"/>
              <a:t>Treatment in place for ambulance providers</a:t>
            </a:r>
          </a:p>
          <a:p>
            <a:pPr>
              <a:lnSpc>
                <a:spcPct val="120000"/>
              </a:lnSpc>
              <a:spcBef>
                <a:spcPts val="0"/>
              </a:spcBef>
              <a:spcAft>
                <a:spcPts val="1200"/>
              </a:spcAft>
            </a:pPr>
            <a:r>
              <a:rPr lang="en-US" sz="3199" dirty="0"/>
              <a:t>Removed member/physician signature requirements</a:t>
            </a:r>
          </a:p>
          <a:p>
            <a:pPr lvl="0">
              <a:lnSpc>
                <a:spcPct val="120000"/>
              </a:lnSpc>
              <a:spcBef>
                <a:spcPts val="0"/>
              </a:spcBef>
              <a:spcAft>
                <a:spcPts val="1200"/>
              </a:spcAft>
            </a:pPr>
            <a:r>
              <a:rPr lang="en-US" sz="3199" dirty="0"/>
              <a:t>Relaxed NEMT driver participation requirements</a:t>
            </a:r>
          </a:p>
          <a:p>
            <a:pPr marL="0" lvl="0" indent="0">
              <a:lnSpc>
                <a:spcPct val="120000"/>
              </a:lnSpc>
              <a:spcBef>
                <a:spcPts val="0"/>
              </a:spcBef>
              <a:spcAft>
                <a:spcPts val="1200"/>
              </a:spcAft>
              <a:buNone/>
            </a:pPr>
            <a:endParaRPr lang="en-US" sz="3199" dirty="0"/>
          </a:p>
          <a:p>
            <a:pPr lvl="0">
              <a:lnSpc>
                <a:spcPct val="120000"/>
              </a:lnSpc>
              <a:spcBef>
                <a:spcPts val="0"/>
              </a:spcBef>
              <a:spcAft>
                <a:spcPts val="1200"/>
              </a:spcAft>
            </a:pPr>
            <a:endParaRPr lang="en-US" sz="3199" dirty="0"/>
          </a:p>
          <a:p>
            <a:pPr lvl="0">
              <a:lnSpc>
                <a:spcPct val="120000"/>
              </a:lnSpc>
              <a:spcBef>
                <a:spcPts val="0"/>
              </a:spcBef>
              <a:spcAft>
                <a:spcPts val="1200"/>
              </a:spcAft>
            </a:pPr>
            <a:endParaRPr lang="en-US" sz="3199" dirty="0"/>
          </a:p>
        </p:txBody>
      </p:sp>
      <p:sp>
        <p:nvSpPr>
          <p:cNvPr id="2" name="Slide Number Placeholder 1"/>
          <p:cNvSpPr>
            <a:spLocks noGrp="1"/>
          </p:cNvSpPr>
          <p:nvPr>
            <p:ph type="sldNum" sz="quarter" idx="12"/>
          </p:nvPr>
        </p:nvSpPr>
        <p:spPr/>
        <p:txBody>
          <a:bodyPr/>
          <a:lstStyle/>
          <a:p>
            <a:fld id="{A53FB416-2745-4BB7-B61D-DEA8615077A4}" type="slidenum">
              <a:rPr lang="en-US" smtClean="0"/>
              <a:t>16</a:t>
            </a:fld>
            <a:endParaRPr lang="en-US" dirty="0"/>
          </a:p>
        </p:txBody>
      </p:sp>
    </p:spTree>
    <p:extLst>
      <p:ext uri="{BB962C8B-B14F-4D97-AF65-F5344CB8AC3E}">
        <p14:creationId xmlns:p14="http://schemas.microsoft.com/office/powerpoint/2010/main" val="2823024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06914" y="587972"/>
            <a:ext cx="9141619" cy="844732"/>
          </a:xfrm>
          <a:prstGeom prst="rect">
            <a:avLst/>
          </a:prstGeom>
        </p:spPr>
        <p:txBody>
          <a:bodyPr vert="horz" lIns="91416" tIns="45708" rIns="91416" bIns="45708"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199" b="1" dirty="0"/>
              <a:t>Medicaid Eligibility</a:t>
            </a:r>
            <a:endParaRPr lang="en-US" sz="2799" i="1" dirty="0"/>
          </a:p>
        </p:txBody>
      </p:sp>
      <p:sp>
        <p:nvSpPr>
          <p:cNvPr id="8" name="Title 7"/>
          <p:cNvSpPr>
            <a:spLocks noGrp="1"/>
          </p:cNvSpPr>
          <p:nvPr>
            <p:ph type="title"/>
          </p:nvPr>
        </p:nvSpPr>
        <p:spPr/>
        <p:txBody>
          <a:bodyPr/>
          <a:lstStyle/>
          <a:p>
            <a:r>
              <a:rPr lang="en-US" sz="4399" dirty="0"/>
              <a:t>Medicaid</a:t>
            </a:r>
            <a:r>
              <a:rPr lang="en-US" dirty="0"/>
              <a:t> </a:t>
            </a:r>
            <a:r>
              <a:rPr lang="en-US" sz="4399" dirty="0"/>
              <a:t>Policy Changes</a:t>
            </a:r>
          </a:p>
        </p:txBody>
      </p:sp>
      <p:sp>
        <p:nvSpPr>
          <p:cNvPr id="5" name="Content Placeholder 2"/>
          <p:cNvSpPr>
            <a:spLocks noGrp="1"/>
          </p:cNvSpPr>
          <p:nvPr>
            <p:ph idx="1"/>
          </p:nvPr>
        </p:nvSpPr>
        <p:spPr/>
        <p:txBody>
          <a:bodyPr>
            <a:normAutofit/>
          </a:bodyPr>
          <a:lstStyle/>
          <a:p>
            <a:pPr marL="0" lvl="0" indent="0">
              <a:lnSpc>
                <a:spcPct val="120000"/>
              </a:lnSpc>
              <a:spcBef>
                <a:spcPts val="0"/>
              </a:spcBef>
              <a:spcAft>
                <a:spcPts val="1200"/>
              </a:spcAft>
              <a:buNone/>
            </a:pPr>
            <a:endParaRPr lang="en-US" sz="3199" dirty="0"/>
          </a:p>
          <a:p>
            <a:pPr lvl="0">
              <a:lnSpc>
                <a:spcPct val="120000"/>
              </a:lnSpc>
              <a:spcBef>
                <a:spcPts val="0"/>
              </a:spcBef>
              <a:spcAft>
                <a:spcPts val="1200"/>
              </a:spcAft>
            </a:pPr>
            <a:endParaRPr lang="en-US" sz="3199" dirty="0"/>
          </a:p>
          <a:p>
            <a:pPr lvl="0">
              <a:lnSpc>
                <a:spcPct val="120000"/>
              </a:lnSpc>
              <a:spcBef>
                <a:spcPts val="0"/>
              </a:spcBef>
              <a:spcAft>
                <a:spcPts val="1200"/>
              </a:spcAft>
            </a:pPr>
            <a:endParaRPr lang="en-US" sz="3199" dirty="0"/>
          </a:p>
        </p:txBody>
      </p:sp>
      <p:sp>
        <p:nvSpPr>
          <p:cNvPr id="2" name="Slide Number Placeholder 1"/>
          <p:cNvSpPr>
            <a:spLocks noGrp="1"/>
          </p:cNvSpPr>
          <p:nvPr>
            <p:ph type="sldNum" sz="quarter" idx="12"/>
          </p:nvPr>
        </p:nvSpPr>
        <p:spPr/>
        <p:txBody>
          <a:bodyPr/>
          <a:lstStyle/>
          <a:p>
            <a:fld id="{A53FB416-2745-4BB7-B61D-DEA8615077A4}" type="slidenum">
              <a:rPr lang="en-US" smtClean="0"/>
              <a:t>17</a:t>
            </a:fld>
            <a:endParaRPr lang="en-US" dirty="0"/>
          </a:p>
        </p:txBody>
      </p:sp>
      <p:sp>
        <p:nvSpPr>
          <p:cNvPr id="3" name="Rectangle 2"/>
          <p:cNvSpPr/>
          <p:nvPr/>
        </p:nvSpPr>
        <p:spPr>
          <a:xfrm>
            <a:off x="3961368" y="1155900"/>
            <a:ext cx="7220187" cy="4779294"/>
          </a:xfrm>
          <a:prstGeom prst="rect">
            <a:avLst/>
          </a:prstGeom>
        </p:spPr>
        <p:txBody>
          <a:bodyPr wrap="square">
            <a:spAutoFit/>
          </a:bodyPr>
          <a:lstStyle/>
          <a:p>
            <a:pPr marL="342797" marR="0" lvl="0" indent="-342797">
              <a:lnSpc>
                <a:spcPct val="115000"/>
              </a:lnSpc>
              <a:spcBef>
                <a:spcPts val="0"/>
              </a:spcBef>
              <a:spcAft>
                <a:spcPts val="1200"/>
              </a:spcAft>
              <a:buFont typeface="Symbol" panose="05050102010706020507" pitchFamily="18" charset="2"/>
              <a:buChar char=""/>
            </a:pPr>
            <a:r>
              <a:rPr lang="en-US" sz="1999" dirty="0">
                <a:solidFill>
                  <a:schemeClr val="tx1">
                    <a:lumMod val="65000"/>
                    <a:lumOff val="35000"/>
                  </a:schemeClr>
                </a:solidFill>
                <a:latin typeface="+mj-lt"/>
                <a:ea typeface="Times New Roman" panose="02020603050405020304" pitchFamily="18" charset="0"/>
                <a:cs typeface="Times New Roman" panose="02020603050405020304" pitchFamily="18" charset="0"/>
              </a:rPr>
              <a:t>Accept </a:t>
            </a:r>
            <a:r>
              <a:rPr lang="en-US" sz="1999" b="1" dirty="0">
                <a:solidFill>
                  <a:schemeClr val="tx1">
                    <a:lumMod val="65000"/>
                    <a:lumOff val="35000"/>
                  </a:schemeClr>
                </a:solidFill>
                <a:latin typeface="+mj-lt"/>
                <a:ea typeface="Times New Roman" panose="02020603050405020304" pitchFamily="18" charset="0"/>
                <a:cs typeface="Times New Roman" panose="02020603050405020304" pitchFamily="18" charset="0"/>
              </a:rPr>
              <a:t>self-attestation</a:t>
            </a:r>
            <a:r>
              <a:rPr lang="en-US" sz="1999" dirty="0">
                <a:solidFill>
                  <a:schemeClr val="tx1">
                    <a:lumMod val="65000"/>
                    <a:lumOff val="35000"/>
                  </a:schemeClr>
                </a:solidFill>
                <a:latin typeface="+mj-lt"/>
                <a:ea typeface="Times New Roman" panose="02020603050405020304" pitchFamily="18" charset="0"/>
                <a:cs typeface="Times New Roman" panose="02020603050405020304" pitchFamily="18" charset="0"/>
              </a:rPr>
              <a:t> for all eligibility criteria, excluding verification of citizenship and immigration status, and conduct post-enrollment verification (planned to end October 2020).</a:t>
            </a:r>
          </a:p>
          <a:p>
            <a:pPr marL="342797" marR="0" lvl="0" indent="-342797">
              <a:lnSpc>
                <a:spcPct val="115000"/>
              </a:lnSpc>
              <a:spcBef>
                <a:spcPts val="0"/>
              </a:spcBef>
              <a:spcAft>
                <a:spcPts val="1200"/>
              </a:spcAft>
              <a:buFont typeface="Symbol" panose="05050102010706020507" pitchFamily="18" charset="2"/>
              <a:buChar char=""/>
            </a:pPr>
            <a:r>
              <a:rPr lang="en-US" sz="1999" dirty="0">
                <a:solidFill>
                  <a:schemeClr val="tx1">
                    <a:lumMod val="65000"/>
                    <a:lumOff val="35000"/>
                  </a:schemeClr>
                </a:solidFill>
                <a:latin typeface="+mj-lt"/>
                <a:ea typeface="Times New Roman" panose="02020603050405020304" pitchFamily="18" charset="0"/>
                <a:cs typeface="Times New Roman" panose="02020603050405020304" pitchFamily="18" charset="0"/>
              </a:rPr>
              <a:t>Temporarily </a:t>
            </a:r>
            <a:r>
              <a:rPr lang="en-US" sz="1999" b="1" dirty="0">
                <a:solidFill>
                  <a:schemeClr val="tx1">
                    <a:lumMod val="65000"/>
                    <a:lumOff val="35000"/>
                  </a:schemeClr>
                </a:solidFill>
                <a:latin typeface="+mj-lt"/>
                <a:ea typeface="Times New Roman" panose="02020603050405020304" pitchFamily="18" charset="0"/>
                <a:cs typeface="Times New Roman" panose="02020603050405020304" pitchFamily="18" charset="0"/>
              </a:rPr>
              <a:t>pause quarterly wage checks </a:t>
            </a:r>
            <a:r>
              <a:rPr lang="en-US" sz="1999" dirty="0">
                <a:solidFill>
                  <a:schemeClr val="tx1">
                    <a:lumMod val="65000"/>
                    <a:lumOff val="35000"/>
                  </a:schemeClr>
                </a:solidFill>
                <a:latin typeface="+mj-lt"/>
                <a:ea typeface="Times New Roman" panose="02020603050405020304" pitchFamily="18" charset="0"/>
                <a:cs typeface="Times New Roman" panose="02020603050405020304" pitchFamily="18" charset="0"/>
              </a:rPr>
              <a:t>for Medicaid enrollees </a:t>
            </a:r>
          </a:p>
          <a:p>
            <a:pPr marL="342797" marR="0" lvl="0" indent="-342797">
              <a:lnSpc>
                <a:spcPct val="115000"/>
              </a:lnSpc>
              <a:spcBef>
                <a:spcPts val="0"/>
              </a:spcBef>
              <a:spcAft>
                <a:spcPts val="1200"/>
              </a:spcAft>
              <a:buFont typeface="Symbol" panose="05050102010706020507" pitchFamily="18" charset="2"/>
              <a:buChar char=""/>
            </a:pPr>
            <a:r>
              <a:rPr lang="en-US" sz="1999" b="1" dirty="0">
                <a:solidFill>
                  <a:schemeClr val="tx1">
                    <a:lumMod val="65000"/>
                    <a:lumOff val="35000"/>
                  </a:schemeClr>
                </a:solidFill>
                <a:latin typeface="+mj-lt"/>
                <a:ea typeface="Times New Roman" panose="02020603050405020304" pitchFamily="18" charset="0"/>
                <a:cs typeface="Times New Roman" panose="02020603050405020304" pitchFamily="18" charset="0"/>
              </a:rPr>
              <a:t>Extend application and renewal processing timeframes </a:t>
            </a:r>
            <a:r>
              <a:rPr lang="en-US" sz="1999" dirty="0">
                <a:solidFill>
                  <a:schemeClr val="tx1">
                    <a:lumMod val="65000"/>
                    <a:lumOff val="35000"/>
                  </a:schemeClr>
                </a:solidFill>
                <a:latin typeface="+mj-lt"/>
                <a:ea typeface="Times New Roman" panose="02020603050405020304" pitchFamily="18" charset="0"/>
                <a:cs typeface="Times New Roman" panose="02020603050405020304" pitchFamily="18" charset="0"/>
              </a:rPr>
              <a:t>Temporarily </a:t>
            </a:r>
            <a:r>
              <a:rPr lang="en-US" sz="1999" b="1" dirty="0">
                <a:solidFill>
                  <a:schemeClr val="tx1">
                    <a:lumMod val="65000"/>
                    <a:lumOff val="35000"/>
                  </a:schemeClr>
                </a:solidFill>
                <a:latin typeface="+mj-lt"/>
                <a:ea typeface="Times New Roman" panose="02020603050405020304" pitchFamily="18" charset="0"/>
                <a:cs typeface="Times New Roman" panose="02020603050405020304" pitchFamily="18" charset="0"/>
              </a:rPr>
              <a:t>delay acting on certain changes </a:t>
            </a:r>
            <a:r>
              <a:rPr lang="en-US" sz="1999" dirty="0">
                <a:solidFill>
                  <a:schemeClr val="tx1">
                    <a:lumMod val="65000"/>
                    <a:lumOff val="35000"/>
                  </a:schemeClr>
                </a:solidFill>
                <a:latin typeface="+mj-lt"/>
                <a:ea typeface="Times New Roman" panose="02020603050405020304" pitchFamily="18" charset="0"/>
                <a:cs typeface="Times New Roman" panose="02020603050405020304" pitchFamily="18" charset="0"/>
              </a:rPr>
              <a:t>in circumstances affecting Medicaid eligibility through end of PHE</a:t>
            </a:r>
          </a:p>
          <a:p>
            <a:pPr marL="342797" marR="0" lvl="0" indent="-342797">
              <a:lnSpc>
                <a:spcPct val="115000"/>
              </a:lnSpc>
              <a:spcBef>
                <a:spcPts val="0"/>
              </a:spcBef>
              <a:spcAft>
                <a:spcPts val="1200"/>
              </a:spcAft>
              <a:buFont typeface="Symbol" panose="05050102010706020507" pitchFamily="18" charset="2"/>
              <a:buChar char=""/>
            </a:pPr>
            <a:r>
              <a:rPr lang="en-US" sz="1999" b="1" dirty="0">
                <a:solidFill>
                  <a:schemeClr val="tx1">
                    <a:lumMod val="65000"/>
                    <a:lumOff val="35000"/>
                  </a:schemeClr>
                </a:solidFill>
                <a:latin typeface="+mj-lt"/>
                <a:ea typeface="Times New Roman" panose="02020603050405020304" pitchFamily="18" charset="0"/>
                <a:cs typeface="Times New Roman" panose="02020603050405020304" pitchFamily="18" charset="0"/>
              </a:rPr>
              <a:t>Reinstate eligibility </a:t>
            </a:r>
            <a:r>
              <a:rPr lang="en-US" sz="1999" dirty="0">
                <a:solidFill>
                  <a:schemeClr val="tx1">
                    <a:lumMod val="65000"/>
                    <a:lumOff val="35000"/>
                  </a:schemeClr>
                </a:solidFill>
                <a:latin typeface="+mj-lt"/>
                <a:ea typeface="Times New Roman" panose="02020603050405020304" pitchFamily="18" charset="0"/>
                <a:cs typeface="Times New Roman" panose="02020603050405020304" pitchFamily="18" charset="0"/>
              </a:rPr>
              <a:t>for all Medicaid beneficiaries whose benefits would have terminated on or after March 18, 2020, except those individuals that requested a voluntary termination of eligibility or ceased to be a resident of the State. </a:t>
            </a:r>
            <a:endParaRPr lang="en-US" sz="1999"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10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51600" y="741480"/>
            <a:ext cx="9141619" cy="844732"/>
          </a:xfrm>
          <a:prstGeom prst="rect">
            <a:avLst/>
          </a:prstGeom>
        </p:spPr>
        <p:txBody>
          <a:bodyPr vert="horz" lIns="91416" tIns="45708" rIns="91416" bIns="45708"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199" b="1" dirty="0"/>
              <a:t>Telehealth</a:t>
            </a:r>
            <a:endParaRPr lang="en-US" sz="2799" i="1" dirty="0"/>
          </a:p>
        </p:txBody>
      </p:sp>
      <p:sp>
        <p:nvSpPr>
          <p:cNvPr id="4" name="Title 3"/>
          <p:cNvSpPr>
            <a:spLocks noGrp="1"/>
          </p:cNvSpPr>
          <p:nvPr>
            <p:ph type="title"/>
          </p:nvPr>
        </p:nvSpPr>
        <p:spPr>
          <a:xfrm>
            <a:off x="351600" y="1163846"/>
            <a:ext cx="2946714" cy="4599985"/>
          </a:xfrm>
        </p:spPr>
        <p:txBody>
          <a:bodyPr>
            <a:normAutofit/>
          </a:bodyPr>
          <a:lstStyle/>
          <a:p>
            <a:r>
              <a:rPr lang="en-US" sz="4399" dirty="0"/>
              <a:t>Medicaid Policy Changes</a:t>
            </a:r>
          </a:p>
        </p:txBody>
      </p:sp>
      <p:sp>
        <p:nvSpPr>
          <p:cNvPr id="2" name="Slide Number Placeholder 1"/>
          <p:cNvSpPr>
            <a:spLocks noGrp="1"/>
          </p:cNvSpPr>
          <p:nvPr>
            <p:ph type="sldNum" sz="quarter" idx="12"/>
          </p:nvPr>
        </p:nvSpPr>
        <p:spPr/>
        <p:txBody>
          <a:bodyPr/>
          <a:lstStyle/>
          <a:p>
            <a:fld id="{A53FB416-2745-4BB7-B61D-DEA8615077A4}" type="slidenum">
              <a:rPr lang="en-US" smtClean="0"/>
              <a:t>18</a:t>
            </a:fld>
            <a:endParaRPr lang="en-US" dirty="0"/>
          </a:p>
        </p:txBody>
      </p:sp>
      <p:sp>
        <p:nvSpPr>
          <p:cNvPr id="7" name="Content Placeholder 2"/>
          <p:cNvSpPr txBox="1">
            <a:spLocks/>
          </p:cNvSpPr>
          <p:nvPr/>
        </p:nvSpPr>
        <p:spPr>
          <a:xfrm>
            <a:off x="3675608" y="1324070"/>
            <a:ext cx="8293818" cy="5031517"/>
          </a:xfrm>
          <a:prstGeom prst="rect">
            <a:avLst/>
          </a:prstGeom>
        </p:spPr>
        <p:txBody>
          <a:bodyPr vert="horz" lIns="91416" tIns="45708" rIns="91416" bIns="45708"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20000"/>
              </a:lnSpc>
              <a:spcBef>
                <a:spcPts val="0"/>
              </a:spcBef>
              <a:spcAft>
                <a:spcPts val="1200"/>
              </a:spcAft>
              <a:buClrTx/>
              <a:buFont typeface="Arial" panose="020B0604020202020204" pitchFamily="34" charset="0"/>
              <a:buChar char="•"/>
            </a:pPr>
            <a:r>
              <a:rPr lang="en-US" sz="2099" dirty="0"/>
              <a:t>Overall goal was rapid expansion to ensure continuity of care</a:t>
            </a:r>
          </a:p>
          <a:p>
            <a:pPr>
              <a:lnSpc>
                <a:spcPct val="120000"/>
              </a:lnSpc>
              <a:spcBef>
                <a:spcPts val="0"/>
              </a:spcBef>
              <a:spcAft>
                <a:spcPts val="1200"/>
              </a:spcAft>
              <a:buClrTx/>
              <a:buFont typeface="Arial" panose="020B0604020202020204" pitchFamily="34" charset="0"/>
              <a:buChar char="•"/>
            </a:pPr>
            <a:r>
              <a:rPr lang="en-US" sz="2099" dirty="0"/>
              <a:t>Previously exercised wide flexibility in covering telemedicine/telehealth, but this was not going to be sufficient</a:t>
            </a:r>
          </a:p>
          <a:p>
            <a:pPr>
              <a:lnSpc>
                <a:spcPct val="120000"/>
              </a:lnSpc>
              <a:spcBef>
                <a:spcPts val="0"/>
              </a:spcBef>
              <a:spcAft>
                <a:spcPts val="1200"/>
              </a:spcAft>
              <a:buClrTx/>
              <a:buFont typeface="Arial" panose="020B0604020202020204" pitchFamily="34" charset="0"/>
              <a:buChar char="•"/>
            </a:pPr>
            <a:r>
              <a:rPr lang="en-US" sz="2099" dirty="0"/>
              <a:t>Policy Changes</a:t>
            </a:r>
          </a:p>
          <a:p>
            <a:pPr lvl="1">
              <a:lnSpc>
                <a:spcPct val="120000"/>
              </a:lnSpc>
              <a:spcBef>
                <a:spcPts val="0"/>
              </a:spcBef>
              <a:spcAft>
                <a:spcPts val="1200"/>
              </a:spcAft>
              <a:buClrTx/>
              <a:buFont typeface="Arial" panose="020B0604020202020204" pitchFamily="34" charset="0"/>
              <a:buChar char="•"/>
            </a:pPr>
            <a:r>
              <a:rPr lang="en-US" sz="1899" dirty="0"/>
              <a:t>Expanded origination site: patient can be at home or any other location</a:t>
            </a:r>
          </a:p>
          <a:p>
            <a:pPr lvl="1">
              <a:lnSpc>
                <a:spcPct val="120000"/>
              </a:lnSpc>
              <a:spcBef>
                <a:spcPts val="0"/>
              </a:spcBef>
              <a:spcAft>
                <a:spcPts val="1200"/>
              </a:spcAft>
              <a:buClrTx/>
              <a:buFont typeface="Arial" panose="020B0604020202020204" pitchFamily="34" charset="0"/>
              <a:buChar char="•"/>
            </a:pPr>
            <a:r>
              <a:rPr lang="en-US" sz="1899" dirty="0"/>
              <a:t>Expanded distant site: provider can be outside of a healthcare facility if needed</a:t>
            </a:r>
          </a:p>
          <a:p>
            <a:pPr lvl="1">
              <a:lnSpc>
                <a:spcPct val="120000"/>
              </a:lnSpc>
              <a:spcBef>
                <a:spcPts val="0"/>
              </a:spcBef>
              <a:spcAft>
                <a:spcPts val="1200"/>
              </a:spcAft>
              <a:buClrTx/>
              <a:buFont typeface="Arial" panose="020B0604020202020204" pitchFamily="34" charset="0"/>
              <a:buChar char="•"/>
            </a:pPr>
            <a:r>
              <a:rPr lang="en-US" sz="1899" dirty="0"/>
              <a:t>Expanded modalities: audio-only now allowed if a/v not available</a:t>
            </a:r>
          </a:p>
          <a:p>
            <a:pPr lvl="1">
              <a:lnSpc>
                <a:spcPct val="120000"/>
              </a:lnSpc>
              <a:spcBef>
                <a:spcPts val="0"/>
              </a:spcBef>
              <a:spcAft>
                <a:spcPts val="1200"/>
              </a:spcAft>
              <a:buClrTx/>
              <a:buFont typeface="Arial" panose="020B0604020202020204" pitchFamily="34" charset="0"/>
              <a:buChar char="•"/>
            </a:pPr>
            <a:r>
              <a:rPr lang="en-US" sz="1899" dirty="0"/>
              <a:t>Expanded services: physical therapy, occupational therapy, speech language therapy, applied behavioral analysis, pediatric preventive health visits</a:t>
            </a:r>
          </a:p>
          <a:p>
            <a:pPr>
              <a:lnSpc>
                <a:spcPct val="120000"/>
              </a:lnSpc>
              <a:spcBef>
                <a:spcPts val="0"/>
              </a:spcBef>
              <a:spcAft>
                <a:spcPts val="1200"/>
              </a:spcAft>
            </a:pPr>
            <a:endParaRPr lang="en-US" sz="2099" dirty="0"/>
          </a:p>
          <a:p>
            <a:pPr marL="0" indent="0">
              <a:lnSpc>
                <a:spcPct val="120000"/>
              </a:lnSpc>
              <a:spcBef>
                <a:spcPts val="0"/>
              </a:spcBef>
              <a:spcAft>
                <a:spcPts val="1200"/>
              </a:spcAft>
              <a:buNone/>
            </a:pPr>
            <a:endParaRPr lang="en-US" sz="2099" dirty="0"/>
          </a:p>
          <a:p>
            <a:pPr>
              <a:lnSpc>
                <a:spcPct val="120000"/>
              </a:lnSpc>
              <a:spcBef>
                <a:spcPts val="0"/>
              </a:spcBef>
              <a:spcAft>
                <a:spcPts val="1200"/>
              </a:spcAft>
            </a:pPr>
            <a:endParaRPr lang="en-US" sz="2099" dirty="0"/>
          </a:p>
          <a:p>
            <a:pPr>
              <a:lnSpc>
                <a:spcPct val="120000"/>
              </a:lnSpc>
              <a:spcBef>
                <a:spcPts val="0"/>
              </a:spcBef>
              <a:spcAft>
                <a:spcPts val="1200"/>
              </a:spcAft>
            </a:pPr>
            <a:endParaRPr lang="en-US" sz="2099" dirty="0"/>
          </a:p>
        </p:txBody>
      </p:sp>
    </p:spTree>
    <p:extLst>
      <p:ext uri="{BB962C8B-B14F-4D97-AF65-F5344CB8AC3E}">
        <p14:creationId xmlns:p14="http://schemas.microsoft.com/office/powerpoint/2010/main" val="3640916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B513BCA2-71CD-D541-BC15-5BD5E4287B14}"/>
              </a:ext>
            </a:extLst>
          </p:cNvPr>
          <p:cNvPicPr>
            <a:picLocks noChangeAspect="1"/>
          </p:cNvPicPr>
          <p:nvPr/>
        </p:nvPicPr>
        <p:blipFill rotWithShape="1">
          <a:blip r:embed="rId3"/>
          <a:srcRect t="19894" r="3487" b="6057"/>
          <a:stretch/>
        </p:blipFill>
        <p:spPr>
          <a:xfrm>
            <a:off x="2519836" y="64479"/>
            <a:ext cx="8548935" cy="6162600"/>
          </a:xfrm>
          <a:prstGeom prst="rect">
            <a:avLst/>
          </a:prstGeom>
        </p:spPr>
      </p:pic>
      <p:sp>
        <p:nvSpPr>
          <p:cNvPr id="4" name="TextBox 3">
            <a:extLst>
              <a:ext uri="{FF2B5EF4-FFF2-40B4-BE49-F238E27FC236}">
                <a16:creationId xmlns:a16="http://schemas.microsoft.com/office/drawing/2014/main" id="{59C7500E-FE0E-7D40-A66F-E6525A356AAA}"/>
              </a:ext>
            </a:extLst>
          </p:cNvPr>
          <p:cNvSpPr txBox="1"/>
          <p:nvPr/>
        </p:nvSpPr>
        <p:spPr>
          <a:xfrm>
            <a:off x="592971" y="519742"/>
            <a:ext cx="2470707" cy="1815369"/>
          </a:xfrm>
          <a:prstGeom prst="rect">
            <a:avLst/>
          </a:prstGeom>
          <a:noFill/>
        </p:spPr>
        <p:txBody>
          <a:bodyPr wrap="square" rtlCol="0">
            <a:spAutoFit/>
          </a:bodyPr>
          <a:lstStyle/>
          <a:p>
            <a:r>
              <a:rPr lang="en-US" sz="2799" dirty="0">
                <a:latin typeface="Avenir Book" panose="02000503020000020003" pitchFamily="2" charset="0"/>
              </a:rPr>
              <a:t>States Represented at Medicaid Policy Academies</a:t>
            </a:r>
          </a:p>
        </p:txBody>
      </p:sp>
    </p:spTree>
    <p:extLst>
      <p:ext uri="{BB962C8B-B14F-4D97-AF65-F5344CB8AC3E}">
        <p14:creationId xmlns:p14="http://schemas.microsoft.com/office/powerpoint/2010/main" val="1609462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COVID-19 Louisiana Health Equity Task Force</a:t>
            </a:r>
          </a:p>
        </p:txBody>
      </p:sp>
      <p:sp>
        <p:nvSpPr>
          <p:cNvPr id="3" name="Content Placeholder 2"/>
          <p:cNvSpPr>
            <a:spLocks noGrp="1"/>
          </p:cNvSpPr>
          <p:nvPr>
            <p:ph type="body" idx="1"/>
          </p:nvPr>
        </p:nvSpPr>
        <p:spPr/>
        <p:txBody>
          <a:bodyPr>
            <a:normAutofit/>
          </a:bodyPr>
          <a:lstStyle/>
          <a:p>
            <a:pPr marL="0" indent="0">
              <a:buNone/>
            </a:pPr>
            <a:endParaRPr lang="en-US" dirty="0"/>
          </a:p>
          <a:p>
            <a:endParaRPr lang="en-US" dirty="0"/>
          </a:p>
        </p:txBody>
      </p:sp>
      <p:sp>
        <p:nvSpPr>
          <p:cNvPr id="5" name="Content Placeholder 4"/>
          <p:cNvSpPr>
            <a:spLocks noGrp="1"/>
          </p:cNvSpPr>
          <p:nvPr>
            <p:ph sz="half" idx="2"/>
          </p:nvPr>
        </p:nvSpPr>
        <p:spPr>
          <a:xfrm>
            <a:off x="3581510" y="1124438"/>
            <a:ext cx="3759209" cy="4829201"/>
          </a:xfrm>
        </p:spPr>
        <p:txBody>
          <a:bodyPr>
            <a:normAutofit/>
          </a:bodyPr>
          <a:lstStyle/>
          <a:p>
            <a:r>
              <a:rPr lang="en-US" dirty="0"/>
              <a:t>On April 29, Gov. John Bel Edwards announced the creation of the COVID-19 Louisiana Health Equity Task Force</a:t>
            </a:r>
          </a:p>
          <a:p>
            <a:r>
              <a:rPr lang="en-US" dirty="0"/>
              <a:t>At that time, LDH data indicated that 70% of COVID-19 deaths were among African Americans, despite being 33% of the population</a:t>
            </a:r>
          </a:p>
          <a:p>
            <a:r>
              <a:rPr lang="en-US" b="1" dirty="0"/>
              <a:t>Charge: </a:t>
            </a:r>
            <a:r>
              <a:rPr lang="en-US" dirty="0"/>
              <a:t>To provide recommendations relative to health inequities which are affecting communities that are most impacted by the coronavirus. </a:t>
            </a:r>
          </a:p>
        </p:txBody>
      </p:sp>
      <p:sp>
        <p:nvSpPr>
          <p:cNvPr id="6" name="Text Placeholder 5"/>
          <p:cNvSpPr>
            <a:spLocks noGrp="1"/>
          </p:cNvSpPr>
          <p:nvPr>
            <p:ph type="body" sz="quarter" idx="3"/>
          </p:nvPr>
        </p:nvSpPr>
        <p:spPr>
          <a:xfrm>
            <a:off x="7816427" y="902532"/>
            <a:ext cx="3591812" cy="934640"/>
          </a:xfrm>
        </p:spPr>
        <p:txBody>
          <a:bodyPr>
            <a:normAutofit/>
          </a:bodyPr>
          <a:lstStyle/>
          <a:p>
            <a:r>
              <a:rPr lang="en-US" dirty="0"/>
              <a:t>COVID-19 Deaths in Louisiana by Race and Ethnicity (8/17/20)</a:t>
            </a:r>
          </a:p>
        </p:txBody>
      </p:sp>
      <p:pic>
        <p:nvPicPr>
          <p:cNvPr id="8" name="Content Placeholder 7"/>
          <p:cNvPicPr>
            <a:picLocks noGrp="1" noChangeAspect="1"/>
          </p:cNvPicPr>
          <p:nvPr>
            <p:ph sz="quarter" idx="4"/>
          </p:nvPr>
        </p:nvPicPr>
        <p:blipFill>
          <a:blip r:embed="rId3"/>
          <a:stretch>
            <a:fillRect/>
          </a:stretch>
        </p:blipFill>
        <p:spPr>
          <a:xfrm>
            <a:off x="7816427" y="1943324"/>
            <a:ext cx="3474132" cy="2670782"/>
          </a:xfrm>
          <a:prstGeom prst="rect">
            <a:avLst/>
          </a:prstGeom>
        </p:spPr>
      </p:pic>
      <p:pic>
        <p:nvPicPr>
          <p:cNvPr id="9" name="Picture 8"/>
          <p:cNvPicPr>
            <a:picLocks noChangeAspect="1"/>
          </p:cNvPicPr>
          <p:nvPr/>
        </p:nvPicPr>
        <p:blipFill>
          <a:blip r:embed="rId4"/>
          <a:stretch>
            <a:fillRect/>
          </a:stretch>
        </p:blipFill>
        <p:spPr>
          <a:xfrm>
            <a:off x="7816426" y="4614106"/>
            <a:ext cx="3164518" cy="1384909"/>
          </a:xfrm>
          <a:prstGeom prst="rect">
            <a:avLst/>
          </a:prstGeom>
        </p:spPr>
      </p:pic>
      <p:sp>
        <p:nvSpPr>
          <p:cNvPr id="4" name="Slide Number Placeholder 3"/>
          <p:cNvSpPr>
            <a:spLocks noGrp="1"/>
          </p:cNvSpPr>
          <p:nvPr>
            <p:ph type="sldNum" sz="quarter" idx="12"/>
          </p:nvPr>
        </p:nvSpPr>
        <p:spPr/>
        <p:txBody>
          <a:bodyPr/>
          <a:lstStyle/>
          <a:p>
            <a:fld id="{4FAB73BC-B049-4115-A692-8D63A059BFB8}" type="slidenum">
              <a:rPr lang="en-US" smtClean="0"/>
              <a:pPr/>
              <a:t>19</a:t>
            </a:fld>
            <a:endParaRPr lang="en-US" dirty="0"/>
          </a:p>
        </p:txBody>
      </p:sp>
    </p:spTree>
    <p:extLst>
      <p:ext uri="{BB962C8B-B14F-4D97-AF65-F5344CB8AC3E}">
        <p14:creationId xmlns:p14="http://schemas.microsoft.com/office/powerpoint/2010/main" val="3389326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Equity Task Force Major Recs</a:t>
            </a:r>
          </a:p>
        </p:txBody>
      </p:sp>
      <p:sp>
        <p:nvSpPr>
          <p:cNvPr id="8" name="AutoShape 2" descr="COVID-19 Testing in Arkansas | Step by Step"/>
          <p:cNvSpPr>
            <a:spLocks noChangeAspect="1" noChangeArrowheads="1"/>
          </p:cNvSpPr>
          <p:nvPr/>
        </p:nvSpPr>
        <p:spPr bwMode="auto">
          <a:xfrm>
            <a:off x="155534" y="-143532"/>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1799"/>
          </a:p>
        </p:txBody>
      </p:sp>
      <p:sp>
        <p:nvSpPr>
          <p:cNvPr id="9" name="AutoShape 4" descr="Coronavirus COVID-19 diagnostics. Doctor wearing full antiviral protective gear  making nasal swab test for patient. Flat vector illustration."/>
          <p:cNvSpPr>
            <a:spLocks noChangeAspect="1" noChangeArrowheads="1"/>
          </p:cNvSpPr>
          <p:nvPr/>
        </p:nvSpPr>
        <p:spPr bwMode="auto">
          <a:xfrm>
            <a:off x="307894" y="8828"/>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1799"/>
          </a:p>
        </p:txBody>
      </p:sp>
      <p:graphicFrame>
        <p:nvGraphicFramePr>
          <p:cNvPr id="10" name="Diagram 9"/>
          <p:cNvGraphicFramePr/>
          <p:nvPr/>
        </p:nvGraphicFramePr>
        <p:xfrm>
          <a:off x="3461966" y="864776"/>
          <a:ext cx="81258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p:cNvSpPr txBox="1"/>
          <p:nvPr/>
        </p:nvSpPr>
        <p:spPr>
          <a:xfrm>
            <a:off x="6416243" y="5358943"/>
            <a:ext cx="2217328" cy="1200016"/>
          </a:xfrm>
          <a:prstGeom prst="rect">
            <a:avLst/>
          </a:prstGeom>
          <a:noFill/>
        </p:spPr>
        <p:txBody>
          <a:bodyPr wrap="square" rtlCol="0">
            <a:spAutoFit/>
          </a:bodyPr>
          <a:lstStyle/>
          <a:p>
            <a:pPr algn="ctr"/>
            <a:r>
              <a:rPr lang="en-US" sz="1799" dirty="0"/>
              <a:t>Assist minority small business owners to restart or relocate their businesses</a:t>
            </a:r>
          </a:p>
        </p:txBody>
      </p:sp>
      <p:sp>
        <p:nvSpPr>
          <p:cNvPr id="19" name="TextBox 18"/>
          <p:cNvSpPr txBox="1"/>
          <p:nvPr/>
        </p:nvSpPr>
        <p:spPr>
          <a:xfrm>
            <a:off x="9149183" y="5401340"/>
            <a:ext cx="2217328" cy="923090"/>
          </a:xfrm>
          <a:prstGeom prst="rect">
            <a:avLst/>
          </a:prstGeom>
          <a:noFill/>
        </p:spPr>
        <p:txBody>
          <a:bodyPr wrap="square" rtlCol="0">
            <a:spAutoFit/>
          </a:bodyPr>
          <a:lstStyle/>
          <a:p>
            <a:pPr algn="ctr"/>
            <a:r>
              <a:rPr lang="en-US" sz="1799" dirty="0"/>
              <a:t>Create a Louisiana Health Equity Dashboard</a:t>
            </a:r>
          </a:p>
        </p:txBody>
      </p:sp>
      <p:sp>
        <p:nvSpPr>
          <p:cNvPr id="3" name="Slide Number Placeholder 2"/>
          <p:cNvSpPr>
            <a:spLocks noGrp="1"/>
          </p:cNvSpPr>
          <p:nvPr>
            <p:ph type="sldNum" sz="quarter" idx="12"/>
          </p:nvPr>
        </p:nvSpPr>
        <p:spPr/>
        <p:txBody>
          <a:bodyPr/>
          <a:lstStyle/>
          <a:p>
            <a:fld id="{4FAB73BC-B049-4115-A692-8D63A059BFB8}" type="slidenum">
              <a:rPr lang="en-US" smtClean="0"/>
              <a:pPr/>
              <a:t>20</a:t>
            </a:fld>
            <a:endParaRPr lang="en-US" dirty="0"/>
          </a:p>
        </p:txBody>
      </p:sp>
    </p:spTree>
    <p:extLst>
      <p:ext uri="{BB962C8B-B14F-4D97-AF65-F5344CB8AC3E}">
        <p14:creationId xmlns:p14="http://schemas.microsoft.com/office/powerpoint/2010/main" val="4208409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Needs and Outstanding Requests</a:t>
            </a:r>
          </a:p>
        </p:txBody>
      </p:sp>
      <p:sp>
        <p:nvSpPr>
          <p:cNvPr id="3" name="Content Placeholder 2"/>
          <p:cNvSpPr>
            <a:spLocks noGrp="1"/>
          </p:cNvSpPr>
          <p:nvPr>
            <p:ph idx="1"/>
          </p:nvPr>
        </p:nvSpPr>
        <p:spPr/>
        <p:txBody>
          <a:bodyPr/>
          <a:lstStyle/>
          <a:p>
            <a:r>
              <a:rPr lang="en-US" sz="2199" dirty="0"/>
              <a:t>Longer term, automatic and more robust increases in Medicaid FMAP (12% as with ARRA)</a:t>
            </a:r>
          </a:p>
          <a:p>
            <a:r>
              <a:rPr lang="en-US" sz="2199" dirty="0"/>
              <a:t>Guidance and flexibility from CMS following Public Health Emergency to “unwind” Medicaid eligibility policy changes and work through backlog </a:t>
            </a:r>
          </a:p>
          <a:p>
            <a:r>
              <a:rPr lang="en-US" sz="2199" dirty="0"/>
              <a:t>Additional federal disaster relief legislation </a:t>
            </a:r>
          </a:p>
          <a:p>
            <a:pPr lvl="1"/>
            <a:r>
              <a:rPr lang="en-US" dirty="0"/>
              <a:t>Additional funding for contact tracing and testing</a:t>
            </a:r>
          </a:p>
          <a:p>
            <a:pPr lvl="1"/>
            <a:r>
              <a:rPr lang="en-US" dirty="0"/>
              <a:t>State and local revenue stabilization funding</a:t>
            </a:r>
          </a:p>
          <a:p>
            <a:pPr lvl="1"/>
            <a:r>
              <a:rPr lang="en-US" dirty="0"/>
              <a:t>Enhanced Unemployment Insurance payments </a:t>
            </a:r>
          </a:p>
          <a:p>
            <a:pPr lvl="1"/>
            <a:r>
              <a:rPr lang="en-US" dirty="0"/>
              <a:t>Additional business relief </a:t>
            </a:r>
            <a:endParaRPr lang="en-US" sz="2199" dirty="0"/>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21</a:t>
            </a:fld>
            <a:endParaRPr lang="en-US" dirty="0"/>
          </a:p>
        </p:txBody>
      </p:sp>
    </p:spTree>
    <p:extLst>
      <p:ext uri="{BB962C8B-B14F-4D97-AF65-F5344CB8AC3E}">
        <p14:creationId xmlns:p14="http://schemas.microsoft.com/office/powerpoint/2010/main" val="2825202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4D124B-6C27-41EE-B18C-00070CB464B3}"/>
              </a:ext>
            </a:extLst>
          </p:cNvPr>
          <p:cNvSpPr txBox="1"/>
          <p:nvPr/>
        </p:nvSpPr>
        <p:spPr>
          <a:xfrm>
            <a:off x="2260562" y="810203"/>
            <a:ext cx="7667700" cy="4230826"/>
          </a:xfrm>
          <a:prstGeom prst="rect">
            <a:avLst/>
          </a:prstGeom>
          <a:noFill/>
        </p:spPr>
        <p:txBody>
          <a:bodyPr wrap="square" rtlCol="0">
            <a:spAutoFit/>
          </a:bodyPr>
          <a:lstStyle/>
          <a:p>
            <a:pPr algn="ctr"/>
            <a:r>
              <a:rPr lang="en-US" sz="4400" b="1" dirty="0">
                <a:solidFill>
                  <a:srgbClr val="8F1F5A"/>
                </a:solidFill>
                <a:latin typeface="Avenir Black" panose="02000503020000020003" pitchFamily="2" charset="0"/>
              </a:rPr>
              <a:t>Facilitating Leaders</a:t>
            </a:r>
            <a:endParaRPr lang="en-US" sz="4400" b="1" dirty="0">
              <a:latin typeface="Avenir Black" panose="02000503020000020003" pitchFamily="2" charset="0"/>
            </a:endParaRPr>
          </a:p>
          <a:p>
            <a:pPr algn="ctr"/>
            <a:endParaRPr lang="en-US" sz="900" b="1" dirty="0">
              <a:solidFill>
                <a:schemeClr val="tx1">
                  <a:lumMod val="95000"/>
                  <a:lumOff val="5000"/>
                </a:schemeClr>
              </a:solidFill>
            </a:endParaRPr>
          </a:p>
          <a:p>
            <a:pPr algn="ctr"/>
            <a:endParaRPr lang="en-US" sz="3199" dirty="0">
              <a:solidFill>
                <a:schemeClr val="tx1">
                  <a:lumMod val="95000"/>
                  <a:lumOff val="5000"/>
                </a:schemeClr>
              </a:solidFill>
              <a:latin typeface="Avenir Medium" panose="02000503020000020003" pitchFamily="2" charset="0"/>
            </a:endParaRPr>
          </a:p>
          <a:p>
            <a:pPr algn="ctr"/>
            <a:endParaRPr lang="en-US" sz="3199" dirty="0">
              <a:solidFill>
                <a:schemeClr val="tx1">
                  <a:lumMod val="95000"/>
                  <a:lumOff val="5000"/>
                </a:schemeClr>
              </a:solidFill>
              <a:latin typeface="Avenir Medium" panose="02000503020000020003" pitchFamily="2" charset="0"/>
            </a:endParaRPr>
          </a:p>
          <a:p>
            <a:pPr algn="ctr"/>
            <a:r>
              <a:rPr lang="en-US" sz="3199" dirty="0">
                <a:solidFill>
                  <a:schemeClr val="tx1">
                    <a:lumMod val="95000"/>
                    <a:lumOff val="5000"/>
                  </a:schemeClr>
                </a:solidFill>
                <a:latin typeface="Avenir Medium" panose="02000503020000020003" pitchFamily="2" charset="0"/>
              </a:rPr>
              <a:t>Representative Ed Clere</a:t>
            </a:r>
          </a:p>
          <a:p>
            <a:pPr algn="ctr"/>
            <a:r>
              <a:rPr lang="en-US" sz="3199" dirty="0">
                <a:solidFill>
                  <a:schemeClr val="tx1">
                    <a:lumMod val="95000"/>
                    <a:lumOff val="5000"/>
                  </a:schemeClr>
                </a:solidFill>
                <a:latin typeface="Avenir Light" panose="020B0402020203020204" pitchFamily="34" charset="77"/>
              </a:rPr>
              <a:t>Indiana</a:t>
            </a:r>
            <a:endParaRPr lang="en-US" sz="3199" dirty="0">
              <a:latin typeface="Avenir Light" panose="020B0402020203020204" pitchFamily="34" charset="77"/>
            </a:endParaRPr>
          </a:p>
          <a:p>
            <a:pPr algn="ctr"/>
            <a:endParaRPr lang="en-US" sz="1999" dirty="0">
              <a:solidFill>
                <a:schemeClr val="tx1">
                  <a:lumMod val="95000"/>
                  <a:lumOff val="5000"/>
                </a:schemeClr>
              </a:solidFill>
              <a:latin typeface="Avenir Medium" panose="02000503020000020003" pitchFamily="2" charset="0"/>
            </a:endParaRPr>
          </a:p>
          <a:p>
            <a:pPr algn="ctr"/>
            <a:r>
              <a:rPr lang="en-US" sz="3199" dirty="0">
                <a:solidFill>
                  <a:schemeClr val="tx1">
                    <a:lumMod val="95000"/>
                    <a:lumOff val="5000"/>
                  </a:schemeClr>
                </a:solidFill>
                <a:latin typeface="Avenir Medium" panose="02000503020000020003" pitchFamily="2" charset="0"/>
              </a:rPr>
              <a:t>Representative Susan Lontine</a:t>
            </a:r>
          </a:p>
          <a:p>
            <a:pPr algn="ctr"/>
            <a:r>
              <a:rPr lang="en-US" sz="3199" dirty="0">
                <a:solidFill>
                  <a:schemeClr val="tx1">
                    <a:lumMod val="95000"/>
                    <a:lumOff val="5000"/>
                  </a:schemeClr>
                </a:solidFill>
                <a:latin typeface="Avenir Light" panose="020B0402020203020204" pitchFamily="34" charset="77"/>
              </a:rPr>
              <a:t>Colorado</a:t>
            </a:r>
            <a:endParaRPr lang="en-US" sz="3199" dirty="0">
              <a:latin typeface="Avenir Light" panose="020B0402020203020204" pitchFamily="34" charset="77"/>
            </a:endParaRPr>
          </a:p>
        </p:txBody>
      </p:sp>
    </p:spTree>
    <p:extLst>
      <p:ext uri="{BB962C8B-B14F-4D97-AF65-F5344CB8AC3E}">
        <p14:creationId xmlns:p14="http://schemas.microsoft.com/office/powerpoint/2010/main" val="2567285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48B063E-EA7C-334E-873F-6AF6ADE016FA}"/>
              </a:ext>
            </a:extLst>
          </p:cNvPr>
          <p:cNvPicPr>
            <a:picLocks noChangeAspect="1"/>
          </p:cNvPicPr>
          <p:nvPr/>
        </p:nvPicPr>
        <p:blipFill>
          <a:blip r:embed="rId2"/>
          <a:stretch>
            <a:fillRect/>
          </a:stretch>
        </p:blipFill>
        <p:spPr>
          <a:xfrm>
            <a:off x="-1" y="893"/>
            <a:ext cx="12188825" cy="6856214"/>
          </a:xfrm>
          <a:prstGeom prst="rect">
            <a:avLst/>
          </a:prstGeom>
        </p:spPr>
      </p:pic>
    </p:spTree>
    <p:extLst>
      <p:ext uri="{BB962C8B-B14F-4D97-AF65-F5344CB8AC3E}">
        <p14:creationId xmlns:p14="http://schemas.microsoft.com/office/powerpoint/2010/main" val="1913967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37DB9D4-F6BF-9E44-873A-38B6FC9F5808}"/>
              </a:ext>
            </a:extLst>
          </p:cNvPr>
          <p:cNvPicPr>
            <a:picLocks noChangeAspect="1"/>
          </p:cNvPicPr>
          <p:nvPr/>
        </p:nvPicPr>
        <p:blipFill>
          <a:blip r:embed="rId2"/>
          <a:stretch>
            <a:fillRect/>
          </a:stretch>
        </p:blipFill>
        <p:spPr>
          <a:xfrm>
            <a:off x="0" y="893"/>
            <a:ext cx="12188825" cy="6856214"/>
          </a:xfrm>
          <a:prstGeom prst="rect">
            <a:avLst/>
          </a:prstGeom>
        </p:spPr>
      </p:pic>
    </p:spTree>
    <p:extLst>
      <p:ext uri="{BB962C8B-B14F-4D97-AF65-F5344CB8AC3E}">
        <p14:creationId xmlns:p14="http://schemas.microsoft.com/office/powerpoint/2010/main" val="3856529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Louisiana Department of Health &amp;</a:t>
            </a:r>
            <a:br>
              <a:rPr lang="en-US" dirty="0"/>
            </a:br>
            <a:r>
              <a:rPr lang="en-US" dirty="0"/>
              <a:t>COVID-19 Response </a:t>
            </a:r>
          </a:p>
        </p:txBody>
      </p:sp>
      <p:sp>
        <p:nvSpPr>
          <p:cNvPr id="3" name="Subtitle 2"/>
          <p:cNvSpPr>
            <a:spLocks noGrp="1"/>
          </p:cNvSpPr>
          <p:nvPr>
            <p:ph type="subTitle" idx="1"/>
          </p:nvPr>
        </p:nvSpPr>
        <p:spPr/>
        <p:txBody>
          <a:bodyPr>
            <a:normAutofit fontScale="70000" lnSpcReduction="20000"/>
          </a:bodyPr>
          <a:lstStyle/>
          <a:p>
            <a:r>
              <a:rPr lang="en-US" dirty="0"/>
              <a:t>Dr. Courtney Phillips, Secretary </a:t>
            </a:r>
          </a:p>
          <a:p>
            <a:r>
              <a:rPr lang="en-US" dirty="0"/>
              <a:t>Louisiana Department of Health</a:t>
            </a:r>
          </a:p>
          <a:p>
            <a:r>
              <a:rPr lang="en-US" dirty="0"/>
              <a:t>September 23, 2020</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856" y="5285193"/>
            <a:ext cx="2948969" cy="840917"/>
          </a:xfrm>
          <a:prstGeom prst="rect">
            <a:avLst/>
          </a:prstGeom>
        </p:spPr>
      </p:pic>
      <p:sp>
        <p:nvSpPr>
          <p:cNvPr id="5" name="Slide Number Placeholder 4"/>
          <p:cNvSpPr>
            <a:spLocks noGrp="1"/>
          </p:cNvSpPr>
          <p:nvPr>
            <p:ph type="sldNum" sz="quarter" idx="12"/>
          </p:nvPr>
        </p:nvSpPr>
        <p:spPr/>
        <p:txBody>
          <a:bodyPr/>
          <a:lstStyle/>
          <a:p>
            <a:fld id="{4FAB73BC-B049-4115-A692-8D63A059BFB8}" type="slidenum">
              <a:rPr lang="en-US" smtClean="0"/>
              <a:pPr/>
              <a:t>5</a:t>
            </a:fld>
            <a:endParaRPr lang="en-US" dirty="0"/>
          </a:p>
        </p:txBody>
      </p:sp>
    </p:spTree>
    <p:extLst>
      <p:ext uri="{BB962C8B-B14F-4D97-AF65-F5344CB8AC3E}">
        <p14:creationId xmlns:p14="http://schemas.microsoft.com/office/powerpoint/2010/main" val="3040170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99" dirty="0"/>
              <a:t>COVID in Louisiana</a:t>
            </a:r>
          </a:p>
        </p:txBody>
      </p:sp>
      <p:pic>
        <p:nvPicPr>
          <p:cNvPr id="4" name="Picture 3"/>
          <p:cNvPicPr>
            <a:picLocks noChangeAspect="1"/>
          </p:cNvPicPr>
          <p:nvPr/>
        </p:nvPicPr>
        <p:blipFill>
          <a:blip r:embed="rId3"/>
          <a:stretch>
            <a:fillRect/>
          </a:stretch>
        </p:blipFill>
        <p:spPr>
          <a:xfrm>
            <a:off x="4013188" y="714503"/>
            <a:ext cx="5128006" cy="4015768"/>
          </a:xfrm>
          <a:prstGeom prst="rect">
            <a:avLst/>
          </a:prstGeom>
          <a:ln>
            <a:solidFill>
              <a:schemeClr val="accent1">
                <a:lumMod val="75000"/>
              </a:schemeClr>
            </a:solidFill>
          </a:ln>
        </p:spPr>
      </p:pic>
      <p:sp>
        <p:nvSpPr>
          <p:cNvPr id="6" name="Slide Number Placeholder 5"/>
          <p:cNvSpPr>
            <a:spLocks noGrp="1"/>
          </p:cNvSpPr>
          <p:nvPr>
            <p:ph type="sldNum" sz="quarter" idx="12"/>
          </p:nvPr>
        </p:nvSpPr>
        <p:spPr/>
        <p:txBody>
          <a:bodyPr/>
          <a:lstStyle/>
          <a:p>
            <a:fld id="{4FAB73BC-B049-4115-A692-8D63A059BFB8}" type="slidenum">
              <a:rPr lang="en-US" smtClean="0"/>
              <a:pPr/>
              <a:t>6</a:t>
            </a:fld>
            <a:endParaRPr lang="en-US" dirty="0"/>
          </a:p>
        </p:txBody>
      </p:sp>
      <p:pic>
        <p:nvPicPr>
          <p:cNvPr id="3" name="Picture 2"/>
          <p:cNvPicPr>
            <a:picLocks noChangeAspect="1"/>
          </p:cNvPicPr>
          <p:nvPr/>
        </p:nvPicPr>
        <p:blipFill rotWithShape="1">
          <a:blip r:embed="rId4"/>
          <a:srcRect b="8043"/>
          <a:stretch/>
        </p:blipFill>
        <p:spPr>
          <a:xfrm>
            <a:off x="4013188" y="3204086"/>
            <a:ext cx="7188342" cy="3653021"/>
          </a:xfrm>
          <a:prstGeom prst="rect">
            <a:avLst/>
          </a:prstGeom>
        </p:spPr>
      </p:pic>
    </p:spTree>
    <p:extLst>
      <p:ext uri="{BB962C8B-B14F-4D97-AF65-F5344CB8AC3E}">
        <p14:creationId xmlns:p14="http://schemas.microsoft.com/office/powerpoint/2010/main" val="1886886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99" dirty="0"/>
              <a:t>Louisiana's</a:t>
            </a:r>
            <a:br>
              <a:rPr lang="en-US" sz="4399" dirty="0"/>
            </a:br>
            <a:r>
              <a:rPr lang="en-US" sz="4399" dirty="0"/>
              <a:t>COVID Response</a:t>
            </a:r>
          </a:p>
        </p:txBody>
      </p:sp>
      <p:sp>
        <p:nvSpPr>
          <p:cNvPr id="8" name="AutoShape 2" descr="COVID-19 Testing in Arkansas | Step by Step"/>
          <p:cNvSpPr>
            <a:spLocks noChangeAspect="1" noChangeArrowheads="1"/>
          </p:cNvSpPr>
          <p:nvPr/>
        </p:nvSpPr>
        <p:spPr bwMode="auto">
          <a:xfrm>
            <a:off x="155534" y="-143532"/>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1799"/>
          </a:p>
        </p:txBody>
      </p:sp>
      <p:sp>
        <p:nvSpPr>
          <p:cNvPr id="9" name="AutoShape 4" descr="Coronavirus COVID-19 diagnostics. Doctor wearing full antiviral protective gear  making nasal swab test for patient. Flat vector illustration."/>
          <p:cNvSpPr>
            <a:spLocks noChangeAspect="1" noChangeArrowheads="1"/>
          </p:cNvSpPr>
          <p:nvPr/>
        </p:nvSpPr>
        <p:spPr bwMode="auto">
          <a:xfrm>
            <a:off x="307894" y="8828"/>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1799"/>
          </a:p>
        </p:txBody>
      </p:sp>
      <p:graphicFrame>
        <p:nvGraphicFramePr>
          <p:cNvPr id="10" name="Diagram 9"/>
          <p:cNvGraphicFramePr/>
          <p:nvPr/>
        </p:nvGraphicFramePr>
        <p:xfrm>
          <a:off x="3461966" y="864776"/>
          <a:ext cx="81258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p:cNvSpPr txBox="1"/>
          <p:nvPr/>
        </p:nvSpPr>
        <p:spPr>
          <a:xfrm>
            <a:off x="6416243" y="5358942"/>
            <a:ext cx="2217328" cy="923090"/>
          </a:xfrm>
          <a:prstGeom prst="rect">
            <a:avLst/>
          </a:prstGeom>
          <a:noFill/>
        </p:spPr>
        <p:txBody>
          <a:bodyPr wrap="square" rtlCol="0">
            <a:spAutoFit/>
          </a:bodyPr>
          <a:lstStyle/>
          <a:p>
            <a:pPr algn="ctr"/>
            <a:r>
              <a:rPr lang="en-US" sz="1799" dirty="0"/>
              <a:t>Widespread community-based testing</a:t>
            </a:r>
          </a:p>
        </p:txBody>
      </p:sp>
      <p:sp>
        <p:nvSpPr>
          <p:cNvPr id="19" name="TextBox 18"/>
          <p:cNvSpPr txBox="1"/>
          <p:nvPr/>
        </p:nvSpPr>
        <p:spPr>
          <a:xfrm>
            <a:off x="9149183" y="5401341"/>
            <a:ext cx="2217328" cy="646163"/>
          </a:xfrm>
          <a:prstGeom prst="rect">
            <a:avLst/>
          </a:prstGeom>
          <a:noFill/>
        </p:spPr>
        <p:txBody>
          <a:bodyPr wrap="square" rtlCol="0">
            <a:spAutoFit/>
          </a:bodyPr>
          <a:lstStyle/>
          <a:p>
            <a:pPr algn="ctr"/>
            <a:r>
              <a:rPr lang="en-US" sz="1799" dirty="0"/>
              <a:t>Focus on health equity</a:t>
            </a:r>
          </a:p>
        </p:txBody>
      </p:sp>
      <p:sp>
        <p:nvSpPr>
          <p:cNvPr id="3" name="Slide Number Placeholder 2"/>
          <p:cNvSpPr>
            <a:spLocks noGrp="1"/>
          </p:cNvSpPr>
          <p:nvPr>
            <p:ph type="sldNum" sz="quarter" idx="12"/>
          </p:nvPr>
        </p:nvSpPr>
        <p:spPr/>
        <p:txBody>
          <a:bodyPr/>
          <a:lstStyle/>
          <a:p>
            <a:fld id="{4FAB73BC-B049-4115-A692-8D63A059BFB8}" type="slidenum">
              <a:rPr lang="en-US" smtClean="0"/>
              <a:pPr/>
              <a:t>7</a:t>
            </a:fld>
            <a:endParaRPr lang="en-US" dirty="0"/>
          </a:p>
        </p:txBody>
      </p:sp>
    </p:spTree>
    <p:extLst>
      <p:ext uri="{BB962C8B-B14F-4D97-AF65-F5344CB8AC3E}">
        <p14:creationId xmlns:p14="http://schemas.microsoft.com/office/powerpoint/2010/main" val="2793412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76856"/>
            <a:ext cx="2854121" cy="2699825"/>
          </a:xfrm>
        </p:spPr>
        <p:txBody>
          <a:bodyPr>
            <a:normAutofit/>
          </a:bodyPr>
          <a:lstStyle/>
          <a:p>
            <a:r>
              <a:rPr lang="en-US" sz="4399" dirty="0"/>
              <a:t>Data &amp; science for decision making</a:t>
            </a:r>
          </a:p>
        </p:txBody>
      </p:sp>
      <p:sp>
        <p:nvSpPr>
          <p:cNvPr id="20" name="TextBox 19"/>
          <p:cNvSpPr txBox="1"/>
          <p:nvPr/>
        </p:nvSpPr>
        <p:spPr>
          <a:xfrm>
            <a:off x="3493939" y="244699"/>
            <a:ext cx="3083591" cy="646163"/>
          </a:xfrm>
          <a:prstGeom prst="rect">
            <a:avLst/>
          </a:prstGeom>
          <a:noFill/>
          <a:ln>
            <a:solidFill>
              <a:schemeClr val="accent1">
                <a:lumMod val="75000"/>
              </a:schemeClr>
            </a:solidFill>
          </a:ln>
        </p:spPr>
        <p:txBody>
          <a:bodyPr wrap="square" rtlCol="0">
            <a:spAutoFit/>
          </a:bodyPr>
          <a:lstStyle/>
          <a:p>
            <a:r>
              <a:rPr lang="en-US" sz="1799" dirty="0"/>
              <a:t>1. ED Visits for COVID-Like Illnesses</a:t>
            </a:r>
          </a:p>
        </p:txBody>
      </p:sp>
      <p:sp>
        <p:nvSpPr>
          <p:cNvPr id="21" name="TextBox 20"/>
          <p:cNvSpPr txBox="1"/>
          <p:nvPr/>
        </p:nvSpPr>
        <p:spPr>
          <a:xfrm>
            <a:off x="7802642" y="236918"/>
            <a:ext cx="3404843" cy="646163"/>
          </a:xfrm>
          <a:prstGeom prst="rect">
            <a:avLst/>
          </a:prstGeom>
          <a:noFill/>
          <a:ln>
            <a:solidFill>
              <a:schemeClr val="accent1">
                <a:lumMod val="75000"/>
              </a:schemeClr>
            </a:solidFill>
          </a:ln>
        </p:spPr>
        <p:txBody>
          <a:bodyPr wrap="square" rtlCol="0">
            <a:spAutoFit/>
          </a:bodyPr>
          <a:lstStyle/>
          <a:p>
            <a:r>
              <a:rPr lang="en-US" sz="1799" dirty="0"/>
              <a:t>2. Epidemic Curve (daily incidence of cases per 100k residents)</a:t>
            </a:r>
          </a:p>
        </p:txBody>
      </p:sp>
      <p:cxnSp>
        <p:nvCxnSpPr>
          <p:cNvPr id="23" name="Straight Arrow Connector 22"/>
          <p:cNvCxnSpPr/>
          <p:nvPr/>
        </p:nvCxnSpPr>
        <p:spPr>
          <a:xfrm>
            <a:off x="4834478" y="916924"/>
            <a:ext cx="148016" cy="393389"/>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638950" y="932688"/>
            <a:ext cx="132053" cy="399686"/>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546126" y="6207606"/>
            <a:ext cx="3314178" cy="646163"/>
          </a:xfrm>
          <a:prstGeom prst="rect">
            <a:avLst/>
          </a:prstGeom>
          <a:noFill/>
          <a:ln>
            <a:solidFill>
              <a:schemeClr val="accent1">
                <a:lumMod val="75000"/>
              </a:schemeClr>
            </a:solidFill>
          </a:ln>
        </p:spPr>
        <p:txBody>
          <a:bodyPr wrap="square" rtlCol="0">
            <a:spAutoFit/>
          </a:bodyPr>
          <a:lstStyle/>
          <a:p>
            <a:r>
              <a:rPr lang="en-US" sz="1799" dirty="0"/>
              <a:t>3. Tests per 10,000 residents &amp; percent positivity</a:t>
            </a:r>
          </a:p>
        </p:txBody>
      </p:sp>
      <p:sp>
        <p:nvSpPr>
          <p:cNvPr id="27" name="TextBox 26"/>
          <p:cNvSpPr txBox="1"/>
          <p:nvPr/>
        </p:nvSpPr>
        <p:spPr>
          <a:xfrm>
            <a:off x="8117323" y="6201253"/>
            <a:ext cx="3314178" cy="646163"/>
          </a:xfrm>
          <a:prstGeom prst="rect">
            <a:avLst/>
          </a:prstGeom>
          <a:noFill/>
          <a:ln>
            <a:solidFill>
              <a:schemeClr val="accent1">
                <a:lumMod val="75000"/>
              </a:schemeClr>
            </a:solidFill>
          </a:ln>
        </p:spPr>
        <p:txBody>
          <a:bodyPr wrap="square" rtlCol="0">
            <a:spAutoFit/>
          </a:bodyPr>
          <a:lstStyle/>
          <a:p>
            <a:r>
              <a:rPr lang="en-US" sz="1799" dirty="0"/>
              <a:t>4. Hospitalizations per 100k residents over a 14-day period</a:t>
            </a:r>
          </a:p>
        </p:txBody>
      </p:sp>
      <p:cxnSp>
        <p:nvCxnSpPr>
          <p:cNvPr id="28" name="Straight Arrow Connector 27"/>
          <p:cNvCxnSpPr/>
          <p:nvPr/>
        </p:nvCxnSpPr>
        <p:spPr>
          <a:xfrm flipH="1" flipV="1">
            <a:off x="9352329" y="5638990"/>
            <a:ext cx="247835" cy="46605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982494" y="5707109"/>
            <a:ext cx="227528" cy="43849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4FAB73BC-B049-4115-A692-8D63A059BFB8}" type="slidenum">
              <a:rPr lang="en-US" smtClean="0"/>
              <a:pPr/>
              <a:t>8</a:t>
            </a:fld>
            <a:endParaRPr lang="en-US" dirty="0"/>
          </a:p>
        </p:txBody>
      </p:sp>
      <p:pic>
        <p:nvPicPr>
          <p:cNvPr id="4" name="Picture 3"/>
          <p:cNvPicPr>
            <a:picLocks noChangeAspect="1"/>
          </p:cNvPicPr>
          <p:nvPr/>
        </p:nvPicPr>
        <p:blipFill>
          <a:blip r:embed="rId3"/>
          <a:stretch>
            <a:fillRect/>
          </a:stretch>
        </p:blipFill>
        <p:spPr>
          <a:xfrm>
            <a:off x="3010639" y="1302532"/>
            <a:ext cx="8697247" cy="4383061"/>
          </a:xfrm>
          <a:prstGeom prst="rect">
            <a:avLst/>
          </a:prstGeom>
        </p:spPr>
      </p:pic>
    </p:spTree>
    <p:extLst>
      <p:ext uri="{BB962C8B-B14F-4D97-AF65-F5344CB8AC3E}">
        <p14:creationId xmlns:p14="http://schemas.microsoft.com/office/powerpoint/2010/main" val="1612314090"/>
      </p:ext>
    </p:extLst>
  </p:cSld>
  <p:clrMapOvr>
    <a:masterClrMapping/>
  </p:clrMapOvr>
</p:sld>
</file>

<file path=ppt/theme/theme1.xml><?xml version="1.0" encoding="utf-8"?>
<a:theme xmlns:a="http://schemas.openxmlformats.org/drawingml/2006/main" name="Title Slide">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caid Day 1_LeeNorman_Kansas" id="{BCCDA6DD-43B7-C447-909C-EC36B80F9AB1}" vid="{0CD473A0-0BB4-0241-84DA-64E7C549D9B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icaid Day 1_LeeNorman_Kansas" id="{BCCDA6DD-43B7-C447-909C-EC36B80F9AB1}" vid="{937821C0-CF30-534C-A39D-8FB4CDB9DB0B}"/>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vider">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caid Day 1_LeeNorman_Kansas" id="{BCCDA6DD-43B7-C447-909C-EC36B80F9AB1}" vid="{DA7453DC-7164-F247-B53D-47894FFDC2CB}"/>
    </a:ext>
  </a:extLst>
</a:theme>
</file>

<file path=ppt/theme/theme3.xml><?xml version="1.0" encoding="utf-8"?>
<a:theme xmlns:a="http://schemas.openxmlformats.org/drawingml/2006/main" name="Default no Figure #">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caid Day 1_LeeNorman_Kansas" id="{BCCDA6DD-43B7-C447-909C-EC36B80F9AB1}" vid="{E29DF93D-2A92-3A45-9FA6-6DB26F855C7E}"/>
    </a:ext>
  </a:extLst>
</a:theme>
</file>

<file path=ppt/theme/theme4.xml><?xml version="1.0" encoding="utf-8"?>
<a:theme xmlns:a="http://schemas.openxmlformats.org/drawingml/2006/main" name="Default with Figure #">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caid Day 1_LeeNorman_Kansas" id="{BCCDA6DD-43B7-C447-909C-EC36B80F9AB1}" vid="{3916C9D0-9B72-9342-A5A3-9F899415DBCB}"/>
    </a:ext>
  </a:extLst>
</a:theme>
</file>

<file path=ppt/theme/theme5.xml><?xml version="1.0" encoding="utf-8"?>
<a:theme xmlns:a="http://schemas.openxmlformats.org/drawingml/2006/main" name="Blank">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icaid Day 1_LeeNorman_Kansas" id="{BCCDA6DD-43B7-C447-909C-EC36B80F9AB1}" vid="{4244036F-ABE7-1E41-B81A-3485BE46EE62}"/>
    </a:ext>
  </a:extLst>
</a:theme>
</file>

<file path=ppt/theme/theme6.xml><?xml version="1.0" encoding="utf-8"?>
<a:theme xmlns:a="http://schemas.openxmlformats.org/drawingml/2006/main" name="Text Slide no Logo">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caid Day 1_LeeNorman_Kansas" id="{BCCDA6DD-43B7-C447-909C-EC36B80F9AB1}" vid="{8FAC9878-0151-4743-8580-78A0A6DF8571}"/>
    </a:ext>
  </a:extLst>
</a:theme>
</file>

<file path=ppt/theme/theme7.xml><?xml version="1.0" encoding="utf-8"?>
<a:theme xmlns:a="http://schemas.openxmlformats.org/drawingml/2006/main" name="Default">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caid Day 1_LeeNorman_Kansas" id="{BCCDA6DD-43B7-C447-909C-EC36B80F9AB1}" vid="{CF283797-27C7-9A40-9FAC-CD7426B60D7B}"/>
    </a:ext>
  </a:extLst>
</a:theme>
</file>

<file path=ppt/theme/theme8.xml><?xml version="1.0" encoding="utf-8"?>
<a:theme xmlns:a="http://schemas.openxmlformats.org/drawingml/2006/main" name="CVS_Health_PPT_Everyday_Widescreen_Template">
  <a:themeElements>
    <a:clrScheme name="Custom 17">
      <a:dk1>
        <a:srgbClr val="000000"/>
      </a:dk1>
      <a:lt1>
        <a:sysClr val="window" lastClr="FFFFFF"/>
      </a:lt1>
      <a:dk2>
        <a:srgbClr val="3F3F3F"/>
      </a:dk2>
      <a:lt2>
        <a:srgbClr val="C0C0C0"/>
      </a:lt2>
      <a:accent1>
        <a:srgbClr val="9E0000"/>
      </a:accent1>
      <a:accent2>
        <a:srgbClr val="CC0000"/>
      </a:accent2>
      <a:accent3>
        <a:srgbClr val="E94D4D"/>
      </a:accent3>
      <a:accent4>
        <a:srgbClr val="F7978D"/>
      </a:accent4>
      <a:accent5>
        <a:srgbClr val="646464"/>
      </a:accent5>
      <a:accent6>
        <a:srgbClr val="868686"/>
      </a:accent6>
      <a:hlink>
        <a:srgbClr val="267AC0"/>
      </a:hlink>
      <a:folHlink>
        <a:srgbClr val="A5A5A5"/>
      </a:folHlink>
    </a:clrScheme>
    <a:fontScheme name="CVS Heal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CC0000"/>
        </a:solidFill>
        <a:ln>
          <a:noFill/>
          <a:miter lim="800000"/>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400" dirty="0" err="1" smtClean="0">
            <a:solidFill>
              <a:schemeClr val="tx2"/>
            </a:solidFill>
          </a:defRPr>
        </a:defPPr>
      </a:lstStyle>
    </a:txDef>
  </a:objectDefaults>
  <a:extraClrSchemeLst/>
  <a:extLst>
    <a:ext uri="{05A4C25C-085E-4340-85A3-A5531E510DB2}">
      <thm15:themeFamily xmlns:thm15="http://schemas.microsoft.com/office/thememl/2012/main" name="Medicaid Day 1_LeeNorman_Kansas" id="{BCCDA6DD-43B7-C447-909C-EC36B80F9AB1}" vid="{08783FA6-4DF1-1B40-A3A4-BC73CCF8EC5C}"/>
    </a:ext>
  </a:extLst>
</a:theme>
</file>

<file path=ppt/theme/theme9.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Medicaid Day 1_LeeNorman_Kansas" id="{BCCDA6DD-43B7-C447-909C-EC36B80F9AB1}" vid="{529848B8-4474-A847-BCFD-7C5BF39FE811}"/>
    </a:ext>
  </a:extLst>
</a:theme>
</file>

<file path=docProps/app.xml><?xml version="1.0" encoding="utf-8"?>
<Properties xmlns="http://schemas.openxmlformats.org/officeDocument/2006/extended-properties" xmlns:vt="http://schemas.openxmlformats.org/officeDocument/2006/docPropsVTypes">
  <Template>Title Slide</Template>
  <TotalTime>0</TotalTime>
  <Words>3770</Words>
  <Application>Microsoft Macintosh PowerPoint</Application>
  <PresentationFormat>Custom</PresentationFormat>
  <Paragraphs>221</Paragraphs>
  <Slides>22</Slides>
  <Notes>16</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22</vt:i4>
      </vt:variant>
    </vt:vector>
  </HeadingPairs>
  <TitlesOfParts>
    <vt:vector size="44" baseType="lpstr">
      <vt:lpstr>Arial</vt:lpstr>
      <vt:lpstr>Avenir Black</vt:lpstr>
      <vt:lpstr>Avenir Book</vt:lpstr>
      <vt:lpstr>Avenir Light</vt:lpstr>
      <vt:lpstr>Avenir Medium</vt:lpstr>
      <vt:lpstr>Calibri</vt:lpstr>
      <vt:lpstr>Calibri Light</vt:lpstr>
      <vt:lpstr>Corbel</vt:lpstr>
      <vt:lpstr>Lucida Grande</vt:lpstr>
      <vt:lpstr>Symbol</vt:lpstr>
      <vt:lpstr>Wingdings 2</vt:lpstr>
      <vt:lpstr>Wingdings 3</vt:lpstr>
      <vt:lpstr>Title Slide</vt:lpstr>
      <vt:lpstr>Divider</vt:lpstr>
      <vt:lpstr>Default no Figure #</vt:lpstr>
      <vt:lpstr>Default with Figure #</vt:lpstr>
      <vt:lpstr>Blank</vt:lpstr>
      <vt:lpstr>Text Slide no Logo</vt:lpstr>
      <vt:lpstr>Default</vt:lpstr>
      <vt:lpstr>CVS_Health_PPT_Everyday_Widescreen_Template</vt:lpstr>
      <vt:lpstr>Frame</vt:lpstr>
      <vt:lpstr>Office Theme</vt:lpstr>
      <vt:lpstr>PowerPoint Presentation</vt:lpstr>
      <vt:lpstr>PowerPoint Presentation</vt:lpstr>
      <vt:lpstr>PowerPoint Presentation</vt:lpstr>
      <vt:lpstr>PowerPoint Presentation</vt:lpstr>
      <vt:lpstr>PowerPoint Presentation</vt:lpstr>
      <vt:lpstr>Louisiana Department of Health &amp; COVID-19 Response </vt:lpstr>
      <vt:lpstr>COVID in Louisiana</vt:lpstr>
      <vt:lpstr>Louisiana's COVID Response</vt:lpstr>
      <vt:lpstr>Data &amp; science for decision making</vt:lpstr>
      <vt:lpstr>LDH’s Public Facing COVID-19 Dashboard</vt:lpstr>
      <vt:lpstr>Defending our data</vt:lpstr>
      <vt:lpstr>Widespread community-based testing </vt:lpstr>
      <vt:lpstr>Strategic Communications &amp; Messaging</vt:lpstr>
      <vt:lpstr>Strategic Communications &amp; Messaging</vt:lpstr>
      <vt:lpstr>Medicaid Coverage &amp; COVID-19</vt:lpstr>
      <vt:lpstr>Medicaid Policy Changes</vt:lpstr>
      <vt:lpstr>Medicaid Policy Changes</vt:lpstr>
      <vt:lpstr>Medicaid Policy Changes</vt:lpstr>
      <vt:lpstr>Medicaid Policy Changes</vt:lpstr>
      <vt:lpstr>COVID-19 Louisiana Health Equity Task Force</vt:lpstr>
      <vt:lpstr>Health Equity Task Force Major Recs</vt:lpstr>
      <vt:lpstr>Policy Needs and Outstanding Requests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Young</dc:creator>
  <cp:lastModifiedBy>Chad Young</cp:lastModifiedBy>
  <cp:revision>1</cp:revision>
  <cp:lastPrinted>2019-08-19T22:27:15Z</cp:lastPrinted>
  <dcterms:created xsi:type="dcterms:W3CDTF">2020-09-24T13:33:32Z</dcterms:created>
  <dcterms:modified xsi:type="dcterms:W3CDTF">2020-09-24T13:33:49Z</dcterms:modified>
</cp:coreProperties>
</file>