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3.xml" ContentType="application/vnd.openxmlformats-officedocument.theme+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8.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949" r:id="rId1"/>
    <p:sldMasterId id="2147483658" r:id="rId2"/>
    <p:sldMasterId id="2147483948" r:id="rId3"/>
    <p:sldMasterId id="2147483679" r:id="rId4"/>
    <p:sldMasterId id="2147483677" r:id="rId5"/>
    <p:sldMasterId id="2147483662" r:id="rId6"/>
    <p:sldMasterId id="2147483686" r:id="rId7"/>
    <p:sldMasterId id="2147483868" r:id="rId8"/>
    <p:sldMasterId id="2147483648" r:id="rId9"/>
  </p:sldMasterIdLst>
  <p:notesMasterIdLst>
    <p:notesMasterId r:id="rId23"/>
  </p:notesMasterIdLst>
  <p:handoutMasterIdLst>
    <p:handoutMasterId r:id="rId24"/>
  </p:handoutMasterIdLst>
  <p:sldIdLst>
    <p:sldId id="423" r:id="rId10"/>
    <p:sldId id="426" r:id="rId11"/>
    <p:sldId id="428" r:id="rId12"/>
    <p:sldId id="427" r:id="rId13"/>
    <p:sldId id="435" r:id="rId14"/>
    <p:sldId id="377" r:id="rId15"/>
    <p:sldId id="378" r:id="rId16"/>
    <p:sldId id="379" r:id="rId17"/>
    <p:sldId id="380" r:id="rId18"/>
    <p:sldId id="381" r:id="rId19"/>
    <p:sldId id="382" r:id="rId20"/>
    <p:sldId id="383" r:id="rId21"/>
    <p:sldId id="384" r:id="rId22"/>
  </p:sldIdLst>
  <p:sldSz cx="12188825"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C87"/>
    <a:srgbClr val="393D40"/>
    <a:srgbClr val="DBDBDB"/>
    <a:srgbClr val="555659"/>
    <a:srgbClr val="FDCD05"/>
    <a:srgbClr val="0E3B5E"/>
    <a:srgbClr val="F5F2F2"/>
    <a:srgbClr val="CCD7E8"/>
    <a:srgbClr val="809DCB"/>
    <a:srgbClr val="0B5FB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93" autoAdjust="0"/>
    <p:restoredTop sz="95799" autoAdjust="0"/>
  </p:normalViewPr>
  <p:slideViewPr>
    <p:cSldViewPr snapToGrid="0" snapToObjects="1" showGuides="1">
      <p:cViewPr varScale="1">
        <p:scale>
          <a:sx n="128" d="100"/>
          <a:sy n="128" d="100"/>
        </p:scale>
        <p:origin x="592" y="176"/>
      </p:cViewPr>
      <p:guideLst/>
    </p:cSldViewPr>
  </p:slideViewPr>
  <p:notesTextViewPr>
    <p:cViewPr>
      <p:scale>
        <a:sx n="100" d="100"/>
        <a:sy n="100" d="100"/>
      </p:scale>
      <p:origin x="0" y="0"/>
    </p:cViewPr>
  </p:notesTextViewPr>
  <p:sorterViewPr>
    <p:cViewPr>
      <p:scale>
        <a:sx n="160" d="100"/>
        <a:sy n="160" d="100"/>
      </p:scale>
      <p:origin x="0" y="-925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2.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0C803A8-FD4D-7A4A-8FB4-F095F8E35A7C}" type="datetimeFigureOut">
              <a:rPr lang="en-US" smtClean="0"/>
              <a:t>9/24/20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5647696-CA65-994E-AFC8-84C1B1C30767}" type="slidenum">
              <a:rPr lang="en-US" smtClean="0"/>
              <a:t>‹#›</a:t>
            </a:fld>
            <a:endParaRPr lang="en-US"/>
          </a:p>
        </p:txBody>
      </p:sp>
    </p:spTree>
    <p:extLst>
      <p:ext uri="{BB962C8B-B14F-4D97-AF65-F5344CB8AC3E}">
        <p14:creationId xmlns:p14="http://schemas.microsoft.com/office/powerpoint/2010/main" val="94051564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4EE1B25-77F0-3A4C-A1ED-55939924362E}" type="datetimeFigureOut">
              <a:rPr lang="en-US" smtClean="0"/>
              <a:t>9/24/20</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A6764C-C15E-0340-B95F-B7B37D149921}" type="slidenum">
              <a:rPr lang="en-US" smtClean="0"/>
              <a:t>‹#›</a:t>
            </a:fld>
            <a:endParaRPr lang="en-US"/>
          </a:p>
        </p:txBody>
      </p:sp>
    </p:spTree>
    <p:extLst>
      <p:ext uri="{BB962C8B-B14F-4D97-AF65-F5344CB8AC3E}">
        <p14:creationId xmlns:p14="http://schemas.microsoft.com/office/powerpoint/2010/main" val="360400945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Good afternoon everyone. It’s great to be with you and you’ve already heard from great speakers about how COVID has impacted Medicaid. I want to take us into the realm of the Medicaid member. At CVSH/Aetna, we work hard to be “member obsessed” meaning that everything we do has the member in mind. We saw firsthand how access to care changed during COVID, and we know that some of those changes are likely here to stay. I want to walk us through the experiences of three different families with Medicaid coverage and what implications that has on future access to care.</a:t>
            </a:r>
          </a:p>
        </p:txBody>
      </p:sp>
      <p:sp>
        <p:nvSpPr>
          <p:cNvPr id="4" name="Slide Number Placeholder 3"/>
          <p:cNvSpPr>
            <a:spLocks noGrp="1"/>
          </p:cNvSpPr>
          <p:nvPr>
            <p:ph type="sldNum" sz="quarter" idx="5"/>
          </p:nvPr>
        </p:nvSpPr>
        <p:spPr/>
        <p:txBody>
          <a:bodyPr/>
          <a:lstStyle/>
          <a:p>
            <a:fld id="{50AD15A5-6128-B84F-818D-8AA5BDD9AF9D}" type="slidenum">
              <a:rPr lang="en-US" smtClean="0"/>
              <a:pPr/>
              <a:t>5</a:t>
            </a:fld>
            <a:endParaRPr lang="en-US"/>
          </a:p>
        </p:txBody>
      </p:sp>
    </p:spTree>
    <p:extLst>
      <p:ext uri="{BB962C8B-B14F-4D97-AF65-F5344CB8AC3E}">
        <p14:creationId xmlns:p14="http://schemas.microsoft.com/office/powerpoint/2010/main" val="2373142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start with a woman who is pregnant and has been identified by her doctor as being “high-risk” of preeclampsia. Before COVID, we would communicate with high risk pregnant members and encourage them to attend the prenatal care visits that their doctors had recommended due to the members’ risks. </a:t>
            </a:r>
          </a:p>
          <a:p>
            <a:endParaRPr lang="en-US" dirty="0"/>
          </a:p>
          <a:p>
            <a:r>
              <a:rPr lang="en-US" dirty="0"/>
              <a:t>CLICK</a:t>
            </a:r>
          </a:p>
          <a:p>
            <a:endParaRPr lang="en-US" dirty="0"/>
          </a:p>
          <a:p>
            <a:r>
              <a:rPr lang="en-US" dirty="0"/>
              <a:t>During the pandemic, we continued to encourage prenatal care visits, but we also worked with providers on certain types of services that might be conducted via telemedicine and made sure members knew about these options. </a:t>
            </a:r>
          </a:p>
          <a:p>
            <a:endParaRPr lang="en-US" dirty="0"/>
          </a:p>
          <a:p>
            <a:r>
              <a:rPr lang="en-US" dirty="0"/>
              <a:t>CLICK</a:t>
            </a:r>
          </a:p>
          <a:p>
            <a:endParaRPr lang="en-US" dirty="0"/>
          </a:p>
          <a:p>
            <a:r>
              <a:rPr lang="en-US" dirty="0"/>
              <a:t>Also, high risk pregnant moms on our plan received blood pressure cuffs in the mail so they could regularly check their blood pressure at home and report the information to their doctors. This helped limit the physical trips they had to make for monitoring.  </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50AD15A5-6128-B84F-818D-8AA5BDD9AF9D}" type="slidenum">
              <a:rPr lang="en-US" smtClean="0"/>
              <a:pPr/>
              <a:t>6</a:t>
            </a:fld>
            <a:endParaRPr lang="en-US"/>
          </a:p>
        </p:txBody>
      </p:sp>
    </p:spTree>
    <p:extLst>
      <p:ext uri="{BB962C8B-B14F-4D97-AF65-F5344CB8AC3E}">
        <p14:creationId xmlns:p14="http://schemas.microsoft.com/office/powerpoint/2010/main" val="3910693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COVID, our care coordinators often worked with pregnant women to schedule their prenatal care visits and post care visits, which were essentially all done in person. If a women needed transportation, we would help schedule that for them. </a:t>
            </a:r>
          </a:p>
          <a:p>
            <a:endParaRPr lang="en-US" dirty="0"/>
          </a:p>
          <a:p>
            <a:r>
              <a:rPr lang="en-US" dirty="0"/>
              <a:t>CLICK</a:t>
            </a:r>
          </a:p>
          <a:p>
            <a:endParaRPr lang="en-US" dirty="0"/>
          </a:p>
          <a:p>
            <a:r>
              <a:rPr lang="en-US" dirty="0"/>
              <a:t>During the pandemic, most of our members still scheduled in-person visits but we also helped several pregnant moms schedule telemedicine visits, if appropriate, made sure pregnant women had the technology to access care via telemedicine.</a:t>
            </a:r>
          </a:p>
          <a:p>
            <a:endParaRPr lang="en-US" dirty="0"/>
          </a:p>
          <a:p>
            <a:r>
              <a:rPr lang="en-US" dirty="0"/>
              <a:t>CLICK</a:t>
            </a:r>
          </a:p>
          <a:p>
            <a:endParaRPr lang="en-US" dirty="0"/>
          </a:p>
          <a:p>
            <a:r>
              <a:rPr lang="en-US" dirty="0"/>
              <a:t>In several of our health plans, we would hold baby showers for moms that completed prenatal care visits and gift them a crib. We made sure women still had this incentive during COVID but held virtual baby showers instead. They were actually a lot of fun. Another change during COVID is how </a:t>
            </a:r>
            <a:r>
              <a:rPr lang="en-US" dirty="0" err="1"/>
              <a:t>postcare</a:t>
            </a:r>
            <a:r>
              <a:rPr lang="en-US" dirty="0"/>
              <a:t> has been handled. Although some post care needs to be in person to ensure women are recovering, some women received post care for common conditions such as postpartum depression via telemedicine.</a:t>
            </a:r>
          </a:p>
          <a:p>
            <a:endParaRPr lang="en-US" dirty="0"/>
          </a:p>
          <a:p>
            <a:r>
              <a:rPr lang="en-US" dirty="0"/>
              <a:t>CLICK </a:t>
            </a:r>
          </a:p>
          <a:p>
            <a:endParaRPr lang="en-US" dirty="0"/>
          </a:p>
          <a:p>
            <a:r>
              <a:rPr lang="en-US" dirty="0"/>
              <a:t>So, looking ahead, we are continuing to explore how we can ensure women get the in person pre and postnatal care they need, while supplementing with some telemedicine services that can limit trips when clinically appropriate.</a:t>
            </a:r>
          </a:p>
          <a:p>
            <a:endParaRPr lang="en-US" dirty="0"/>
          </a:p>
          <a:p>
            <a:r>
              <a:rPr lang="en-US" dirty="0"/>
              <a:t>NEXT SLIDE </a:t>
            </a:r>
          </a:p>
        </p:txBody>
      </p:sp>
      <p:sp>
        <p:nvSpPr>
          <p:cNvPr id="4" name="Slide Number Placeholder 3"/>
          <p:cNvSpPr>
            <a:spLocks noGrp="1"/>
          </p:cNvSpPr>
          <p:nvPr>
            <p:ph type="sldNum" sz="quarter" idx="5"/>
          </p:nvPr>
        </p:nvSpPr>
        <p:spPr/>
        <p:txBody>
          <a:bodyPr/>
          <a:lstStyle/>
          <a:p>
            <a:fld id="{50AD15A5-6128-B84F-818D-8AA5BDD9AF9D}" type="slidenum">
              <a:rPr lang="en-US" smtClean="0"/>
              <a:pPr/>
              <a:t>7</a:t>
            </a:fld>
            <a:endParaRPr lang="en-US"/>
          </a:p>
        </p:txBody>
      </p:sp>
    </p:spTree>
    <p:extLst>
      <p:ext uri="{BB962C8B-B14F-4D97-AF65-F5344CB8AC3E}">
        <p14:creationId xmlns:p14="http://schemas.microsoft.com/office/powerpoint/2010/main" val="28130127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turn now to an adult who has hypertension. High blood pressure is a common chronic condition and prior to COVID, an adult would typically get a prescription from a doctor for blood pressure medicine who needed it. Then they would physically go to the pharmacy to pick up a 30 day supply of medication. A few states allowed for a 90 day supply of maintenance meds prior to the pandemic but not all states. </a:t>
            </a:r>
          </a:p>
          <a:p>
            <a:endParaRPr lang="en-US" dirty="0"/>
          </a:p>
          <a:p>
            <a:r>
              <a:rPr lang="en-US" dirty="0"/>
              <a:t>CLICK</a:t>
            </a:r>
          </a:p>
          <a:p>
            <a:endParaRPr lang="en-US" dirty="0"/>
          </a:p>
          <a:p>
            <a:r>
              <a:rPr lang="en-US" dirty="0"/>
              <a:t>When COVID hit, some of our members weren’t able to get refills over the phone, so we helped facilitate telemedicine visits with the member’s primary care provider to get that refill. </a:t>
            </a:r>
          </a:p>
          <a:p>
            <a:endParaRPr lang="en-US" dirty="0"/>
          </a:p>
          <a:p>
            <a:r>
              <a:rPr lang="en-US" dirty="0"/>
              <a:t>CLICK</a:t>
            </a:r>
          </a:p>
          <a:p>
            <a:endParaRPr lang="en-US" dirty="0"/>
          </a:p>
          <a:p>
            <a:r>
              <a:rPr lang="en-US" dirty="0"/>
              <a:t>But the other major change was that due our partnership with states on flexibilities during COVID, members were able to receive a 90 day supply of maintenance medications such as blood pressure medicine and free home delivery.</a:t>
            </a:r>
          </a:p>
          <a:p>
            <a:endParaRPr lang="en-US" dirty="0"/>
          </a:p>
          <a:p>
            <a:r>
              <a:rPr lang="en-US" dirty="0"/>
              <a:t>CLICK</a:t>
            </a:r>
          </a:p>
          <a:p>
            <a:endParaRPr lang="en-US" dirty="0"/>
          </a:p>
          <a:p>
            <a:r>
              <a:rPr lang="en-US" dirty="0"/>
              <a:t>Moving forward, we know that some medications need certain quantity limits and other </a:t>
            </a:r>
            <a:r>
              <a:rPr lang="en-US" dirty="0" err="1"/>
              <a:t>safegaurds</a:t>
            </a:r>
            <a:r>
              <a:rPr lang="en-US" dirty="0"/>
              <a:t>, but we are interested in some of these flexibilities remaining long-term to help members have consistent and easy access to their medications. </a:t>
            </a:r>
          </a:p>
        </p:txBody>
      </p:sp>
      <p:sp>
        <p:nvSpPr>
          <p:cNvPr id="4" name="Slide Number Placeholder 3"/>
          <p:cNvSpPr>
            <a:spLocks noGrp="1"/>
          </p:cNvSpPr>
          <p:nvPr>
            <p:ph type="sldNum" sz="quarter" idx="5"/>
          </p:nvPr>
        </p:nvSpPr>
        <p:spPr/>
        <p:txBody>
          <a:bodyPr/>
          <a:lstStyle/>
          <a:p>
            <a:fld id="{50AD15A5-6128-B84F-818D-8AA5BDD9AF9D}" type="slidenum">
              <a:rPr lang="en-US" smtClean="0"/>
              <a:pPr/>
              <a:t>8</a:t>
            </a:fld>
            <a:endParaRPr lang="en-US"/>
          </a:p>
        </p:txBody>
      </p:sp>
    </p:spTree>
    <p:extLst>
      <p:ext uri="{BB962C8B-B14F-4D97-AF65-F5344CB8AC3E}">
        <p14:creationId xmlns:p14="http://schemas.microsoft.com/office/powerpoint/2010/main" val="1632972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finally, as you all know, children make up a large share of the population covered by Medicaid. And well child exams, including vaccine administration, are really important no only for the child but from a public health perspective. Prior to COVID, our members would receive reminders from us and their providers about well-child exams. </a:t>
            </a:r>
          </a:p>
          <a:p>
            <a:endParaRPr lang="en-US" dirty="0"/>
          </a:p>
          <a:p>
            <a:r>
              <a:rPr lang="en-US" dirty="0"/>
              <a:t>CLICK</a:t>
            </a:r>
          </a:p>
          <a:p>
            <a:endParaRPr lang="en-US" dirty="0"/>
          </a:p>
          <a:p>
            <a:r>
              <a:rPr lang="en-US" dirty="0"/>
              <a:t>But when many elective procedures stopped back in March, many parents did not take their children in for these visits, even with the individual outreach we engaged in with members. </a:t>
            </a:r>
          </a:p>
          <a:p>
            <a:endParaRPr lang="en-US" dirty="0"/>
          </a:p>
          <a:p>
            <a:r>
              <a:rPr lang="en-US" dirty="0"/>
              <a:t>CLICK</a:t>
            </a:r>
          </a:p>
          <a:p>
            <a:endParaRPr lang="en-US" dirty="0"/>
          </a:p>
          <a:p>
            <a:r>
              <a:rPr lang="en-US" dirty="0"/>
              <a:t>This is an area of concern and as part of the CVSH </a:t>
            </a:r>
            <a:r>
              <a:rPr lang="en-US" dirty="0" err="1"/>
              <a:t>TimeForCare</a:t>
            </a:r>
            <a:r>
              <a:rPr lang="en-US" dirty="0"/>
              <a:t> campaign, we are about to launch a text message campaign further encouraging parents to take their child in for well child exams. </a:t>
            </a:r>
          </a:p>
        </p:txBody>
      </p:sp>
      <p:sp>
        <p:nvSpPr>
          <p:cNvPr id="4" name="Slide Number Placeholder 3"/>
          <p:cNvSpPr>
            <a:spLocks noGrp="1"/>
          </p:cNvSpPr>
          <p:nvPr>
            <p:ph type="sldNum" sz="quarter" idx="5"/>
          </p:nvPr>
        </p:nvSpPr>
        <p:spPr/>
        <p:txBody>
          <a:bodyPr/>
          <a:lstStyle/>
          <a:p>
            <a:fld id="{50AD15A5-6128-B84F-818D-8AA5BDD9AF9D}" type="slidenum">
              <a:rPr lang="en-US" smtClean="0"/>
              <a:pPr/>
              <a:t>9</a:t>
            </a:fld>
            <a:endParaRPr lang="en-US"/>
          </a:p>
        </p:txBody>
      </p:sp>
    </p:spTree>
    <p:extLst>
      <p:ext uri="{BB962C8B-B14F-4D97-AF65-F5344CB8AC3E}">
        <p14:creationId xmlns:p14="http://schemas.microsoft.com/office/powerpoint/2010/main" val="1551641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piece of this is how care is delivered. Much of well child exams have to be done in person because the provider is physically examining the child and administering vaccines. </a:t>
            </a:r>
          </a:p>
          <a:p>
            <a:endParaRPr lang="en-US" dirty="0"/>
          </a:p>
          <a:p>
            <a:r>
              <a:rPr lang="en-US" dirty="0"/>
              <a:t>CLICK</a:t>
            </a:r>
          </a:p>
          <a:p>
            <a:endParaRPr lang="en-US" dirty="0"/>
          </a:p>
          <a:p>
            <a:r>
              <a:rPr lang="en-US" dirty="0"/>
              <a:t>This hasn’t really changed during COVID. </a:t>
            </a:r>
          </a:p>
          <a:p>
            <a:endParaRPr lang="en-US" dirty="0"/>
          </a:p>
          <a:p>
            <a:r>
              <a:rPr lang="en-US" dirty="0"/>
              <a:t>CLICK</a:t>
            </a:r>
          </a:p>
          <a:p>
            <a:endParaRPr lang="en-US" dirty="0"/>
          </a:p>
          <a:p>
            <a:r>
              <a:rPr lang="en-US" dirty="0"/>
              <a:t>But, some of our members have been able to access needed treatment such as speech therapy through telemedicine during COVID. And this is something we think might be possible for some services longer term. </a:t>
            </a:r>
          </a:p>
          <a:p>
            <a:endParaRPr lang="en-US" dirty="0"/>
          </a:p>
          <a:p>
            <a:r>
              <a:rPr lang="en-US" dirty="0"/>
              <a:t>CLICK</a:t>
            </a:r>
          </a:p>
          <a:p>
            <a:endParaRPr lang="en-US" dirty="0"/>
          </a:p>
          <a:p>
            <a:r>
              <a:rPr lang="en-US" dirty="0"/>
              <a:t>Post-pandemic, we are exploring not only how treatments might occur virtually if needed, but also if there are additional avenues to ensure that children don’t miss timely vaccines. We know that vaccines help protect the child but also the community from public health diseases and outbreaks so this is a top priority for us.</a:t>
            </a:r>
          </a:p>
          <a:p>
            <a:endParaRPr lang="en-US" dirty="0"/>
          </a:p>
          <a:p>
            <a:r>
              <a:rPr lang="en-US" dirty="0"/>
              <a:t>NEXT SLIDE</a:t>
            </a:r>
          </a:p>
        </p:txBody>
      </p:sp>
      <p:sp>
        <p:nvSpPr>
          <p:cNvPr id="4" name="Slide Number Placeholder 3"/>
          <p:cNvSpPr>
            <a:spLocks noGrp="1"/>
          </p:cNvSpPr>
          <p:nvPr>
            <p:ph type="sldNum" sz="quarter" idx="5"/>
          </p:nvPr>
        </p:nvSpPr>
        <p:spPr/>
        <p:txBody>
          <a:bodyPr/>
          <a:lstStyle/>
          <a:p>
            <a:fld id="{50AD15A5-6128-B84F-818D-8AA5BDD9AF9D}" type="slidenum">
              <a:rPr lang="en-US" smtClean="0"/>
              <a:pPr/>
              <a:t>10</a:t>
            </a:fld>
            <a:endParaRPr lang="en-US"/>
          </a:p>
        </p:txBody>
      </p:sp>
    </p:spTree>
    <p:extLst>
      <p:ext uri="{BB962C8B-B14F-4D97-AF65-F5344CB8AC3E}">
        <p14:creationId xmlns:p14="http://schemas.microsoft.com/office/powerpoint/2010/main" val="4179349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I walked through three journeys of how access to care change, in closing, I want to highlight three expectations we have for state Medicaid policy in the coming months. </a:t>
            </a:r>
          </a:p>
          <a:p>
            <a:endParaRPr lang="en-US" dirty="0"/>
          </a:p>
          <a:p>
            <a:r>
              <a:rPr lang="en-US" dirty="0"/>
              <a:t>First, relates to telemedicine. We believe some of the flexibilities that have been allowed during COVID will continue long-term. But we also want to stress the need for telemedicine to have safeguards to ensure clinically appropriate care and make sure providers and beneficiaries have the capacity to engage in telemedicine.</a:t>
            </a:r>
          </a:p>
          <a:p>
            <a:endParaRPr lang="en-US" dirty="0"/>
          </a:p>
          <a:p>
            <a:r>
              <a:rPr lang="en-US" dirty="0"/>
              <a:t>Second, we know, based on previous recessions that cuts to Medicaid programs may be coming as states look for specific ways to keep their budgets in check. In considering cuts, it’s important to remember the impact cuts have on providers, members, and health plans ability to care for members.</a:t>
            </a:r>
          </a:p>
          <a:p>
            <a:endParaRPr lang="en-US" dirty="0"/>
          </a:p>
          <a:p>
            <a:r>
              <a:rPr lang="en-US" dirty="0"/>
              <a:t>And finally, coverage for </a:t>
            </a:r>
            <a:r>
              <a:rPr lang="en-US" dirty="0" err="1"/>
              <a:t>covid</a:t>
            </a:r>
            <a:r>
              <a:rPr lang="en-US" dirty="0"/>
              <a:t> testing and a pending vaccine will continue to be considered at the state and federal levels. We anticipate a significant budget impact for vaccine administration and some coverage inconsistencies for immunizations in Medicaid may cause issues in some states.</a:t>
            </a:r>
          </a:p>
        </p:txBody>
      </p:sp>
      <p:sp>
        <p:nvSpPr>
          <p:cNvPr id="4" name="Slide Number Placeholder 3"/>
          <p:cNvSpPr>
            <a:spLocks noGrp="1"/>
          </p:cNvSpPr>
          <p:nvPr>
            <p:ph type="sldNum" sz="quarter" idx="5"/>
          </p:nvPr>
        </p:nvSpPr>
        <p:spPr/>
        <p:txBody>
          <a:bodyPr/>
          <a:lstStyle/>
          <a:p>
            <a:fld id="{50AD15A5-6128-B84F-818D-8AA5BDD9AF9D}" type="slidenum">
              <a:rPr lang="en-US" smtClean="0"/>
              <a:pPr/>
              <a:t>11</a:t>
            </a:fld>
            <a:endParaRPr lang="en-US"/>
          </a:p>
        </p:txBody>
      </p:sp>
    </p:spTree>
    <p:extLst>
      <p:ext uri="{BB962C8B-B14F-4D97-AF65-F5344CB8AC3E}">
        <p14:creationId xmlns:p14="http://schemas.microsoft.com/office/powerpoint/2010/main" val="40680292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0AD15A5-6128-B84F-818D-8AA5BDD9AF9D}" type="slidenum">
              <a:rPr lang="en-US" smtClean="0"/>
              <a:pPr/>
              <a:t>12</a:t>
            </a:fld>
            <a:endParaRPr lang="en-US"/>
          </a:p>
        </p:txBody>
      </p:sp>
    </p:spTree>
    <p:extLst>
      <p:ext uri="{BB962C8B-B14F-4D97-AF65-F5344CB8AC3E}">
        <p14:creationId xmlns:p14="http://schemas.microsoft.com/office/powerpoint/2010/main" val="25716928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333494" y="3140293"/>
            <a:ext cx="6788601" cy="1224225"/>
          </a:xfrm>
          <a:prstGeom prst="rect">
            <a:avLst/>
          </a:prstGeom>
        </p:spPr>
        <p:txBody>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Title Placeholder 1"/>
          <p:cNvSpPr>
            <a:spLocks noGrp="1"/>
          </p:cNvSpPr>
          <p:nvPr>
            <p:ph type="title"/>
          </p:nvPr>
        </p:nvSpPr>
        <p:spPr>
          <a:xfrm>
            <a:off x="2307154" y="2330907"/>
            <a:ext cx="8397439" cy="844213"/>
          </a:xfrm>
          <a:prstGeom prst="rect">
            <a:avLst/>
          </a:prstGeom>
        </p:spPr>
        <p:txBody>
          <a:bodyPr vert="horz" lIns="91440" tIns="45720" rIns="91440" bIns="45720" rtlCol="0" anchor="t">
            <a:noAutofit/>
          </a:bodyPr>
          <a:lstStyle/>
          <a:p>
            <a:r>
              <a:rPr lang="en-US"/>
              <a:t>Click to edit Master title style</a:t>
            </a:r>
            <a:endParaRPr lang="en-US" dirty="0"/>
          </a:p>
        </p:txBody>
      </p:sp>
    </p:spTree>
    <p:extLst>
      <p:ext uri="{BB962C8B-B14F-4D97-AF65-F5344CB8AC3E}">
        <p14:creationId xmlns:p14="http://schemas.microsoft.com/office/powerpoint/2010/main" val="204915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5270A08D-6738-C147-B49E-C6DD50DAF28F}"/>
              </a:ext>
            </a:extLst>
          </p:cNvPr>
          <p:cNvSpPr>
            <a:spLocks noGrp="1"/>
          </p:cNvSpPr>
          <p:nvPr>
            <p:ph type="title"/>
          </p:nvPr>
        </p:nvSpPr>
        <p:spPr>
          <a:xfrm>
            <a:off x="464815" y="582133"/>
            <a:ext cx="11268398" cy="865667"/>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5" name="Text Placeholder 2">
            <a:extLst>
              <a:ext uri="{FF2B5EF4-FFF2-40B4-BE49-F238E27FC236}">
                <a16:creationId xmlns:a16="http://schemas.microsoft.com/office/drawing/2014/main" id="{8ABC86AB-6687-354B-8700-0C280FC97041}"/>
              </a:ext>
            </a:extLst>
          </p:cNvPr>
          <p:cNvSpPr>
            <a:spLocks noGrp="1"/>
          </p:cNvSpPr>
          <p:nvPr>
            <p:ph idx="1"/>
          </p:nvPr>
        </p:nvSpPr>
        <p:spPr>
          <a:xfrm>
            <a:off x="464815" y="1908674"/>
            <a:ext cx="11268398" cy="4091016"/>
          </a:xfrm>
          <a:prstGeom prst="rect">
            <a:avLst/>
          </a:prstGeom>
        </p:spPr>
        <p:txBody>
          <a:bodyPr vert="horz" lIns="91440" tIns="45720" rIns="91440" bIns="45720" rtlCol="0" anchor="t">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095668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Default">
    <p:spTree>
      <p:nvGrpSpPr>
        <p:cNvPr id="1" name=""/>
        <p:cNvGrpSpPr/>
        <p:nvPr/>
      </p:nvGrpSpPr>
      <p:grpSpPr>
        <a:xfrm>
          <a:off x="0" y="0"/>
          <a:ext cx="0" cy="0"/>
          <a:chOff x="0" y="0"/>
          <a:chExt cx="0" cy="0"/>
        </a:xfrm>
      </p:grpSpPr>
      <p:sp>
        <p:nvSpPr>
          <p:cNvPr id="3" name="Content Placeholder 2"/>
          <p:cNvSpPr>
            <a:spLocks noGrp="1"/>
          </p:cNvSpPr>
          <p:nvPr>
            <p:ph idx="1"/>
          </p:nvPr>
        </p:nvSpPr>
        <p:spPr>
          <a:xfrm>
            <a:off x="466246" y="1915633"/>
            <a:ext cx="11266967" cy="3481966"/>
          </a:xfrm>
          <a:prstGeom prst="rect">
            <a:avLst/>
          </a:prstGeom>
        </p:spPr>
        <p:txBody>
          <a:bodyPr/>
          <a:lstStyle>
            <a:lvl1pPr marL="160020" indent="0">
              <a:spcBef>
                <a:spcPts val="0"/>
              </a:spcBef>
              <a:spcAft>
                <a:spcPts val="600"/>
              </a:spcAft>
              <a:buFont typeface="Arial"/>
              <a:buNone/>
              <a:defRPr>
                <a:solidFill>
                  <a:schemeClr val="tx1"/>
                </a:solidFill>
              </a:defRPr>
            </a:lvl1pPr>
            <a:lvl2pPr marL="742950" indent="-182880">
              <a:spcBef>
                <a:spcPts val="0"/>
              </a:spcBef>
              <a:spcAft>
                <a:spcPts val="600"/>
              </a:spcAft>
              <a:buFont typeface="Arial"/>
              <a:buChar char="•"/>
              <a:defRPr/>
            </a:lvl2pPr>
            <a:lvl3pPr marL="1143000" indent="-182880">
              <a:spcBef>
                <a:spcPts val="0"/>
              </a:spcBef>
              <a:spcAft>
                <a:spcPts val="600"/>
              </a:spcAft>
              <a:buFont typeface="Arial"/>
              <a:buChar char="•"/>
              <a:defRPr/>
            </a:lvl3pPr>
            <a:lvl4pPr marL="1600200" indent="-182880">
              <a:spcBef>
                <a:spcPts val="0"/>
              </a:spcBef>
              <a:spcAft>
                <a:spcPts val="600"/>
              </a:spcAft>
              <a:buFont typeface="Arial"/>
              <a:buChar char="•"/>
              <a:defRPr/>
            </a:lvl4pPr>
            <a:lvl5pPr marL="2057400" indent="-182880">
              <a:spcBef>
                <a:spcPts val="0"/>
              </a:spcBef>
              <a:spcAft>
                <a:spcPts val="600"/>
              </a:spcAft>
              <a:buFont typeface="Arial"/>
              <a:buChar char="•"/>
              <a:defRPr/>
            </a:lvl5pPr>
          </a:lstStyle>
          <a:p>
            <a:pPr lvl="0"/>
            <a:endParaRPr lang="en-US" dirty="0"/>
          </a:p>
        </p:txBody>
      </p:sp>
      <p:sp>
        <p:nvSpPr>
          <p:cNvPr id="5" name="Text Placeholder 4"/>
          <p:cNvSpPr>
            <a:spLocks noGrp="1"/>
          </p:cNvSpPr>
          <p:nvPr>
            <p:ph type="body" sz="quarter" idx="10" hasCustomPrompt="1"/>
          </p:nvPr>
        </p:nvSpPr>
        <p:spPr>
          <a:xfrm>
            <a:off x="466246" y="6067136"/>
            <a:ext cx="10295514" cy="686761"/>
          </a:xfrm>
          <a:prstGeom prst="rect">
            <a:avLst/>
          </a:prstGeom>
        </p:spPr>
        <p:txBody>
          <a:bodyPr/>
          <a:lstStyle>
            <a:lvl1pPr marL="0" indent="0">
              <a:buNone/>
              <a:defRPr sz="1200">
                <a:solidFill>
                  <a:schemeClr val="tx1"/>
                </a:solidFill>
              </a:defRPr>
            </a:lvl1pPr>
          </a:lstStyle>
          <a:p>
            <a:pPr lvl="0"/>
            <a:r>
              <a:rPr lang="en-US" dirty="0"/>
              <a:t>Insert Source Here</a:t>
            </a:r>
          </a:p>
        </p:txBody>
      </p:sp>
      <p:sp>
        <p:nvSpPr>
          <p:cNvPr id="6" name="Title Placeholder 1">
            <a:extLst>
              <a:ext uri="{FF2B5EF4-FFF2-40B4-BE49-F238E27FC236}">
                <a16:creationId xmlns:a16="http://schemas.microsoft.com/office/drawing/2014/main" id="{E0C57E2F-108D-BC45-BF44-2F6C065BC1E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p>
            <a:r>
              <a:rPr lang="en-US" dirty="0"/>
              <a:t>Click to edit Master title style</a:t>
            </a:r>
          </a:p>
        </p:txBody>
      </p:sp>
      <p:sp>
        <p:nvSpPr>
          <p:cNvPr id="7"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11443935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ntent Defaul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64849" y="1914246"/>
            <a:ext cx="5102052" cy="4010377"/>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01828" y="1918870"/>
            <a:ext cx="5212715" cy="4010376"/>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hasCustomPrompt="1"/>
          </p:nvPr>
        </p:nvSpPr>
        <p:spPr>
          <a:xfrm>
            <a:off x="470142" y="6067136"/>
            <a:ext cx="10291618" cy="598311"/>
          </a:xfrm>
          <a:prstGeom prst="rect">
            <a:avLst/>
          </a:prstGeom>
        </p:spPr>
        <p:txBody>
          <a:bodyPr/>
          <a:lstStyle>
            <a:lvl1pPr marL="0" indent="0">
              <a:buNone/>
              <a:defRPr sz="1200" baseline="0">
                <a:solidFill>
                  <a:schemeClr val="tx1"/>
                </a:solidFill>
              </a:defRPr>
            </a:lvl1pPr>
          </a:lstStyle>
          <a:p>
            <a:pPr lvl="0"/>
            <a:r>
              <a:rPr lang="en-US" dirty="0"/>
              <a:t>Insert Source</a:t>
            </a:r>
          </a:p>
        </p:txBody>
      </p:sp>
      <p:sp>
        <p:nvSpPr>
          <p:cNvPr id="7" name="Title Placeholder 1">
            <a:extLst>
              <a:ext uri="{FF2B5EF4-FFF2-40B4-BE49-F238E27FC236}">
                <a16:creationId xmlns:a16="http://schemas.microsoft.com/office/drawing/2014/main" id="{0E776E84-F54F-3445-8517-0E7B66C3BA9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8"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1573257615"/>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Default">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9683087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888" y="1371600"/>
            <a:ext cx="11945049" cy="4754880"/>
          </a:xfrm>
          <a:prstGeom prst="rect">
            <a:avLst/>
          </a:prstGeom>
        </p:spPr>
        <p:txBody>
          <a:bodyPr/>
          <a:lstStyle>
            <a:lvl1pPr>
              <a:defRPr sz="2000" b="0" i="0">
                <a:solidFill>
                  <a:srgbClr val="323A45"/>
                </a:solidFill>
                <a:latin typeface="Arial" panose="020B0604020202020204" pitchFamily="34" charset="0"/>
                <a:cs typeface="Arial" panose="020B0604020202020204" pitchFamily="34" charset="0"/>
              </a:defRPr>
            </a:lvl1pPr>
            <a:lvl2pPr>
              <a:defRPr sz="1800" b="0" i="0">
                <a:solidFill>
                  <a:srgbClr val="323A45"/>
                </a:solidFill>
                <a:latin typeface="Arial" panose="020B0604020202020204" pitchFamily="34" charset="0"/>
                <a:cs typeface="Arial" panose="020B0604020202020204" pitchFamily="34" charset="0"/>
              </a:defRPr>
            </a:lvl2pPr>
            <a:lvl3pPr>
              <a:defRPr sz="1600" b="0" i="0">
                <a:solidFill>
                  <a:srgbClr val="323A45"/>
                </a:solidFill>
                <a:latin typeface="Arial" panose="020B0604020202020204" pitchFamily="34" charset="0"/>
                <a:cs typeface="Arial" panose="020B0604020202020204" pitchFamily="34" charset="0"/>
              </a:defRPr>
            </a:lvl3pPr>
            <a:lvl4pPr>
              <a:defRPr sz="1400" b="0" i="0">
                <a:solidFill>
                  <a:srgbClr val="323A45"/>
                </a:solidFill>
                <a:latin typeface="Arial" panose="020B0604020202020204" pitchFamily="34" charset="0"/>
                <a:cs typeface="Arial" panose="020B0604020202020204" pitchFamily="34" charset="0"/>
              </a:defRPr>
            </a:lvl4pPr>
            <a:lvl5pPr>
              <a:defRPr sz="1300" b="0" i="0">
                <a:solidFill>
                  <a:srgbClr val="323A45"/>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5"/>
          <p:cNvSpPr>
            <a:spLocks noGrp="1" noChangeArrowheads="1"/>
          </p:cNvSpPr>
          <p:nvPr>
            <p:ph type="title"/>
          </p:nvPr>
        </p:nvSpPr>
        <p:spPr bwMode="auto">
          <a:xfrm>
            <a:off x="812589" y="331036"/>
            <a:ext cx="11254348"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atin typeface="Arial" panose="020B0604020202020204" pitchFamily="34" charset="0"/>
                <a:cs typeface="Arial" panose="020B0604020202020204" pitchFamily="34" charset="0"/>
              </a:defRPr>
            </a:lvl1pPr>
          </a:lstStyle>
          <a:p>
            <a:pPr lvl="0" algn="l" rtl="0" eaLnBrk="1" fontAlgn="base" hangingPunct="1">
              <a:spcBef>
                <a:spcPct val="0"/>
              </a:spcBef>
              <a:spcAft>
                <a:spcPct val="0"/>
              </a:spcAft>
            </a:pPr>
            <a:r>
              <a:rPr lang="en-US" dirty="0"/>
              <a:t>Click to edit Master title style</a:t>
            </a:r>
          </a:p>
        </p:txBody>
      </p:sp>
      <p:sp>
        <p:nvSpPr>
          <p:cNvPr id="5" name="Text Placeholder 6"/>
          <p:cNvSpPr>
            <a:spLocks noGrp="1"/>
          </p:cNvSpPr>
          <p:nvPr>
            <p:ph type="body" sz="quarter" idx="11" hasCustomPrompt="1"/>
          </p:nvPr>
        </p:nvSpPr>
        <p:spPr>
          <a:xfrm>
            <a:off x="121888" y="6217920"/>
            <a:ext cx="10949628" cy="548640"/>
          </a:xfrm>
          <a:prstGeom prst="rect">
            <a:avLst/>
          </a:prstGeom>
        </p:spPr>
        <p:txBody>
          <a:bodyPr anchor="b" anchorCtr="0"/>
          <a:lstStyle>
            <a:lvl1pPr marL="0" indent="0" algn="l">
              <a:spcBef>
                <a:spcPts val="0"/>
              </a:spcBef>
              <a:buFont typeface="Arial" pitchFamily="34" charset="0"/>
              <a:buNone/>
              <a:defRPr sz="1200" baseline="0">
                <a:solidFill>
                  <a:srgbClr val="323A45"/>
                </a:solidFill>
                <a:latin typeface="Arial" panose="020B0604020202020204" pitchFamily="34" charset="0"/>
                <a:cs typeface="Arial" panose="020B0604020202020204" pitchFamily="34" charset="0"/>
              </a:defRPr>
            </a:lvl1pPr>
          </a:lstStyle>
          <a:p>
            <a:pPr algn="l">
              <a:spcBef>
                <a:spcPts val="0"/>
              </a:spcBef>
            </a:pPr>
            <a:r>
              <a:rPr lang="en-US" dirty="0"/>
              <a:t>Insert Source Here</a:t>
            </a:r>
          </a:p>
        </p:txBody>
      </p:sp>
      <p:sp>
        <p:nvSpPr>
          <p:cNvPr id="6"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30056367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VS logo on white">
    <p:spTree>
      <p:nvGrpSpPr>
        <p:cNvPr id="1" name=""/>
        <p:cNvGrpSpPr/>
        <p:nvPr/>
      </p:nvGrpSpPr>
      <p:grpSpPr>
        <a:xfrm>
          <a:off x="0" y="0"/>
          <a:ext cx="0" cy="0"/>
          <a:chOff x="0" y="0"/>
          <a:chExt cx="0" cy="0"/>
        </a:xfrm>
      </p:grpSpPr>
      <p:grpSp>
        <p:nvGrpSpPr>
          <p:cNvPr id="2" name="Group 1"/>
          <p:cNvGrpSpPr/>
          <p:nvPr userDrawn="1"/>
        </p:nvGrpSpPr>
        <p:grpSpPr>
          <a:xfrm>
            <a:off x="2825581" y="3027447"/>
            <a:ext cx="6537663" cy="803106"/>
            <a:chOff x="2825581" y="3027447"/>
            <a:chExt cx="6537663" cy="803106"/>
          </a:xfrm>
        </p:grpSpPr>
        <p:sp>
          <p:nvSpPr>
            <p:cNvPr id="5" name="Freeform 2">
              <a:extLst>
                <a:ext uri="{FF2B5EF4-FFF2-40B4-BE49-F238E27FC236}">
                  <a16:creationId xmlns:a16="http://schemas.microsoft.com/office/drawing/2014/main" id="{B2BDFE3B-4557-45B7-B3FF-10C47DDF32FE}"/>
                </a:ext>
              </a:extLst>
            </p:cNvPr>
            <p:cNvSpPr>
              <a:spLocks noEditPoints="1"/>
            </p:cNvSpPr>
            <p:nvPr/>
          </p:nvSpPr>
          <p:spPr bwMode="auto">
            <a:xfrm>
              <a:off x="6023520" y="3050215"/>
              <a:ext cx="3134808" cy="775163"/>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ndParaRPr>
            </a:p>
          </p:txBody>
        </p:sp>
        <p:sp>
          <p:nvSpPr>
            <p:cNvPr id="6" name="Freeform 3">
              <a:extLst>
                <a:ext uri="{FF2B5EF4-FFF2-40B4-BE49-F238E27FC236}">
                  <a16:creationId xmlns:a16="http://schemas.microsoft.com/office/drawing/2014/main" id="{4DFEB978-9998-4C51-B950-8201DC4896BF}"/>
                </a:ext>
              </a:extLst>
            </p:cNvPr>
            <p:cNvSpPr>
              <a:spLocks/>
            </p:cNvSpPr>
            <p:nvPr/>
          </p:nvSpPr>
          <p:spPr bwMode="auto">
            <a:xfrm>
              <a:off x="5280439" y="3027447"/>
              <a:ext cx="671671" cy="803106"/>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7" name="Freeform 4">
              <a:extLst>
                <a:ext uri="{FF2B5EF4-FFF2-40B4-BE49-F238E27FC236}">
                  <a16:creationId xmlns:a16="http://schemas.microsoft.com/office/drawing/2014/main" id="{5AA45A1A-56E8-4687-A1C0-2DE872F66AAA}"/>
                </a:ext>
              </a:extLst>
            </p:cNvPr>
            <p:cNvSpPr>
              <a:spLocks/>
            </p:cNvSpPr>
            <p:nvPr/>
          </p:nvSpPr>
          <p:spPr bwMode="auto">
            <a:xfrm>
              <a:off x="3879141" y="3027447"/>
              <a:ext cx="748256" cy="803106"/>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8" name="Freeform 5">
              <a:extLst>
                <a:ext uri="{FF2B5EF4-FFF2-40B4-BE49-F238E27FC236}">
                  <a16:creationId xmlns:a16="http://schemas.microsoft.com/office/drawing/2014/main" id="{8F5885F4-B442-4DC7-A6C5-9C77C9A18B16}"/>
                </a:ext>
              </a:extLst>
            </p:cNvPr>
            <p:cNvSpPr>
              <a:spLocks/>
            </p:cNvSpPr>
            <p:nvPr/>
          </p:nvSpPr>
          <p:spPr bwMode="auto">
            <a:xfrm>
              <a:off x="4575651" y="3050215"/>
              <a:ext cx="746186" cy="758604"/>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9" name="Freeform 6">
              <a:extLst>
                <a:ext uri="{FF2B5EF4-FFF2-40B4-BE49-F238E27FC236}">
                  <a16:creationId xmlns:a16="http://schemas.microsoft.com/office/drawing/2014/main" id="{430A74DF-73A3-4CDD-A36E-988C8B0C9875}"/>
                </a:ext>
              </a:extLst>
            </p:cNvPr>
            <p:cNvSpPr>
              <a:spLocks/>
            </p:cNvSpPr>
            <p:nvPr/>
          </p:nvSpPr>
          <p:spPr bwMode="auto">
            <a:xfrm>
              <a:off x="2825581" y="3027447"/>
              <a:ext cx="978011" cy="803106"/>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n-lt"/>
              </a:endParaRPr>
            </a:p>
          </p:txBody>
        </p:sp>
        <p:sp>
          <p:nvSpPr>
            <p:cNvPr id="10" name="Freeform 7">
              <a:extLst>
                <a:ext uri="{FF2B5EF4-FFF2-40B4-BE49-F238E27FC236}">
                  <a16:creationId xmlns:a16="http://schemas.microsoft.com/office/drawing/2014/main" id="{326DD814-0149-498C-A954-885C837F6B8B}"/>
                </a:ext>
              </a:extLst>
            </p:cNvPr>
            <p:cNvSpPr>
              <a:spLocks noEditPoints="1"/>
            </p:cNvSpPr>
            <p:nvPr/>
          </p:nvSpPr>
          <p:spPr bwMode="auto">
            <a:xfrm>
              <a:off x="9211109" y="3657720"/>
              <a:ext cx="152135" cy="156275"/>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tx1"/>
                </a:solidFill>
                <a:effectLst/>
                <a:uLnTx/>
                <a:uFillTx/>
                <a:latin typeface="+mn-lt"/>
              </a:endParaRPr>
            </a:p>
          </p:txBody>
        </p:sp>
      </p:grpSp>
      <p:sp>
        <p:nvSpPr>
          <p:cNvPr id="11" name="Rectangle 10">
            <a:extLst>
              <a:ext uri="{FF2B5EF4-FFF2-40B4-BE49-F238E27FC236}">
                <a16:creationId xmlns:a16="http://schemas.microsoft.com/office/drawing/2014/main" id="{E1268719-E45D-4DB9-A5CE-3920E9240B44}"/>
              </a:ext>
            </a:extLst>
          </p:cNvPr>
          <p:cNvSpPr/>
          <p:nvPr userDrawn="1"/>
        </p:nvSpPr>
        <p:spPr>
          <a:xfrm>
            <a:off x="0" y="5779008"/>
            <a:ext cx="12188825" cy="1078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n-lt"/>
              <a:cs typeface="Arial" panose="020B0604020202020204" pitchFamily="34" charset="0"/>
            </a:endParaRPr>
          </a:p>
        </p:txBody>
      </p:sp>
    </p:spTree>
    <p:extLst>
      <p:ext uri="{BB962C8B-B14F-4D97-AF65-F5344CB8AC3E}">
        <p14:creationId xmlns:p14="http://schemas.microsoft.com/office/powerpoint/2010/main" val="38041350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hree Content with Graphic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EB6C09C-1569-4654-BB41-00C9680D23C8}"/>
              </a:ext>
            </a:extLst>
          </p:cNvPr>
          <p:cNvSpPr>
            <a:spLocks noGrp="1"/>
          </p:cNvSpPr>
          <p:nvPr>
            <p:ph type="title" hasCustomPrompt="1"/>
          </p:nvPr>
        </p:nvSpPr>
        <p:spPr>
          <a:xfrm>
            <a:off x="557783" y="649224"/>
            <a:ext cx="10380293" cy="767080"/>
          </a:xfrm>
        </p:spPr>
        <p:txBody>
          <a:bodyPr anchor="t"/>
          <a:lstStyle>
            <a:lvl1pPr>
              <a:defRPr baseline="0"/>
            </a:lvl1pPr>
          </a:lstStyle>
          <a:p>
            <a:r>
              <a:rPr lang="en-US"/>
              <a:t>Click to add title for three-column with text and pictograms</a:t>
            </a:r>
          </a:p>
        </p:txBody>
      </p:sp>
      <p:sp>
        <p:nvSpPr>
          <p:cNvPr id="4" name="Content Placeholder 5">
            <a:extLst>
              <a:ext uri="{FF2B5EF4-FFF2-40B4-BE49-F238E27FC236}">
                <a16:creationId xmlns:a16="http://schemas.microsoft.com/office/drawing/2014/main" id="{876397E4-B71C-46AA-956F-3D980F86C3DA}"/>
              </a:ext>
            </a:extLst>
          </p:cNvPr>
          <p:cNvSpPr>
            <a:spLocks noGrp="1"/>
          </p:cNvSpPr>
          <p:nvPr>
            <p:ph sz="quarter" idx="12" hasCustomPrompt="1"/>
          </p:nvPr>
        </p:nvSpPr>
        <p:spPr>
          <a:xfrm>
            <a:off x="1114042" y="3474720"/>
            <a:ext cx="2925318" cy="2278380"/>
          </a:xfrm>
        </p:spPr>
        <p:txBody>
          <a:bodyPr/>
          <a:lstStyle>
            <a:lvl1pPr algn="ctr">
              <a:spcBef>
                <a:spcPts val="1200"/>
              </a:spcBef>
              <a:defRPr sz="2000" b="1"/>
            </a:lvl1pPr>
            <a:lvl2pPr marL="0" indent="0" algn="ctr">
              <a:spcBef>
                <a:spcPts val="1200"/>
              </a:spcBef>
              <a:buFontTx/>
              <a:buNone/>
              <a:defRPr sz="1500" baseline="0"/>
            </a:lvl2pPr>
          </a:lstStyle>
          <a:p>
            <a:pPr lvl="0"/>
            <a:r>
              <a:rPr lang="en-US"/>
              <a:t>Header</a:t>
            </a:r>
          </a:p>
          <a:p>
            <a:pPr lvl="1"/>
            <a:r>
              <a:rPr lang="en-US"/>
              <a:t>Descriptor text</a:t>
            </a:r>
          </a:p>
        </p:txBody>
      </p:sp>
      <p:sp>
        <p:nvSpPr>
          <p:cNvPr id="5" name="Content Placeholder 5">
            <a:extLst>
              <a:ext uri="{FF2B5EF4-FFF2-40B4-BE49-F238E27FC236}">
                <a16:creationId xmlns:a16="http://schemas.microsoft.com/office/drawing/2014/main" id="{69553113-2B4B-401B-B370-4B3C744FACE9}"/>
              </a:ext>
            </a:extLst>
          </p:cNvPr>
          <p:cNvSpPr>
            <a:spLocks noGrp="1"/>
          </p:cNvSpPr>
          <p:nvPr>
            <p:ph sz="quarter" idx="14" hasCustomPrompt="1"/>
          </p:nvPr>
        </p:nvSpPr>
        <p:spPr>
          <a:xfrm>
            <a:off x="4628270" y="3474720"/>
            <a:ext cx="2925318" cy="2278380"/>
          </a:xfrm>
        </p:spPr>
        <p:txBody>
          <a:bodyPr/>
          <a:lstStyle>
            <a:lvl1pPr algn="ctr">
              <a:spcBef>
                <a:spcPts val="1200"/>
              </a:spcBef>
              <a:defRPr sz="2000" b="1"/>
            </a:lvl1pPr>
            <a:lvl2pPr marL="0" indent="0" algn="ctr">
              <a:spcBef>
                <a:spcPts val="1200"/>
              </a:spcBef>
              <a:buFontTx/>
              <a:buNone/>
              <a:defRPr sz="1500"/>
            </a:lvl2pPr>
          </a:lstStyle>
          <a:p>
            <a:pPr lvl="0"/>
            <a:r>
              <a:rPr lang="en-US"/>
              <a:t>Header</a:t>
            </a:r>
          </a:p>
          <a:p>
            <a:pPr lvl="1"/>
            <a:r>
              <a:rPr lang="en-US"/>
              <a:t>Descriptor text</a:t>
            </a:r>
          </a:p>
        </p:txBody>
      </p:sp>
      <p:sp>
        <p:nvSpPr>
          <p:cNvPr id="6" name="Content Placeholder 5">
            <a:extLst>
              <a:ext uri="{FF2B5EF4-FFF2-40B4-BE49-F238E27FC236}">
                <a16:creationId xmlns:a16="http://schemas.microsoft.com/office/drawing/2014/main" id="{9357CE74-CA0B-4C5C-9F24-0A4DDE0192E7}"/>
              </a:ext>
            </a:extLst>
          </p:cNvPr>
          <p:cNvSpPr>
            <a:spLocks noGrp="1"/>
          </p:cNvSpPr>
          <p:nvPr>
            <p:ph sz="quarter" idx="15" hasCustomPrompt="1"/>
          </p:nvPr>
        </p:nvSpPr>
        <p:spPr>
          <a:xfrm>
            <a:off x="8142499" y="3474720"/>
            <a:ext cx="2925318" cy="2278380"/>
          </a:xfrm>
        </p:spPr>
        <p:txBody>
          <a:bodyPr/>
          <a:lstStyle>
            <a:lvl1pPr algn="ctr">
              <a:spcBef>
                <a:spcPts val="1200"/>
              </a:spcBef>
              <a:defRPr sz="2000" b="1"/>
            </a:lvl1pPr>
            <a:lvl2pPr marL="0" indent="0" algn="ctr">
              <a:spcBef>
                <a:spcPts val="1200"/>
              </a:spcBef>
              <a:buFontTx/>
              <a:buNone/>
              <a:defRPr sz="1500"/>
            </a:lvl2pPr>
          </a:lstStyle>
          <a:p>
            <a:pPr lvl="0"/>
            <a:r>
              <a:rPr lang="en-US"/>
              <a:t>Header</a:t>
            </a:r>
          </a:p>
          <a:p>
            <a:pPr lvl="1"/>
            <a:r>
              <a:rPr lang="en-US"/>
              <a:t>Descriptor text</a:t>
            </a:r>
          </a:p>
        </p:txBody>
      </p:sp>
    </p:spTree>
    <p:extLst>
      <p:ext uri="{BB962C8B-B14F-4D97-AF65-F5344CB8AC3E}">
        <p14:creationId xmlns:p14="http://schemas.microsoft.com/office/powerpoint/2010/main" val="1669912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 gra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20D3DB-63F4-412F-96CC-3E84E34BE0CE}"/>
              </a:ext>
            </a:extLst>
          </p:cNvPr>
          <p:cNvSpPr/>
          <p:nvPr userDrawn="1"/>
        </p:nvSpPr>
        <p:spPr>
          <a:xfrm>
            <a:off x="0" y="0"/>
            <a:ext cx="12188825"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latin typeface="+mn-lt"/>
              <a:cs typeface="Arial" panose="020B0604020202020204" pitchFamily="34" charset="0"/>
            </a:endParaRPr>
          </a:p>
        </p:txBody>
      </p:sp>
      <p:sp>
        <p:nvSpPr>
          <p:cNvPr id="4" name="Title 1">
            <a:extLst>
              <a:ext uri="{FF2B5EF4-FFF2-40B4-BE49-F238E27FC236}">
                <a16:creationId xmlns:a16="http://schemas.microsoft.com/office/drawing/2014/main" id="{B3284C44-CBEF-4F9A-AC72-8990858B0EF0}"/>
              </a:ext>
            </a:extLst>
          </p:cNvPr>
          <p:cNvSpPr>
            <a:spLocks noGrp="1"/>
          </p:cNvSpPr>
          <p:nvPr>
            <p:ph type="title" hasCustomPrompt="1"/>
          </p:nvPr>
        </p:nvSpPr>
        <p:spPr>
          <a:xfrm>
            <a:off x="3231270" y="3022967"/>
            <a:ext cx="5726284" cy="812066"/>
          </a:xfrm>
        </p:spPr>
        <p:txBody>
          <a:bodyPr rIns="0" anchor="ctr"/>
          <a:lstStyle>
            <a:lvl1pPr algn="ctr">
              <a:defRPr sz="3200">
                <a:solidFill>
                  <a:schemeClr val="bg1"/>
                </a:solidFill>
                <a:latin typeface="+mn-lt"/>
              </a:defRPr>
            </a:lvl1pPr>
          </a:lstStyle>
          <a:p>
            <a:r>
              <a:rPr lang="en-US"/>
              <a:t>Click to edit title for divider</a:t>
            </a:r>
          </a:p>
        </p:txBody>
      </p:sp>
    </p:spTree>
    <p:extLst>
      <p:ext uri="{BB962C8B-B14F-4D97-AF65-F5344CB8AC3E}">
        <p14:creationId xmlns:p14="http://schemas.microsoft.com/office/powerpoint/2010/main" val="22879773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1" name="Picture Placeholder 5"/>
          <p:cNvSpPr>
            <a:spLocks noGrp="1"/>
          </p:cNvSpPr>
          <p:nvPr>
            <p:ph type="pic" sz="quarter" idx="12" hasCustomPrompt="1"/>
          </p:nvPr>
        </p:nvSpPr>
        <p:spPr>
          <a:xfrm>
            <a:off x="-1587" y="0"/>
            <a:ext cx="12191999" cy="6858000"/>
          </a:xfrm>
          <a:solidFill>
            <a:schemeClr val="bg1">
              <a:lumMod val="75000"/>
            </a:schemeClr>
          </a:solidFill>
        </p:spPr>
        <p:txBody>
          <a:bodyPr rIns="457200"/>
          <a:lstStyle>
            <a:lvl1pPr algn="r">
              <a:defRPr sz="2000" b="1" baseline="0">
                <a:solidFill>
                  <a:schemeClr val="bg1"/>
                </a:solidFill>
              </a:defRPr>
            </a:lvl1pPr>
          </a:lstStyle>
          <a:p>
            <a:br>
              <a:rPr lang="en-US"/>
            </a:br>
            <a:br>
              <a:rPr lang="en-US"/>
            </a:br>
            <a:br>
              <a:rPr lang="en-US"/>
            </a:br>
            <a:r>
              <a:rPr lang="en-US"/>
              <a:t>Click icon to add picture</a:t>
            </a:r>
          </a:p>
        </p:txBody>
      </p:sp>
      <p:sp>
        <p:nvSpPr>
          <p:cNvPr id="29" name="Title 1"/>
          <p:cNvSpPr>
            <a:spLocks noGrp="1"/>
          </p:cNvSpPr>
          <p:nvPr>
            <p:ph type="ctrTitle" hasCustomPrompt="1"/>
          </p:nvPr>
        </p:nvSpPr>
        <p:spPr>
          <a:xfrm>
            <a:off x="568670" y="850392"/>
            <a:ext cx="4178808" cy="5157216"/>
          </a:xfrm>
          <a:solidFill>
            <a:srgbClr val="CC0000">
              <a:alpha val="74902"/>
            </a:srgbClr>
          </a:solidFill>
        </p:spPr>
        <p:txBody>
          <a:bodyPr lIns="402336" tIns="457200" rIns="365760" bIns="182880" anchor="t">
            <a:noAutofit/>
          </a:bodyPr>
          <a:lstStyle>
            <a:lvl1pPr algn="l">
              <a:defRPr sz="3600">
                <a:solidFill>
                  <a:schemeClr val="bg1"/>
                </a:solidFill>
              </a:defRPr>
            </a:lvl1pPr>
          </a:lstStyle>
          <a:p>
            <a:r>
              <a:rPr lang="en-US"/>
              <a:t>Presentation title here</a:t>
            </a:r>
          </a:p>
        </p:txBody>
      </p:sp>
      <p:grpSp>
        <p:nvGrpSpPr>
          <p:cNvPr id="22" name="Group 21"/>
          <p:cNvGrpSpPr>
            <a:grpSpLocks noChangeAspect="1"/>
          </p:cNvGrpSpPr>
          <p:nvPr userDrawn="1"/>
        </p:nvGrpSpPr>
        <p:grpSpPr>
          <a:xfrm>
            <a:off x="1016726" y="5235157"/>
            <a:ext cx="2272533" cy="279165"/>
            <a:chOff x="1011652" y="1504398"/>
            <a:chExt cx="10028238" cy="1231900"/>
          </a:xfrm>
          <a:solidFill>
            <a:schemeClr val="bg1"/>
          </a:solidFill>
        </p:grpSpPr>
        <p:sp>
          <p:nvSpPr>
            <p:cNvPr id="23" name="Freeform 22"/>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24" name="Freeform 23"/>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25" name="Freeform 24"/>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26" name="Freeform 25"/>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27" name="Freeform 26"/>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28" name="Freeform 27"/>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grpSp>
      <p:sp>
        <p:nvSpPr>
          <p:cNvPr id="5" name="Text Placeholder 4"/>
          <p:cNvSpPr>
            <a:spLocks noGrp="1"/>
          </p:cNvSpPr>
          <p:nvPr>
            <p:ph type="body" sz="quarter" idx="16" hasCustomPrompt="1"/>
          </p:nvPr>
        </p:nvSpPr>
        <p:spPr>
          <a:xfrm>
            <a:off x="991707" y="3063240"/>
            <a:ext cx="3282696" cy="1262324"/>
          </a:xfrm>
        </p:spPr>
        <p:txBody>
          <a:bodyPr/>
          <a:lstStyle>
            <a:lvl1pPr>
              <a:defRPr sz="1500" b="1">
                <a:solidFill>
                  <a:schemeClr val="bg1"/>
                </a:solidFill>
              </a:defRPr>
            </a:lvl1pPr>
            <a:lvl2pPr marL="0" indent="0">
              <a:spcBef>
                <a:spcPts val="0"/>
              </a:spcBef>
              <a:spcAft>
                <a:spcPts val="2400"/>
              </a:spcAft>
              <a:buFontTx/>
              <a:buNone/>
              <a:defRPr sz="1300">
                <a:solidFill>
                  <a:schemeClr val="bg1"/>
                </a:solidFill>
              </a:defRPr>
            </a:lvl2pPr>
            <a:lvl3pPr marL="0" indent="0">
              <a:buFontTx/>
              <a:buNone/>
              <a:defRPr sz="1200">
                <a:solidFill>
                  <a:schemeClr val="bg1"/>
                </a:solidFill>
              </a:defRPr>
            </a:lvl3pPr>
            <a:lvl4pPr>
              <a:defRPr>
                <a:solidFill>
                  <a:schemeClr val="bg1"/>
                </a:solidFill>
              </a:defRPr>
            </a:lvl4pPr>
            <a:lvl5pPr>
              <a:defRPr>
                <a:solidFill>
                  <a:schemeClr val="bg1"/>
                </a:solidFill>
              </a:defRPr>
            </a:lvl5pPr>
          </a:lstStyle>
          <a:p>
            <a:pPr lvl="0"/>
            <a:r>
              <a:rPr lang="en-US"/>
              <a:t>Presenter name</a:t>
            </a:r>
          </a:p>
          <a:p>
            <a:pPr lvl="1"/>
            <a:r>
              <a:rPr lang="en-US"/>
              <a:t>Presenter title</a:t>
            </a:r>
          </a:p>
          <a:p>
            <a:pPr lvl="2"/>
            <a:r>
              <a:rPr lang="en-US"/>
              <a:t>Date</a:t>
            </a:r>
          </a:p>
        </p:txBody>
      </p:sp>
      <p:cxnSp>
        <p:nvCxnSpPr>
          <p:cNvPr id="13" name="Straight Connector 12"/>
          <p:cNvCxnSpPr/>
          <p:nvPr userDrawn="1"/>
        </p:nvCxnSpPr>
        <p:spPr>
          <a:xfrm>
            <a:off x="1016726" y="2679062"/>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66640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92FE28-F29C-004D-820B-9458EDC5E220}"/>
              </a:ext>
            </a:extLst>
          </p:cNvPr>
          <p:cNvSpPr>
            <a:spLocks noGrp="1"/>
          </p:cNvSpPr>
          <p:nvPr>
            <p:ph type="dt" sz="half" idx="10"/>
          </p:nvPr>
        </p:nvSpPr>
        <p:spPr/>
        <p:txBody>
          <a:bodyPr/>
          <a:lstStyle/>
          <a:p>
            <a:fld id="{E02AC29B-5910-C84C-B37C-A732091246AC}" type="datetimeFigureOut">
              <a:rPr lang="en-US" smtClean="0"/>
              <a:t>9/24/20</a:t>
            </a:fld>
            <a:endParaRPr lang="en-US"/>
          </a:p>
        </p:txBody>
      </p:sp>
      <p:sp>
        <p:nvSpPr>
          <p:cNvPr id="3" name="Footer Placeholder 2">
            <a:extLst>
              <a:ext uri="{FF2B5EF4-FFF2-40B4-BE49-F238E27FC236}">
                <a16:creationId xmlns:a16="http://schemas.microsoft.com/office/drawing/2014/main" id="{5A7BAD3D-71B6-F34F-B569-E02E6C6CE18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809403F-828F-A54D-81A4-00E0FA3E2F72}"/>
              </a:ext>
            </a:extLst>
          </p:cNvPr>
          <p:cNvSpPr>
            <a:spLocks noGrp="1"/>
          </p:cNvSpPr>
          <p:nvPr>
            <p:ph type="sldNum" sz="quarter" idx="12"/>
          </p:nvPr>
        </p:nvSpPr>
        <p:spPr/>
        <p:txBody>
          <a:bodyPr/>
          <a:lstStyle/>
          <a:p>
            <a:fld id="{4FB66E57-9F42-3841-AE52-345915660E01}" type="slidenum">
              <a:rPr lang="en-US" smtClean="0"/>
              <a:t>‹#›</a:t>
            </a:fld>
            <a:endParaRPr lang="en-US"/>
          </a:p>
        </p:txBody>
      </p:sp>
    </p:spTree>
    <p:extLst>
      <p:ext uri="{BB962C8B-B14F-4D97-AF65-F5344CB8AC3E}">
        <p14:creationId xmlns:p14="http://schemas.microsoft.com/office/powerpoint/2010/main" val="545387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Divider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845525" y="1680183"/>
            <a:ext cx="10360502" cy="1470025"/>
          </a:xfrm>
        </p:spPr>
        <p:txBody>
          <a:bodyPr>
            <a:noAutofit/>
          </a:bodyPr>
          <a:lstStyle>
            <a:lvl1pPr>
              <a:defRPr>
                <a:solidFill>
                  <a:srgbClr val="FFFFFF"/>
                </a:solidFill>
              </a:defRPr>
            </a:lvl1pPr>
          </a:lstStyle>
          <a:p>
            <a:r>
              <a:rPr lang="en-US" dirty="0"/>
              <a:t>Click to edit Divider title style</a:t>
            </a:r>
          </a:p>
        </p:txBody>
      </p:sp>
      <p:sp>
        <p:nvSpPr>
          <p:cNvPr id="3" name="Subtitle 2"/>
          <p:cNvSpPr>
            <a:spLocks noGrp="1"/>
          </p:cNvSpPr>
          <p:nvPr>
            <p:ph type="subTitle" idx="1"/>
          </p:nvPr>
        </p:nvSpPr>
        <p:spPr>
          <a:xfrm>
            <a:off x="845525" y="2536153"/>
            <a:ext cx="10271125" cy="1752600"/>
          </a:xfrm>
          <a:prstGeom prst="rect">
            <a:avLst/>
          </a:prstGeom>
        </p:spPr>
        <p:txBody>
          <a:bodyPr>
            <a:noAutofit/>
          </a:bodyPr>
          <a:lstStyle>
            <a:lvl1pPr marL="0" indent="0" algn="l">
              <a:buNone/>
              <a:defRPr>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8577167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4024F-CAC1-7A4B-A3CD-0BF7E6B7733D}"/>
              </a:ext>
            </a:extLst>
          </p:cNvPr>
          <p:cNvSpPr>
            <a:spLocks noGrp="1"/>
          </p:cNvSpPr>
          <p:nvPr>
            <p:ph type="ctrTitle"/>
          </p:nvPr>
        </p:nvSpPr>
        <p:spPr>
          <a:xfrm>
            <a:off x="1523603" y="1122363"/>
            <a:ext cx="9141619" cy="2387600"/>
          </a:xfrm>
        </p:spPr>
        <p:txBody>
          <a:bodyPr anchor="b"/>
          <a:lstStyle>
            <a:lvl1pPr algn="ctr">
              <a:defRPr sz="5998"/>
            </a:lvl1pPr>
          </a:lstStyle>
          <a:p>
            <a:r>
              <a:rPr lang="en-US"/>
              <a:t>Click to edit Master title style</a:t>
            </a:r>
          </a:p>
        </p:txBody>
      </p:sp>
      <p:sp>
        <p:nvSpPr>
          <p:cNvPr id="3" name="Subtitle 2">
            <a:extLst>
              <a:ext uri="{FF2B5EF4-FFF2-40B4-BE49-F238E27FC236}">
                <a16:creationId xmlns:a16="http://schemas.microsoft.com/office/drawing/2014/main" id="{962F64E7-D5A0-0343-B97E-0670BDB220E5}"/>
              </a:ext>
            </a:extLst>
          </p:cNvPr>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CB76195-81A3-5D4D-95A8-3719CAEDEEEE}"/>
              </a:ext>
            </a:extLst>
          </p:cNvPr>
          <p:cNvSpPr>
            <a:spLocks noGrp="1"/>
          </p:cNvSpPr>
          <p:nvPr>
            <p:ph type="dt" sz="half" idx="10"/>
          </p:nvPr>
        </p:nvSpPr>
        <p:spPr/>
        <p:txBody>
          <a:bodyPr/>
          <a:lstStyle/>
          <a:p>
            <a:fld id="{E02AC29B-5910-C84C-B37C-A732091246AC}" type="datetimeFigureOut">
              <a:rPr lang="en-US" smtClean="0"/>
              <a:t>9/24/20</a:t>
            </a:fld>
            <a:endParaRPr lang="en-US"/>
          </a:p>
        </p:txBody>
      </p:sp>
      <p:sp>
        <p:nvSpPr>
          <p:cNvPr id="5" name="Footer Placeholder 4">
            <a:extLst>
              <a:ext uri="{FF2B5EF4-FFF2-40B4-BE49-F238E27FC236}">
                <a16:creationId xmlns:a16="http://schemas.microsoft.com/office/drawing/2014/main" id="{F4DE8011-0DE9-F040-B676-E607421C1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9FFAE-6D23-3741-A7AB-09DB89D399BA}"/>
              </a:ext>
            </a:extLst>
          </p:cNvPr>
          <p:cNvSpPr>
            <a:spLocks noGrp="1"/>
          </p:cNvSpPr>
          <p:nvPr>
            <p:ph type="sldNum" sz="quarter" idx="12"/>
          </p:nvPr>
        </p:nvSpPr>
        <p:spPr/>
        <p:txBody>
          <a:bodyPr/>
          <a:lstStyle/>
          <a:p>
            <a:fld id="{4FB66E57-9F42-3841-AE52-345915660E01}" type="slidenum">
              <a:rPr lang="en-US" smtClean="0"/>
              <a:t>‹#›</a:t>
            </a:fld>
            <a:endParaRPr lang="en-US"/>
          </a:p>
        </p:txBody>
      </p:sp>
    </p:spTree>
    <p:extLst>
      <p:ext uri="{BB962C8B-B14F-4D97-AF65-F5344CB8AC3E}">
        <p14:creationId xmlns:p14="http://schemas.microsoft.com/office/powerpoint/2010/main" val="30532947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no Figur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6246" y="1915633"/>
            <a:ext cx="11266967" cy="3481966"/>
          </a:xfrm>
          <a:prstGeom prst="rect">
            <a:avLst/>
          </a:prstGeom>
        </p:spPr>
        <p:txBody>
          <a:bodyPr/>
          <a:lstStyle>
            <a:lvl1pPr marL="445770" indent="-285750">
              <a:spcBef>
                <a:spcPts val="0"/>
              </a:spcBef>
              <a:spcAft>
                <a:spcPts val="600"/>
              </a:spcAft>
              <a:buFont typeface="Arial" panose="020B0604020202020204" pitchFamily="34" charset="0"/>
              <a:buChar char="•"/>
              <a:defRPr baseline="0">
                <a:solidFill>
                  <a:schemeClr val="tx1"/>
                </a:solidFill>
              </a:defRPr>
            </a:lvl1pPr>
            <a:lvl2pPr marL="742950" indent="-182880">
              <a:spcBef>
                <a:spcPts val="0"/>
              </a:spcBef>
              <a:spcAft>
                <a:spcPts val="600"/>
              </a:spcAft>
              <a:buFont typeface="Arial" panose="020B0604020202020204" pitchFamily="34" charset="0"/>
              <a:buChar char="‒"/>
              <a:defRPr>
                <a:solidFill>
                  <a:schemeClr val="tx1"/>
                </a:solidFill>
              </a:defRPr>
            </a:lvl2pPr>
            <a:lvl3pPr marL="1143000" indent="-182880">
              <a:spcBef>
                <a:spcPts val="0"/>
              </a:spcBef>
              <a:spcAft>
                <a:spcPts val="600"/>
              </a:spcAft>
              <a:buFont typeface="Arial"/>
              <a:buChar char="•"/>
              <a:defRPr>
                <a:solidFill>
                  <a:schemeClr val="tx1"/>
                </a:solidFill>
              </a:defRPr>
            </a:lvl3pPr>
            <a:lvl4pPr marL="1600200" indent="-182880">
              <a:spcBef>
                <a:spcPts val="0"/>
              </a:spcBef>
              <a:spcAft>
                <a:spcPts val="600"/>
              </a:spcAft>
              <a:buFont typeface="Arial" panose="020B0604020202020204" pitchFamily="34" charset="0"/>
              <a:buChar char="‒"/>
              <a:defRPr>
                <a:solidFill>
                  <a:schemeClr val="tx1"/>
                </a:solidFill>
              </a:defRPr>
            </a:lvl4pPr>
            <a:lvl5pPr marL="2057400" indent="-182880">
              <a:spcBef>
                <a:spcPts val="0"/>
              </a:spcBef>
              <a:spcAft>
                <a:spcPts val="600"/>
              </a:spcAft>
              <a:buFont typeface="Arial"/>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466246" y="6067136"/>
            <a:ext cx="10295514" cy="686761"/>
          </a:xfrm>
          <a:prstGeom prst="rect">
            <a:avLst/>
          </a:prstGeom>
        </p:spPr>
        <p:txBody>
          <a:bodyPr/>
          <a:lstStyle>
            <a:lvl1pPr marL="0" indent="0">
              <a:buNone/>
              <a:defRPr sz="1200">
                <a:solidFill>
                  <a:schemeClr val="tx1"/>
                </a:solidFill>
              </a:defRPr>
            </a:lvl1pPr>
          </a:lstStyle>
          <a:p>
            <a:pPr lvl="0"/>
            <a:r>
              <a:rPr lang="en-US" dirty="0"/>
              <a:t>Insert Source Here</a:t>
            </a:r>
          </a:p>
        </p:txBody>
      </p:sp>
      <p:sp>
        <p:nvSpPr>
          <p:cNvPr id="6" name="Title Placeholder 1">
            <a:extLst>
              <a:ext uri="{FF2B5EF4-FFF2-40B4-BE49-F238E27FC236}">
                <a16:creationId xmlns:a16="http://schemas.microsoft.com/office/drawing/2014/main" id="{E0C57E2F-108D-BC45-BF44-2F6C065BC1E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p>
            <a:r>
              <a:rPr lang="en-US" dirty="0"/>
              <a:t>Click to edit Master title style</a:t>
            </a:r>
          </a:p>
        </p:txBody>
      </p:sp>
    </p:spTree>
    <p:extLst>
      <p:ext uri="{BB962C8B-B14F-4D97-AF65-F5344CB8AC3E}">
        <p14:creationId xmlns:p14="http://schemas.microsoft.com/office/powerpoint/2010/main" val="3535087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Defaul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64849" y="1914246"/>
            <a:ext cx="5102052" cy="4010377"/>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panose="020B0604020202020204" pitchFamily="34" charset="0"/>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panose="020B0604020202020204" pitchFamily="34" charset="0"/>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0" hasCustomPrompt="1"/>
          </p:nvPr>
        </p:nvSpPr>
        <p:spPr>
          <a:xfrm>
            <a:off x="470142" y="6067136"/>
            <a:ext cx="10291618" cy="598311"/>
          </a:xfrm>
          <a:prstGeom prst="rect">
            <a:avLst/>
          </a:prstGeom>
        </p:spPr>
        <p:txBody>
          <a:bodyPr/>
          <a:lstStyle>
            <a:lvl1pPr marL="0" indent="0">
              <a:buNone/>
              <a:defRPr sz="1200" baseline="0">
                <a:solidFill>
                  <a:schemeClr val="tx1"/>
                </a:solidFill>
              </a:defRPr>
            </a:lvl1pPr>
          </a:lstStyle>
          <a:p>
            <a:pPr lvl="0"/>
            <a:r>
              <a:rPr lang="en-US" dirty="0"/>
              <a:t>Insert Source</a:t>
            </a:r>
          </a:p>
        </p:txBody>
      </p:sp>
      <p:sp>
        <p:nvSpPr>
          <p:cNvPr id="7" name="Title Placeholder 1">
            <a:extLst>
              <a:ext uri="{FF2B5EF4-FFF2-40B4-BE49-F238E27FC236}">
                <a16:creationId xmlns:a16="http://schemas.microsoft.com/office/drawing/2014/main" id="{0E776E84-F54F-3445-8517-0E7B66C3BA9B}"/>
              </a:ext>
            </a:extLst>
          </p:cNvPr>
          <p:cNvSpPr>
            <a:spLocks noGrp="1"/>
          </p:cNvSpPr>
          <p:nvPr>
            <p:ph type="title"/>
          </p:nvPr>
        </p:nvSpPr>
        <p:spPr>
          <a:xfrm>
            <a:off x="468314" y="586267"/>
            <a:ext cx="11264900" cy="861533"/>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
        <p:nvSpPr>
          <p:cNvPr id="8" name="Content Placeholder 2"/>
          <p:cNvSpPr>
            <a:spLocks noGrp="1"/>
          </p:cNvSpPr>
          <p:nvPr>
            <p:ph sz="half" idx="11" hasCustomPrompt="1"/>
          </p:nvPr>
        </p:nvSpPr>
        <p:spPr>
          <a:xfrm>
            <a:off x="6100764" y="1914246"/>
            <a:ext cx="5102052" cy="4010377"/>
          </a:xfrm>
          <a:prstGeom prst="rect">
            <a:avLst/>
          </a:prstGeom>
        </p:spPr>
        <p:txBody>
          <a:bodyPr/>
          <a:lstStyle>
            <a:lvl1pPr marL="342900" indent="-182880">
              <a:spcBef>
                <a:spcPts val="0"/>
              </a:spcBef>
              <a:spcAft>
                <a:spcPts val="600"/>
              </a:spcAft>
              <a:buFont typeface="Arial"/>
              <a:buChar char="•"/>
              <a:defRPr sz="2800">
                <a:solidFill>
                  <a:schemeClr val="tx1"/>
                </a:solidFill>
              </a:defRPr>
            </a:lvl1pPr>
            <a:lvl2pPr marL="742950" indent="-182880">
              <a:spcBef>
                <a:spcPts val="0"/>
              </a:spcBef>
              <a:spcAft>
                <a:spcPts val="600"/>
              </a:spcAft>
              <a:buFont typeface="Arial" panose="020B0604020202020204" pitchFamily="34" charset="0"/>
              <a:buChar char="‒"/>
              <a:defRPr sz="2400">
                <a:solidFill>
                  <a:schemeClr val="tx1"/>
                </a:solidFill>
              </a:defRPr>
            </a:lvl2pPr>
            <a:lvl3pPr marL="1143000" indent="-182880">
              <a:spcBef>
                <a:spcPts val="0"/>
              </a:spcBef>
              <a:spcAft>
                <a:spcPts val="600"/>
              </a:spcAft>
              <a:buFont typeface="Arial"/>
              <a:buChar char="•"/>
              <a:defRPr sz="2000">
                <a:solidFill>
                  <a:schemeClr val="tx1"/>
                </a:solidFill>
              </a:defRPr>
            </a:lvl3pPr>
            <a:lvl4pPr marL="1600200" indent="-182880">
              <a:spcBef>
                <a:spcPts val="0"/>
              </a:spcBef>
              <a:spcAft>
                <a:spcPts val="600"/>
              </a:spcAft>
              <a:buFont typeface="Arial" panose="020B0604020202020204" pitchFamily="34" charset="0"/>
              <a:buChar char="‒"/>
              <a:defRPr sz="1800">
                <a:solidFill>
                  <a:schemeClr val="tx1"/>
                </a:solidFill>
              </a:defRPr>
            </a:lvl4pPr>
            <a:lvl5pPr marL="2057400" indent="-182880">
              <a:spcBef>
                <a:spcPts val="0"/>
              </a:spcBef>
              <a:spcAft>
                <a:spcPts val="600"/>
              </a:spcAft>
              <a:buFont typeface="Arial"/>
              <a:buChar char="•"/>
              <a:defRPr sz="18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24990637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3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Default">
    <p:spTree>
      <p:nvGrpSpPr>
        <p:cNvPr id="1" name=""/>
        <p:cNvGrpSpPr/>
        <p:nvPr/>
      </p:nvGrpSpPr>
      <p:grpSpPr>
        <a:xfrm>
          <a:off x="0" y="0"/>
          <a:ext cx="0" cy="0"/>
          <a:chOff x="0" y="0"/>
          <a:chExt cx="0" cy="0"/>
        </a:xfrm>
      </p:grpSpPr>
    </p:spTree>
    <p:extLst>
      <p:ext uri="{BB962C8B-B14F-4D97-AF65-F5344CB8AC3E}">
        <p14:creationId xmlns:p14="http://schemas.microsoft.com/office/powerpoint/2010/main" val="892090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Default with Figure #">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63841" y="1904999"/>
            <a:ext cx="11269371" cy="4024867"/>
          </a:xfrm>
          <a:prstGeom prst="rect">
            <a:avLst/>
          </a:prstGeom>
        </p:spPr>
        <p:txBody>
          <a:bodyPr/>
          <a:lstStyle>
            <a:lvl1pPr marL="445770" indent="-285750">
              <a:spcBef>
                <a:spcPts val="0"/>
              </a:spcBef>
              <a:spcAft>
                <a:spcPts val="600"/>
              </a:spcAft>
              <a:buFont typeface="Arial" panose="020B0604020202020204" pitchFamily="34" charset="0"/>
              <a:buChar char="•"/>
              <a:defRPr>
                <a:solidFill>
                  <a:schemeClr val="tx1"/>
                </a:solidFill>
              </a:defRPr>
            </a:lvl1pPr>
            <a:lvl2pPr marL="742950" indent="-182880">
              <a:spcBef>
                <a:spcPts val="0"/>
              </a:spcBef>
              <a:spcAft>
                <a:spcPts val="600"/>
              </a:spcAft>
              <a:buFont typeface="Arial" panose="020B0604020202020204" pitchFamily="34" charset="0"/>
              <a:buChar char="‒"/>
              <a:defRPr>
                <a:solidFill>
                  <a:schemeClr val="tx1"/>
                </a:solidFill>
              </a:defRPr>
            </a:lvl2pPr>
            <a:lvl3pPr marL="1143000" indent="-182880">
              <a:spcBef>
                <a:spcPts val="0"/>
              </a:spcBef>
              <a:spcAft>
                <a:spcPts val="600"/>
              </a:spcAft>
              <a:buFont typeface="Arial"/>
              <a:buChar char="•"/>
              <a:defRPr>
                <a:solidFill>
                  <a:schemeClr val="tx1"/>
                </a:solidFill>
              </a:defRPr>
            </a:lvl3pPr>
            <a:lvl4pPr marL="1600200" indent="-182880">
              <a:spcBef>
                <a:spcPts val="0"/>
              </a:spcBef>
              <a:spcAft>
                <a:spcPts val="600"/>
              </a:spcAft>
              <a:buFont typeface="Arial" panose="020B0604020202020204" pitchFamily="34" charset="0"/>
              <a:buChar char="‒"/>
              <a:defRPr>
                <a:solidFill>
                  <a:schemeClr val="tx1"/>
                </a:solidFill>
              </a:defRPr>
            </a:lvl4pPr>
            <a:lvl5pPr marL="2057400" indent="-182880">
              <a:spcBef>
                <a:spcPts val="0"/>
              </a:spcBef>
              <a:spcAft>
                <a:spcPts val="600"/>
              </a:spcAft>
              <a:buFont typeface="Arial"/>
              <a:buChar char="•"/>
              <a:defRPr/>
            </a:lvl5pPr>
          </a:lstStyle>
          <a:p>
            <a:pPr lvl="0"/>
            <a:r>
              <a:rPr lang="en-US" dirty="0"/>
              <a:t>First level</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hasCustomPrompt="1"/>
          </p:nvPr>
        </p:nvSpPr>
        <p:spPr>
          <a:xfrm>
            <a:off x="468312" y="6068533"/>
            <a:ext cx="10240087" cy="686761"/>
          </a:xfrm>
          <a:prstGeom prst="rect">
            <a:avLst/>
          </a:prstGeom>
        </p:spPr>
        <p:txBody>
          <a:bodyPr anchor="b"/>
          <a:lstStyle>
            <a:lvl1pPr marL="0" indent="0">
              <a:buNone/>
              <a:defRPr sz="1200">
                <a:solidFill>
                  <a:schemeClr val="tx1"/>
                </a:solidFill>
              </a:defRPr>
            </a:lvl1pPr>
          </a:lstStyle>
          <a:p>
            <a:pPr lvl="0"/>
            <a:r>
              <a:rPr lang="en-US" dirty="0"/>
              <a:t>Insert Source Here</a:t>
            </a:r>
          </a:p>
        </p:txBody>
      </p:sp>
      <p:sp>
        <p:nvSpPr>
          <p:cNvPr id="8" name="Title Placeholder 1">
            <a:extLst>
              <a:ext uri="{FF2B5EF4-FFF2-40B4-BE49-F238E27FC236}">
                <a16:creationId xmlns:a16="http://schemas.microsoft.com/office/drawing/2014/main" id="{FB4E8EC0-9E51-1B4B-8B5B-6438FF732335}"/>
              </a:ext>
            </a:extLst>
          </p:cNvPr>
          <p:cNvSpPr>
            <a:spLocks noGrp="1"/>
          </p:cNvSpPr>
          <p:nvPr>
            <p:ph type="title"/>
          </p:nvPr>
        </p:nvSpPr>
        <p:spPr>
          <a:xfrm>
            <a:off x="468314" y="587665"/>
            <a:ext cx="11264900" cy="860136"/>
          </a:xfrm>
          <a:prstGeom prst="rect">
            <a:avLst/>
          </a:prstGeom>
        </p:spPr>
        <p:txBody>
          <a:bodyPr vert="horz" lIns="91440" tIns="45720" rIns="91440" bIns="45720" rtlCol="0" anchor="t">
            <a:no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79822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with Figure #">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68314" y="1586467"/>
            <a:ext cx="5486400" cy="4343400"/>
          </a:xfrm>
          <a:prstGeom prst="rect">
            <a:avLst/>
          </a:prstGeom>
        </p:spPr>
        <p:txBody>
          <a:bodyPr/>
          <a:lstStyle>
            <a:lvl1pPr marL="342900" indent="-182880">
              <a:spcBef>
                <a:spcPts val="0"/>
              </a:spcBef>
              <a:spcAft>
                <a:spcPts val="600"/>
              </a:spcAft>
              <a:buFont typeface="Arial"/>
              <a:buChar char="•"/>
              <a:defRPr sz="2800">
                <a:solidFill>
                  <a:srgbClr val="393D40"/>
                </a:solidFill>
              </a:defRPr>
            </a:lvl1pPr>
            <a:lvl2pPr marL="742950" indent="-182880">
              <a:spcBef>
                <a:spcPts val="0"/>
              </a:spcBef>
              <a:spcAft>
                <a:spcPts val="600"/>
              </a:spcAft>
              <a:buFont typeface="Arial" panose="020B0604020202020204" pitchFamily="34" charset="0"/>
              <a:buChar char="‒"/>
              <a:defRPr sz="2400">
                <a:solidFill>
                  <a:srgbClr val="393D40"/>
                </a:solidFill>
              </a:defRPr>
            </a:lvl2pPr>
            <a:lvl3pPr marL="1143000" indent="-182880">
              <a:spcBef>
                <a:spcPts val="0"/>
              </a:spcBef>
              <a:spcAft>
                <a:spcPts val="600"/>
              </a:spcAft>
              <a:buFont typeface="Arial"/>
              <a:buChar char="•"/>
              <a:defRPr sz="2000">
                <a:solidFill>
                  <a:srgbClr val="393D40"/>
                </a:solidFill>
              </a:defRPr>
            </a:lvl3pPr>
            <a:lvl4pPr marL="1600200" indent="-182880">
              <a:spcBef>
                <a:spcPts val="0"/>
              </a:spcBef>
              <a:spcAft>
                <a:spcPts val="600"/>
              </a:spcAft>
              <a:buFont typeface="Arial" panose="020B0604020202020204" pitchFamily="34" charset="0"/>
              <a:buChar char="‒"/>
              <a:defRPr sz="1800">
                <a:solidFill>
                  <a:srgbClr val="393D40"/>
                </a:solidFill>
              </a:defRPr>
            </a:lvl4pPr>
            <a:lvl5pPr marL="2057400" indent="-182880">
              <a:spcBef>
                <a:spcPts val="0"/>
              </a:spcBef>
              <a:spcAft>
                <a:spcPts val="600"/>
              </a:spcAft>
              <a:buFont typeface="Arial"/>
              <a:buChar char="•"/>
              <a:defRPr sz="1800">
                <a:solidFill>
                  <a:srgbClr val="393D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6" name="Text Placeholder 5"/>
          <p:cNvSpPr>
            <a:spLocks noGrp="1"/>
          </p:cNvSpPr>
          <p:nvPr>
            <p:ph type="body" sz="quarter" idx="10" hasCustomPrompt="1"/>
          </p:nvPr>
        </p:nvSpPr>
        <p:spPr>
          <a:xfrm>
            <a:off x="468313" y="6068533"/>
            <a:ext cx="10293447" cy="598311"/>
          </a:xfrm>
          <a:prstGeom prst="rect">
            <a:avLst/>
          </a:prstGeom>
        </p:spPr>
        <p:txBody>
          <a:bodyPr anchor="b"/>
          <a:lstStyle>
            <a:lvl1pPr marL="0" indent="0">
              <a:buNone/>
              <a:defRPr sz="1200" baseline="0">
                <a:solidFill>
                  <a:srgbClr val="393D40"/>
                </a:solidFill>
              </a:defRPr>
            </a:lvl1pPr>
          </a:lstStyle>
          <a:p>
            <a:pPr lvl="0"/>
            <a:r>
              <a:rPr lang="en-US" dirty="0"/>
              <a:t>Insert Source</a:t>
            </a:r>
          </a:p>
        </p:txBody>
      </p:sp>
      <p:sp>
        <p:nvSpPr>
          <p:cNvPr id="9" name="Title Placeholder 1">
            <a:extLst>
              <a:ext uri="{FF2B5EF4-FFF2-40B4-BE49-F238E27FC236}">
                <a16:creationId xmlns:a16="http://schemas.microsoft.com/office/drawing/2014/main" id="{9D663ECE-2525-9049-A44C-56EA831A5443}"/>
              </a:ext>
            </a:extLst>
          </p:cNvPr>
          <p:cNvSpPr>
            <a:spLocks noGrp="1"/>
          </p:cNvSpPr>
          <p:nvPr>
            <p:ph type="title"/>
          </p:nvPr>
        </p:nvSpPr>
        <p:spPr>
          <a:xfrm>
            <a:off x="468314" y="587665"/>
            <a:ext cx="11264900" cy="860136"/>
          </a:xfrm>
          <a:prstGeom prst="rect">
            <a:avLst/>
          </a:prstGeom>
        </p:spPr>
        <p:txBody>
          <a:bodyPr vert="horz" lIns="91440" tIns="45720" rIns="91440" bIns="45720" rtlCol="0" anchor="t">
            <a:noAutofit/>
          </a:bodyPr>
          <a:lstStyle/>
          <a:p>
            <a:r>
              <a:rPr lang="en-US" dirty="0"/>
              <a:t>Click to edit Master title style</a:t>
            </a:r>
          </a:p>
        </p:txBody>
      </p:sp>
      <p:sp>
        <p:nvSpPr>
          <p:cNvPr id="7" name="Content Placeholder 2"/>
          <p:cNvSpPr>
            <a:spLocks noGrp="1"/>
          </p:cNvSpPr>
          <p:nvPr>
            <p:ph sz="half" idx="11" hasCustomPrompt="1"/>
          </p:nvPr>
        </p:nvSpPr>
        <p:spPr>
          <a:xfrm>
            <a:off x="6107113" y="1562100"/>
            <a:ext cx="5626099" cy="4343400"/>
          </a:xfrm>
          <a:prstGeom prst="rect">
            <a:avLst/>
          </a:prstGeom>
        </p:spPr>
        <p:txBody>
          <a:bodyPr/>
          <a:lstStyle>
            <a:lvl1pPr marL="342900" indent="-182880">
              <a:spcBef>
                <a:spcPts val="0"/>
              </a:spcBef>
              <a:spcAft>
                <a:spcPts val="600"/>
              </a:spcAft>
              <a:buFont typeface="Arial"/>
              <a:buChar char="•"/>
              <a:defRPr sz="2800">
                <a:solidFill>
                  <a:srgbClr val="393D40"/>
                </a:solidFill>
              </a:defRPr>
            </a:lvl1pPr>
            <a:lvl2pPr marL="742950" indent="-182880">
              <a:spcBef>
                <a:spcPts val="0"/>
              </a:spcBef>
              <a:spcAft>
                <a:spcPts val="600"/>
              </a:spcAft>
              <a:buFont typeface="Arial" panose="020B0604020202020204" pitchFamily="34" charset="0"/>
              <a:buChar char="‒"/>
              <a:defRPr sz="2400">
                <a:solidFill>
                  <a:srgbClr val="393D40"/>
                </a:solidFill>
              </a:defRPr>
            </a:lvl2pPr>
            <a:lvl3pPr marL="1143000" indent="-182880">
              <a:spcBef>
                <a:spcPts val="0"/>
              </a:spcBef>
              <a:spcAft>
                <a:spcPts val="600"/>
              </a:spcAft>
              <a:buFont typeface="Arial"/>
              <a:buChar char="•"/>
              <a:defRPr sz="2000">
                <a:solidFill>
                  <a:srgbClr val="393D40"/>
                </a:solidFill>
              </a:defRPr>
            </a:lvl3pPr>
            <a:lvl4pPr marL="1600200" indent="-182880">
              <a:spcBef>
                <a:spcPts val="0"/>
              </a:spcBef>
              <a:spcAft>
                <a:spcPts val="600"/>
              </a:spcAft>
              <a:buFont typeface="Arial" panose="020B0604020202020204" pitchFamily="34" charset="0"/>
              <a:buChar char="‒"/>
              <a:defRPr sz="1800">
                <a:solidFill>
                  <a:srgbClr val="393D40"/>
                </a:solidFill>
              </a:defRPr>
            </a:lvl4pPr>
            <a:lvl5pPr marL="2057400" indent="-182880">
              <a:spcBef>
                <a:spcPts val="0"/>
              </a:spcBef>
              <a:spcAft>
                <a:spcPts val="600"/>
              </a:spcAft>
              <a:buFont typeface="Arial"/>
              <a:buChar char="•"/>
              <a:defRPr sz="1800">
                <a:solidFill>
                  <a:srgbClr val="393D4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3148897601"/>
      </p:ext>
    </p:extLst>
  </p:cSld>
  <p:clrMapOvr>
    <a:masterClrMapping/>
  </p:clrMapOvr>
  <p:extLst>
    <p:ext uri="{DCECCB84-F9BA-43D5-87BE-67443E8EF086}">
      <p15:sldGuideLst xmlns:p15="http://schemas.microsoft.com/office/powerpoint/2012/main">
        <p15:guide id="1" orient="horz" pos="2160">
          <p15:clr>
            <a:srgbClr val="FBAE40"/>
          </p15:clr>
        </p15:guide>
        <p15:guide id="2" pos="3839">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Default with Figure #">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9390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26893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6.jp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slideLayout" Target="../slideLayouts/slideLayout7.xml"/><Relationship Id="rId1" Type="http://schemas.openxmlformats.org/officeDocument/2006/relationships/slideLayout" Target="../slideLayouts/slideLayout6.xml"/><Relationship Id="rId5" Type="http://schemas.openxmlformats.org/officeDocument/2006/relationships/image" Target="../media/image6.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6.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8.xml"/><Relationship Id="rId4" Type="http://schemas.openxmlformats.org/officeDocument/2006/relationships/slideLayout" Target="../slideLayouts/slideLayout1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userDrawn="1"/>
        </p:nvSpPr>
        <p:spPr>
          <a:xfrm>
            <a:off x="-1" y="0"/>
            <a:ext cx="12188826" cy="6858000"/>
          </a:xfrm>
          <a:prstGeom prst="rect">
            <a:avLst/>
          </a:prstGeom>
          <a:solidFill>
            <a:srgbClr val="0B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2307154" y="2633307"/>
            <a:ext cx="8397439" cy="844213"/>
          </a:xfrm>
          <a:prstGeom prst="rect">
            <a:avLst/>
          </a:prstGeom>
        </p:spPr>
        <p:txBody>
          <a:bodyPr vert="horz" lIns="91440" tIns="45720" rIns="91440" bIns="45720" rtlCol="0" anchor="t">
            <a:noAutofit/>
          </a:bodyPr>
          <a:lstStyle/>
          <a:p>
            <a:r>
              <a:rPr lang="en-US"/>
              <a:t>Click to edit Master title style</a:t>
            </a:r>
            <a:endParaRPr lang="en-US" dirty="0"/>
          </a:p>
        </p:txBody>
      </p:sp>
      <p:pic>
        <p:nvPicPr>
          <p:cNvPr id="5" name="Picture 4" descr="KFF_Large_K.png"/>
          <p:cNvPicPr>
            <a:picLocks noChangeAspect="1"/>
          </p:cNvPicPr>
          <p:nvPr userDrawn="1"/>
        </p:nvPicPr>
        <p:blipFill rotWithShape="1">
          <a:blip r:embed="rId3">
            <a:extLst>
              <a:ext uri="{28A0092B-C50C-407E-A947-70E740481C1C}">
                <a14:useLocalDpi xmlns:a14="http://schemas.microsoft.com/office/drawing/2010/main" val="0"/>
              </a:ext>
            </a:extLst>
          </a:blip>
          <a:srcRect l="46308"/>
          <a:stretch/>
        </p:blipFill>
        <p:spPr>
          <a:xfrm>
            <a:off x="-1" y="0"/>
            <a:ext cx="3358798" cy="6858000"/>
          </a:xfrm>
          <a:prstGeom prst="rect">
            <a:avLst/>
          </a:prstGeom>
        </p:spPr>
      </p:pic>
      <p:pic>
        <p:nvPicPr>
          <p:cNvPr id="7" name="Picture 6" descr="KFF_Full_Logo_KO.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009099" y="5295540"/>
            <a:ext cx="1184364" cy="786320"/>
          </a:xfrm>
          <a:prstGeom prst="rect">
            <a:avLst/>
          </a:prstGeom>
        </p:spPr>
      </p:pic>
      <p:pic>
        <p:nvPicPr>
          <p:cNvPr id="13" name="Picture 12" descr="KFF_Tagline_K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156556" y="6251604"/>
            <a:ext cx="4162012" cy="243326"/>
          </a:xfrm>
          <a:prstGeom prst="rect">
            <a:avLst/>
          </a:prstGeom>
        </p:spPr>
      </p:pic>
    </p:spTree>
    <p:extLst>
      <p:ext uri="{BB962C8B-B14F-4D97-AF65-F5344CB8AC3E}">
        <p14:creationId xmlns:p14="http://schemas.microsoft.com/office/powerpoint/2010/main" val="4151355162"/>
      </p:ext>
    </p:extLst>
  </p:cSld>
  <p:clrMap bg1="lt1" tx1="dk1" bg2="lt2" tx2="dk2" accent1="accent1" accent2="accent2" accent3="accent3" accent4="accent4" accent5="accent5" accent6="accent6" hlink="hlink" folHlink="folHlink"/>
  <p:sldLayoutIdLst>
    <p:sldLayoutId id="2147483661" r:id="rId1"/>
  </p:sldLayoutIdLst>
  <p:hf hdr="0" ftr="0" dt="0"/>
  <p:txStyles>
    <p:titleStyle>
      <a:lvl1pPr algn="l" defTabSz="457200" rtl="0" eaLnBrk="1" latinLnBrk="0" hangingPunct="1">
        <a:spcBef>
          <a:spcPct val="0"/>
        </a:spcBef>
        <a:buNone/>
        <a:defRPr sz="4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Rectangle 8"/>
          <p:cNvSpPr/>
          <p:nvPr userDrawn="1"/>
        </p:nvSpPr>
        <p:spPr>
          <a:xfrm>
            <a:off x="-1" y="0"/>
            <a:ext cx="12188826" cy="6858000"/>
          </a:xfrm>
          <a:prstGeom prst="rect">
            <a:avLst/>
          </a:prstGeom>
          <a:solidFill>
            <a:srgbClr val="0B5FB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KFF_Plate_Tab+Slab6.png"/>
          <p:cNvPicPr>
            <a:picLocks noChangeAspect="1"/>
          </p:cNvPicPr>
          <p:nvPr userDrawn="1"/>
        </p:nvPicPr>
        <p:blipFill rotWithShape="1">
          <a:blip r:embed="rId3">
            <a:extLst>
              <a:ext uri="{28A0092B-C50C-407E-A947-70E740481C1C}">
                <a14:useLocalDpi xmlns:a14="http://schemas.microsoft.com/office/drawing/2010/main" val="0"/>
              </a:ext>
            </a:extLst>
          </a:blip>
          <a:srcRect l="28055"/>
          <a:stretch/>
        </p:blipFill>
        <p:spPr>
          <a:xfrm>
            <a:off x="8376195" y="0"/>
            <a:ext cx="3812630" cy="6858000"/>
          </a:xfrm>
          <a:prstGeom prst="rect">
            <a:avLst/>
          </a:prstGeom>
        </p:spPr>
      </p:pic>
      <p:sp>
        <p:nvSpPr>
          <p:cNvPr id="2" name="Title Placeholder 1"/>
          <p:cNvSpPr>
            <a:spLocks noGrp="1"/>
          </p:cNvSpPr>
          <p:nvPr>
            <p:ph type="title"/>
          </p:nvPr>
        </p:nvSpPr>
        <p:spPr>
          <a:xfrm>
            <a:off x="845605" y="1695882"/>
            <a:ext cx="8397439" cy="844213"/>
          </a:xfrm>
          <a:prstGeom prst="rect">
            <a:avLst/>
          </a:prstGeom>
        </p:spPr>
        <p:txBody>
          <a:bodyPr vert="horz" lIns="91440" tIns="45720" rIns="91440" bIns="45720" rtlCol="0" anchor="t">
            <a:noAutofit/>
          </a:bodyPr>
          <a:lstStyle/>
          <a:p>
            <a:r>
              <a:rPr lang="en-US" dirty="0"/>
              <a:t>Click to edit Divider title style</a:t>
            </a:r>
          </a:p>
        </p:txBody>
      </p:sp>
      <p:pic>
        <p:nvPicPr>
          <p:cNvPr id="11" name="Picture 10" descr="KFF_Plate_Tab+Slab9.png"/>
          <p:cNvPicPr>
            <a:picLocks noChangeAspect="1"/>
          </p:cNvPicPr>
          <p:nvPr userDrawn="1"/>
        </p:nvPicPr>
        <p:blipFill rotWithShape="1">
          <a:blip r:embed="rId4">
            <a:extLst>
              <a:ext uri="{28A0092B-C50C-407E-A947-70E740481C1C}">
                <a14:useLocalDpi xmlns:a14="http://schemas.microsoft.com/office/drawing/2010/main" val="0"/>
              </a:ext>
            </a:extLst>
          </a:blip>
          <a:srcRect r="88613" b="85485"/>
          <a:stretch/>
        </p:blipFill>
        <p:spPr>
          <a:xfrm>
            <a:off x="0" y="0"/>
            <a:ext cx="1028125" cy="1695882"/>
          </a:xfrm>
          <a:prstGeom prst="rect">
            <a:avLst/>
          </a:prstGeom>
        </p:spPr>
      </p:pic>
    </p:spTree>
    <p:extLst>
      <p:ext uri="{BB962C8B-B14F-4D97-AF65-F5344CB8AC3E}">
        <p14:creationId xmlns:p14="http://schemas.microsoft.com/office/powerpoint/2010/main" val="2081134240"/>
      </p:ext>
    </p:extLst>
  </p:cSld>
  <p:clrMap bg1="lt1" tx1="dk1" bg2="lt2" tx2="dk2" accent1="accent1" accent2="accent2" accent3="accent3" accent4="accent4" accent5="accent5" accent6="accent6" hlink="hlink" folHlink="folHlink"/>
  <p:sldLayoutIdLst>
    <p:sldLayoutId id="2147483659" r:id="rId1"/>
  </p:sldLayoutIdLst>
  <p:hf hdr="0" ftr="0" dt="0"/>
  <p:txStyles>
    <p:titleStyle>
      <a:lvl1pPr algn="l" defTabSz="457200" rtl="0" eaLnBrk="1" latinLnBrk="0" hangingPunct="1">
        <a:spcBef>
          <a:spcPct val="0"/>
        </a:spcBef>
        <a:buNone/>
        <a:defRPr sz="4800" kern="1200">
          <a:solidFill>
            <a:schemeClr val="bg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7" userDrawn="1">
          <p15:clr>
            <a:srgbClr val="F26B43"/>
          </p15:clr>
        </p15:guide>
        <p15:guide id="2" orient="horz" pos="1608"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247" y="586267"/>
            <a:ext cx="11266966" cy="861533"/>
          </a:xfrm>
          <a:prstGeom prst="rect">
            <a:avLst/>
          </a:prstGeom>
        </p:spPr>
        <p:txBody>
          <a:bodyPr vert="horz" lIns="91440" tIns="45720" rIns="91440" bIns="45720" rtlCol="0" anchor="t">
            <a:noAutofit/>
          </a:bodyPr>
          <a:lstStyle/>
          <a:p>
            <a:r>
              <a:rPr lang="en-US" dirty="0"/>
              <a:t>Click to edit Master title style</a:t>
            </a:r>
          </a:p>
        </p:txBody>
      </p:sp>
      <p:pic>
        <p:nvPicPr>
          <p:cNvPr id="3" name="Picture 2"/>
          <p:cNvPicPr>
            <a:picLocks noChangeAspect="1"/>
          </p:cNvPicPr>
          <p:nvPr userDrawn="1"/>
        </p:nvPicPr>
        <p:blipFill>
          <a:blip r:embed="rId5"/>
          <a:stretch>
            <a:fillRect/>
          </a:stretch>
        </p:blipFill>
        <p:spPr>
          <a:xfrm>
            <a:off x="10905671" y="6072289"/>
            <a:ext cx="831361" cy="551795"/>
          </a:xfrm>
          <a:prstGeom prst="rect">
            <a:avLst/>
          </a:prstGeom>
        </p:spPr>
      </p:pic>
    </p:spTree>
    <p:extLst>
      <p:ext uri="{BB962C8B-B14F-4D97-AF65-F5344CB8AC3E}">
        <p14:creationId xmlns:p14="http://schemas.microsoft.com/office/powerpoint/2010/main" val="3917532297"/>
      </p:ext>
    </p:extLst>
  </p:cSld>
  <p:clrMap bg1="lt1" tx1="dk1" bg2="lt2" tx2="dk2" accent1="accent1" accent2="accent2" accent3="accent3" accent4="accent4" accent5="accent5" accent6="accent6" hlink="hlink" folHlink="folHlink"/>
  <p:sldLayoutIdLst>
    <p:sldLayoutId id="2147483950" r:id="rId1"/>
    <p:sldLayoutId id="2147483952" r:id="rId2"/>
    <p:sldLayoutId id="2147483951" r:id="rId3"/>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userDrawn="1">
          <p15:clr>
            <a:srgbClr val="F26B43"/>
          </p15:clr>
        </p15:guide>
        <p15:guide id="2" pos="287" userDrawn="1">
          <p15:clr>
            <a:srgbClr val="F26B43"/>
          </p15:clr>
        </p15:guide>
        <p15:guide id="3" pos="7391" userDrawn="1">
          <p15:clr>
            <a:srgbClr val="F26B43"/>
          </p15:clr>
        </p15:guide>
        <p15:guide id="4" orient="horz" pos="984" userDrawn="1">
          <p15:clr>
            <a:srgbClr val="F26B43"/>
          </p15:clr>
        </p15:guide>
        <p15:guide id="5" orient="horz" pos="360" userDrawn="1">
          <p15:clr>
            <a:srgbClr val="F26B43"/>
          </p15:clr>
        </p15:guide>
        <p15:guide id="6" orient="horz" pos="1200"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8314" y="587664"/>
            <a:ext cx="11264900" cy="974435"/>
          </a:xfrm>
          <a:prstGeom prst="rect">
            <a:avLst/>
          </a:prstGeom>
        </p:spPr>
        <p:txBody>
          <a:bodyPr vert="horz" lIns="91440" tIns="45720" rIns="91440" bIns="45720" rtlCol="0" anchor="t">
            <a:noAutofit/>
          </a:bodyPr>
          <a:lstStyle/>
          <a:p>
            <a:r>
              <a:rPr lang="en-US" dirty="0"/>
              <a:t>Click to edit Master title style</a:t>
            </a:r>
          </a:p>
        </p:txBody>
      </p:sp>
      <p:pic>
        <p:nvPicPr>
          <p:cNvPr id="15" name="Picture 14">
            <a:extLst>
              <a:ext uri="{FF2B5EF4-FFF2-40B4-BE49-F238E27FC236}">
                <a16:creationId xmlns:a16="http://schemas.microsoft.com/office/drawing/2014/main" id="{AD0A1D8B-E64A-4D45-A49A-72A56E14E833}"/>
              </a:ext>
            </a:extLst>
          </p:cNvPr>
          <p:cNvPicPr>
            <a:picLocks noChangeAspect="1"/>
          </p:cNvPicPr>
          <p:nvPr userDrawn="1"/>
        </p:nvPicPr>
        <p:blipFill>
          <a:blip r:embed="rId5"/>
          <a:stretch>
            <a:fillRect/>
          </a:stretch>
        </p:blipFill>
        <p:spPr>
          <a:xfrm>
            <a:off x="10905671" y="6072289"/>
            <a:ext cx="831361" cy="551795"/>
          </a:xfrm>
          <a:prstGeom prst="rect">
            <a:avLst/>
          </a:prstGeom>
        </p:spPr>
      </p:pic>
      <p:sp>
        <p:nvSpPr>
          <p:cNvPr id="3" name="Rectangle 2"/>
          <p:cNvSpPr/>
          <p:nvPr userDrawn="1"/>
        </p:nvSpPr>
        <p:spPr>
          <a:xfrm>
            <a:off x="468314" y="203102"/>
            <a:ext cx="4708732" cy="31619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l"/>
            <a:r>
              <a:rPr lang="en-US" sz="1400" dirty="0">
                <a:solidFill>
                  <a:schemeClr val="tx1"/>
                </a:solidFill>
                <a:effectLst/>
              </a:rPr>
              <a:t>Figure </a:t>
            </a:r>
            <a:fld id="{0A525C9C-33A6-4D3C-B3CA-626642866690}" type="slidenum">
              <a:rPr lang="en-US" sz="1400" smtClean="0">
                <a:solidFill>
                  <a:schemeClr val="tx1"/>
                </a:solidFill>
                <a:effectLst/>
              </a:rPr>
              <a:t>‹#›</a:t>
            </a:fld>
            <a:endParaRPr lang="en-US" sz="1400" dirty="0">
              <a:solidFill>
                <a:schemeClr val="tx1"/>
              </a:solidFill>
              <a:effectLst/>
            </a:endParaRPr>
          </a:p>
        </p:txBody>
      </p:sp>
    </p:spTree>
    <p:extLst>
      <p:ext uri="{BB962C8B-B14F-4D97-AF65-F5344CB8AC3E}">
        <p14:creationId xmlns:p14="http://schemas.microsoft.com/office/powerpoint/2010/main" val="2903373210"/>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84" userDrawn="1">
          <p15:clr>
            <a:srgbClr val="F26B43"/>
          </p15:clr>
        </p15:guide>
        <p15:guide id="2" pos="287" userDrawn="1">
          <p15:clr>
            <a:srgbClr val="F26B43"/>
          </p15:clr>
        </p15:guide>
        <p15:guide id="3" orient="horz" pos="3816" userDrawn="1">
          <p15:clr>
            <a:srgbClr val="F26B43"/>
          </p15:clr>
        </p15:guide>
        <p15:guide id="4" pos="7391" userDrawn="1">
          <p15:clr>
            <a:srgbClr val="F26B43"/>
          </p15:clr>
        </p15:guide>
        <p15:guide id="5" orient="horz" pos="360" userDrawn="1">
          <p15:clr>
            <a:srgbClr val="F26B43"/>
          </p15:clr>
        </p15:guide>
        <p15:guide id="6" orient="horz" pos="312" userDrawn="1">
          <p15:clr>
            <a:srgbClr val="F26B43"/>
          </p15:clr>
        </p15:guide>
        <p15:guide id="7" orient="horz" pos="1200"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667783"/>
      </p:ext>
    </p:extLst>
  </p:cSld>
  <p:clrMap bg1="lt1" tx1="dk1" bg2="lt2" tx2="dk2" accent1="accent1" accent2="accent2" accent3="accent3" accent4="accent4" accent5="accent5" accent6="accent6" hlink="hlink" folHlink="folHlink"/>
  <p:sldLayoutIdLst>
    <p:sldLayoutId id="214748367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1"/>
          <p:cNvSpPr>
            <a:spLocks noGrp="1"/>
          </p:cNvSpPr>
          <p:nvPr>
            <p:ph type="title"/>
          </p:nvPr>
        </p:nvSpPr>
        <p:spPr>
          <a:xfrm>
            <a:off x="464815" y="582133"/>
            <a:ext cx="11268398" cy="865667"/>
          </a:xfrm>
          <a:prstGeom prst="rect">
            <a:avLst/>
          </a:prstGeom>
        </p:spPr>
        <p:txBody>
          <a:bodyPr vert="horz" lIns="91440" tIns="45720" rIns="91440" bIns="45720" rtlCol="0" anchor="t">
            <a:noAutofit/>
          </a:bodyPr>
          <a:lstStyle/>
          <a:p>
            <a:r>
              <a:rPr lang="en-US" dirty="0"/>
              <a:t>Click to edit Master title style</a:t>
            </a:r>
          </a:p>
        </p:txBody>
      </p:sp>
      <p:sp>
        <p:nvSpPr>
          <p:cNvPr id="9" name="Text Placeholder 2"/>
          <p:cNvSpPr>
            <a:spLocks noGrp="1"/>
          </p:cNvSpPr>
          <p:nvPr>
            <p:ph type="body" idx="1"/>
          </p:nvPr>
        </p:nvSpPr>
        <p:spPr>
          <a:xfrm>
            <a:off x="464815" y="1908673"/>
            <a:ext cx="11268398" cy="4091016"/>
          </a:xfrm>
          <a:prstGeom prst="rect">
            <a:avLst/>
          </a:prstGeom>
        </p:spPr>
        <p:txBody>
          <a:bodyPr vert="horz" lIns="91440" tIns="45720" rIns="91440" bIns="45720" rtlCol="0" anchor="t">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64359484"/>
      </p:ext>
    </p:extLst>
  </p:cSld>
  <p:clrMap bg1="lt1" tx1="dk1" bg2="lt2" tx2="dk2" accent1="accent1" accent2="accent2" accent3="accent3" accent4="accent4" accent5="accent5" accent6="accent6" hlink="hlink" folHlink="folHlink"/>
  <p:sldLayoutIdLst>
    <p:sldLayoutId id="2147483664" r:id="rId1"/>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7" userDrawn="1">
          <p15:clr>
            <a:srgbClr val="F26B43"/>
          </p15:clr>
        </p15:guide>
        <p15:guide id="2" pos="7391" userDrawn="1">
          <p15:clr>
            <a:srgbClr val="F26B43"/>
          </p15:clr>
        </p15:guide>
        <p15:guide id="3" orient="horz" pos="984" userDrawn="1">
          <p15:clr>
            <a:srgbClr val="F26B43"/>
          </p15:clr>
        </p15:guide>
        <p15:guide id="4" orient="horz" pos="360" userDrawn="1">
          <p15:clr>
            <a:srgbClr val="F26B43"/>
          </p15:clr>
        </p15:guide>
        <p15:guide id="5" orient="horz" pos="3816" userDrawn="1">
          <p15:clr>
            <a:srgbClr val="F26B43"/>
          </p15:clr>
        </p15:guide>
        <p15:guide id="6" orient="horz" pos="1200"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247" y="586267"/>
            <a:ext cx="11266966" cy="861533"/>
          </a:xfrm>
          <a:prstGeom prst="rect">
            <a:avLst/>
          </a:prstGeom>
        </p:spPr>
        <p:txBody>
          <a:bodyPr vert="horz" lIns="91440" tIns="45720" rIns="91440" bIns="45720" rtlCol="0" anchor="t">
            <a:noAutofit/>
          </a:bodyPr>
          <a:lstStyle/>
          <a:p>
            <a:r>
              <a:rPr lang="en-US" dirty="0"/>
              <a:t>Click to edit Master title style</a:t>
            </a:r>
          </a:p>
        </p:txBody>
      </p:sp>
      <p:pic>
        <p:nvPicPr>
          <p:cNvPr id="3" name="Picture 2"/>
          <p:cNvPicPr>
            <a:picLocks noChangeAspect="1"/>
          </p:cNvPicPr>
          <p:nvPr userDrawn="1"/>
        </p:nvPicPr>
        <p:blipFill>
          <a:blip r:embed="rId6"/>
          <a:stretch>
            <a:fillRect/>
          </a:stretch>
        </p:blipFill>
        <p:spPr>
          <a:xfrm>
            <a:off x="10905671" y="6072289"/>
            <a:ext cx="831361" cy="551795"/>
          </a:xfrm>
          <a:prstGeom prst="rect">
            <a:avLst/>
          </a:prstGeom>
        </p:spPr>
      </p:pic>
      <p:sp>
        <p:nvSpPr>
          <p:cNvPr id="14" name="Title 1">
            <a:extLst>
              <a:ext uri="{FF2B5EF4-FFF2-40B4-BE49-F238E27FC236}">
                <a16:creationId xmlns:a16="http://schemas.microsoft.com/office/drawing/2014/main" id="{DBFBB3BD-727D-E047-B75D-030019595163}"/>
              </a:ext>
            </a:extLst>
          </p:cNvPr>
          <p:cNvSpPr txBox="1">
            <a:spLocks/>
          </p:cNvSpPr>
          <p:nvPr userDrawn="1"/>
        </p:nvSpPr>
        <p:spPr>
          <a:xfrm>
            <a:off x="-5102052" y="-646458"/>
            <a:ext cx="5102052" cy="415553"/>
          </a:xfrm>
          <a:prstGeom prst="rect">
            <a:avLst/>
          </a:prstGeom>
        </p:spPr>
        <p:txBody>
          <a:bodyPr anchor="ctr"/>
          <a:lstStyle>
            <a:lvl1pPr algn="l" defTabSz="457200" rtl="0" eaLnBrk="1" latinLnBrk="0" hangingPunct="1">
              <a:spcBef>
                <a:spcPct val="0"/>
              </a:spcBef>
              <a:buNone/>
              <a:defRPr sz="3200" kern="1200">
                <a:solidFill>
                  <a:srgbClr val="393D40"/>
                </a:solidFill>
                <a:latin typeface="+mj-lt"/>
                <a:ea typeface="+mj-ea"/>
                <a:cs typeface="+mj-cs"/>
              </a:defRPr>
            </a:lvl1pPr>
          </a:lstStyle>
          <a:p>
            <a:r>
              <a:rPr lang="en-US" sz="1800" i="1" dirty="0"/>
              <a:t>All text: Dark Gray </a:t>
            </a:r>
          </a:p>
          <a:p>
            <a:r>
              <a:rPr lang="en-US" sz="1800" i="1" dirty="0"/>
              <a:t>RGB: 51/51/51 HEX: 333333</a:t>
            </a:r>
          </a:p>
        </p:txBody>
      </p:sp>
      <p:sp>
        <p:nvSpPr>
          <p:cNvPr id="5" name="Slide Number Placeholder 3">
            <a:extLst>
              <a:ext uri="{FF2B5EF4-FFF2-40B4-BE49-F238E27FC236}">
                <a16:creationId xmlns:a16="http://schemas.microsoft.com/office/drawing/2014/main" id="{38988DAF-142A-484D-9CE0-D7263F06AB2F}"/>
              </a:ext>
            </a:extLst>
          </p:cNvPr>
          <p:cNvSpPr>
            <a:spLocks noGrp="1"/>
          </p:cNvSpPr>
          <p:nvPr>
            <p:ph type="sldNum" sz="quarter" idx="4"/>
          </p:nvPr>
        </p:nvSpPr>
        <p:spPr>
          <a:xfrm>
            <a:off x="466246" y="131907"/>
            <a:ext cx="2844059" cy="365125"/>
          </a:xfrm>
          <a:prstGeom prst="rect">
            <a:avLst/>
          </a:prstGeom>
        </p:spPr>
        <p:txBody>
          <a:bodyPr/>
          <a:lstStyle>
            <a:lvl1pPr algn="l">
              <a:defRPr sz="1400">
                <a:solidFill>
                  <a:schemeClr val="tx1"/>
                </a:solidFill>
              </a:defRPr>
            </a:lvl1pPr>
          </a:lstStyle>
          <a:p>
            <a:r>
              <a:rPr lang="en-US" dirty="0"/>
              <a:t>Figure </a:t>
            </a:r>
            <a:fld id="{8E9351FB-0652-5D4E-8675-5F18C30F0790}" type="slidenum">
              <a:rPr lang="en-US" smtClean="0"/>
              <a:pPr/>
              <a:t>‹#›</a:t>
            </a:fld>
            <a:endParaRPr lang="en-US" dirty="0"/>
          </a:p>
        </p:txBody>
      </p:sp>
    </p:spTree>
    <p:extLst>
      <p:ext uri="{BB962C8B-B14F-4D97-AF65-F5344CB8AC3E}">
        <p14:creationId xmlns:p14="http://schemas.microsoft.com/office/powerpoint/2010/main" val="20668977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Lst>
  <p:hf hdr="0" ftr="0" dt="0"/>
  <p:txStyles>
    <p:titleStyle>
      <a:lvl1pPr algn="l" defTabSz="457200" rtl="0" eaLnBrk="1" latinLnBrk="0" hangingPunct="1">
        <a:spcBef>
          <a:spcPct val="0"/>
        </a:spcBef>
        <a:buNone/>
        <a:defRPr sz="3200" kern="1200">
          <a:solidFill>
            <a:schemeClr val="tx1"/>
          </a:solidFill>
          <a:latin typeface="+mj-lt"/>
          <a:ea typeface="+mj-ea"/>
          <a:cs typeface="+mj-cs"/>
        </a:defRPr>
      </a:lvl1pPr>
    </p:titleStyle>
    <p:bodyStyle>
      <a:lvl1pPr marL="342900" indent="-3429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1pPr>
      <a:lvl2pPr marL="742950" indent="-28575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2pPr>
      <a:lvl3pPr marL="11430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3pPr>
      <a:lvl4pPr marL="16002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4pPr>
      <a:lvl5pPr marL="2057400" indent="-228600" algn="l" defTabSz="457200" rtl="0" eaLnBrk="1" latinLnBrk="0" hangingPunct="1">
        <a:spcBef>
          <a:spcPct val="20000"/>
        </a:spcBef>
        <a:buClr>
          <a:srgbClr val="0076C4"/>
        </a:buClr>
        <a:buFont typeface="Arial"/>
        <a:buChar char="»"/>
        <a:defRPr sz="1800" kern="1200">
          <a:solidFill>
            <a:srgbClr val="5556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287">
          <p15:clr>
            <a:srgbClr val="F26B43"/>
          </p15:clr>
        </p15:guide>
        <p15:guide id="3" pos="7391">
          <p15:clr>
            <a:srgbClr val="F26B43"/>
          </p15:clr>
        </p15:guide>
        <p15:guide id="4" orient="horz" pos="984">
          <p15:clr>
            <a:srgbClr val="F26B43"/>
          </p15:clr>
        </p15:guide>
        <p15:guide id="5" orient="horz" pos="360">
          <p15:clr>
            <a:srgbClr val="F26B43"/>
          </p15:clr>
        </p15:guide>
        <p15:guide id="6" orient="horz" pos="1200">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7784" y="530351"/>
            <a:ext cx="9665208" cy="713232"/>
          </a:xfrm>
          <a:prstGeom prst="rect">
            <a:avLst/>
          </a:prstGeom>
        </p:spPr>
        <p:txBody>
          <a:bodyPr vert="horz" lIns="0" tIns="0" rIns="0" bIns="0" rtlCol="0" anchor="t" anchorCtr="0">
            <a:noAutofit/>
          </a:bodyPr>
          <a:lstStyle/>
          <a:p>
            <a:r>
              <a:rPr lang="en-US"/>
              <a:t>Click to edit master title</a:t>
            </a:r>
          </a:p>
        </p:txBody>
      </p:sp>
      <p:sp>
        <p:nvSpPr>
          <p:cNvPr id="3" name="Text Placeholder 2"/>
          <p:cNvSpPr>
            <a:spLocks noGrp="1"/>
          </p:cNvSpPr>
          <p:nvPr>
            <p:ph type="body" idx="1"/>
          </p:nvPr>
        </p:nvSpPr>
        <p:spPr bwMode="gray">
          <a:xfrm>
            <a:off x="557784" y="1767532"/>
            <a:ext cx="11045952" cy="3977640"/>
          </a:xfrm>
          <a:prstGeom prst="rect">
            <a:avLst/>
          </a:prstGeom>
        </p:spPr>
        <p:txBody>
          <a:bodyPr vert="horz" lIns="0" tIns="0" rIns="0" bIns="0" rtlCol="0">
            <a:noAutofit/>
          </a:bodyPr>
          <a:lstStyle/>
          <a:p>
            <a:pPr lvl="0"/>
            <a:r>
              <a:rPr lang="en-US"/>
              <a:t>Click to edit Master text styles</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20" name="Content Placeholder 8"/>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tx2"/>
                </a:solidFill>
                <a:latin typeface="+mn-lt"/>
                <a:ea typeface="Open Sans" panose="020B0606030504020204" pitchFamily="34" charset="0"/>
                <a:cs typeface="Arial" panose="020B0604020202020204" pitchFamily="34" charset="0"/>
              </a:rPr>
              <a:pPr algn="l"/>
              <a:t>‹#›</a:t>
            </a:fld>
            <a:endParaRPr lang="en-US" sz="1000" b="1">
              <a:solidFill>
                <a:schemeClr val="tx2"/>
              </a:solidFill>
              <a:latin typeface="+mn-lt"/>
              <a:ea typeface="Open Sans" panose="020B0606030504020204" pitchFamily="34" charset="0"/>
              <a:cs typeface="Arial" panose="020B0604020202020204" pitchFamily="34" charset="0"/>
            </a:endParaRPr>
          </a:p>
        </p:txBody>
      </p:sp>
      <p:grpSp>
        <p:nvGrpSpPr>
          <p:cNvPr id="22" name="Group 21">
            <a:extLst>
              <a:ext uri="{FF2B5EF4-FFF2-40B4-BE49-F238E27FC236}">
                <a16:creationId xmlns:a16="http://schemas.microsoft.com/office/drawing/2014/main" id="{94F02B14-26DC-47C5-BE74-75AB1C1533A3}"/>
              </a:ext>
            </a:extLst>
          </p:cNvPr>
          <p:cNvGrpSpPr>
            <a:grpSpLocks noChangeAspect="1"/>
          </p:cNvGrpSpPr>
          <p:nvPr/>
        </p:nvGrpSpPr>
        <p:grpSpPr>
          <a:xfrm>
            <a:off x="10352582" y="6373316"/>
            <a:ext cx="1279180" cy="157138"/>
            <a:chOff x="1011652" y="1504398"/>
            <a:chExt cx="10028238" cy="1231900"/>
          </a:xfrm>
          <a:solidFill>
            <a:schemeClr val="tx1"/>
          </a:solidFill>
        </p:grpSpPr>
        <p:sp>
          <p:nvSpPr>
            <p:cNvPr id="23" name="Freeform 4">
              <a:extLst>
                <a:ext uri="{FF2B5EF4-FFF2-40B4-BE49-F238E27FC236}">
                  <a16:creationId xmlns:a16="http://schemas.microsoft.com/office/drawing/2014/main" id="{C03C60BD-E208-4793-B163-0391E0673CC6}"/>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24" name="Freeform 5">
              <a:extLst>
                <a:ext uri="{FF2B5EF4-FFF2-40B4-BE49-F238E27FC236}">
                  <a16:creationId xmlns:a16="http://schemas.microsoft.com/office/drawing/2014/main" id="{EAC11C27-7E62-4B31-9680-B59D24D0A57F}"/>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2" name="Freeform 6">
              <a:extLst>
                <a:ext uri="{FF2B5EF4-FFF2-40B4-BE49-F238E27FC236}">
                  <a16:creationId xmlns:a16="http://schemas.microsoft.com/office/drawing/2014/main" id="{FA0788F6-B4B0-4834-AFB4-98F21B43FEB6}"/>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3" name="Freeform 7">
              <a:extLst>
                <a:ext uri="{FF2B5EF4-FFF2-40B4-BE49-F238E27FC236}">
                  <a16:creationId xmlns:a16="http://schemas.microsoft.com/office/drawing/2014/main" id="{F754B0DD-7999-4250-A4C0-0C3C14069271}"/>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4" name="Freeform 8">
              <a:extLst>
                <a:ext uri="{FF2B5EF4-FFF2-40B4-BE49-F238E27FC236}">
                  <a16:creationId xmlns:a16="http://schemas.microsoft.com/office/drawing/2014/main" id="{50CBFC8A-B083-42B9-9504-2364FACEC55E}"/>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solidFill>
              <a:srgbClr val="CC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sp>
          <p:nvSpPr>
            <p:cNvPr id="35" name="Freeform 10">
              <a:extLst>
                <a:ext uri="{FF2B5EF4-FFF2-40B4-BE49-F238E27FC236}">
                  <a16:creationId xmlns:a16="http://schemas.microsoft.com/office/drawing/2014/main" id="{3EDE8E81-9781-4645-9DFD-79E2B61F7DE9}"/>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mn-lt"/>
                <a:cs typeface="Arial" panose="020B0604020202020204" pitchFamily="34" charset="0"/>
              </a:endParaRPr>
            </a:p>
          </p:txBody>
        </p:sp>
      </p:grpSp>
      <p:sp>
        <p:nvSpPr>
          <p:cNvPr id="13" name="TextBox 12">
            <a:extLst>
              <a:ext uri="{FF2B5EF4-FFF2-40B4-BE49-F238E27FC236}">
                <a16:creationId xmlns:a16="http://schemas.microsoft.com/office/drawing/2014/main" id="{E6118871-4A8C-4517-9A46-8863C34DC7FC}"/>
              </a:ext>
            </a:extLst>
          </p:cNvPr>
          <p:cNvSpPr txBox="1"/>
          <p:nvPr userDrawn="1"/>
        </p:nvSpPr>
        <p:spPr>
          <a:xfrm>
            <a:off x="859534" y="6425581"/>
            <a:ext cx="8046720" cy="123111"/>
          </a:xfrm>
          <a:prstGeom prst="rect">
            <a:avLst/>
          </a:prstGeom>
          <a:noFill/>
        </p:spPr>
        <p:txBody>
          <a:bodyPr wrap="square" lIns="0" tIns="0" rIns="0" bIns="0" rtlCol="0" anchor="b">
            <a:spAutoFit/>
          </a:bodyPr>
          <a:lstStyle/>
          <a:p>
            <a:r>
              <a:rPr lang="en-US" sz="800">
                <a:solidFill>
                  <a:schemeClr val="tx2"/>
                </a:solidFill>
              </a:rPr>
              <a:t>©2020 CVS Health and/or one of its affiliates. Confidential and proprietary.</a:t>
            </a:r>
          </a:p>
        </p:txBody>
      </p:sp>
    </p:spTree>
    <p:extLst>
      <p:ext uri="{BB962C8B-B14F-4D97-AF65-F5344CB8AC3E}">
        <p14:creationId xmlns:p14="http://schemas.microsoft.com/office/powerpoint/2010/main" val="1695679966"/>
      </p:ext>
    </p:extLst>
  </p:cSld>
  <p:clrMap bg1="lt1" tx1="dk1" bg2="lt2" tx2="dk2" accent1="accent1" accent2="accent2" accent3="accent3" accent4="accent4" accent5="accent5" accent6="accent6" hlink="hlink" folHlink="folHlink"/>
  <p:sldLayoutIdLst>
    <p:sldLayoutId id="2147483914" r:id="rId1"/>
    <p:sldLayoutId id="2147483946" r:id="rId2"/>
    <p:sldLayoutId id="2147483891" r:id="rId3"/>
    <p:sldLayoutId id="2147483947" r:id="rId4"/>
  </p:sldLayoutIdLst>
  <p:hf hdr="0" dt="0"/>
  <p:txStyles>
    <p:titleStyle>
      <a:lvl1pPr algn="l" defTabSz="457200" rtl="0" eaLnBrk="1" latinLnBrk="0" hangingPunct="1">
        <a:lnSpc>
          <a:spcPct val="90000"/>
        </a:lnSpc>
        <a:spcBef>
          <a:spcPct val="0"/>
        </a:spcBef>
        <a:buNone/>
        <a:defRPr sz="2600" b="1" kern="1200">
          <a:solidFill>
            <a:schemeClr val="tx2"/>
          </a:solidFill>
          <a:latin typeface="+mj-lt"/>
          <a:ea typeface="+mj-ea"/>
          <a:cs typeface="+mj-cs"/>
        </a:defRPr>
      </a:lvl1pPr>
    </p:titleStyle>
    <p:bodyStyle>
      <a:lvl1pPr marL="0" indent="0" algn="l" defTabSz="457200" rtl="0" eaLnBrk="1" latinLnBrk="0" hangingPunct="1">
        <a:spcBef>
          <a:spcPts val="1800"/>
        </a:spcBef>
        <a:buClrTx/>
        <a:buFont typeface="Arial"/>
        <a:buNone/>
        <a:defRPr sz="1400" b="0" kern="1200">
          <a:solidFill>
            <a:schemeClr val="tx2"/>
          </a:solidFill>
          <a:latin typeface="+mn-lt"/>
          <a:ea typeface="+mn-ea"/>
          <a:cs typeface="+mn-cs"/>
        </a:defRPr>
      </a:lvl1pPr>
      <a:lvl2pPr marL="171450" indent="-171450" algn="l" defTabSz="457200" rtl="0" eaLnBrk="1" latinLnBrk="0" hangingPunct="1">
        <a:spcBef>
          <a:spcPts val="1200"/>
        </a:spcBef>
        <a:buClrTx/>
        <a:buFont typeface="Arial"/>
        <a:buChar char="•"/>
        <a:defRPr sz="1400" kern="1200">
          <a:solidFill>
            <a:schemeClr val="tx2"/>
          </a:solidFill>
          <a:latin typeface="+mn-lt"/>
          <a:ea typeface="+mn-ea"/>
          <a:cs typeface="+mn-cs"/>
        </a:defRPr>
      </a:lvl2pPr>
      <a:lvl3pPr marL="342900" indent="-171450" algn="l" defTabSz="457200" rtl="0" eaLnBrk="1" latinLnBrk="0" hangingPunct="1">
        <a:spcBef>
          <a:spcPts val="600"/>
        </a:spcBef>
        <a:buClrTx/>
        <a:buFont typeface="Lucida Grande"/>
        <a:buChar char="–"/>
        <a:defRPr sz="1400" kern="1200" baseline="0">
          <a:solidFill>
            <a:schemeClr val="tx2"/>
          </a:solidFill>
          <a:latin typeface="+mn-lt"/>
          <a:ea typeface="+mn-ea"/>
          <a:cs typeface="+mn-cs"/>
        </a:defRPr>
      </a:lvl3pPr>
      <a:lvl4pPr marL="514350" indent="-171450" algn="l" defTabSz="457200" rtl="0" eaLnBrk="1" latinLnBrk="0" hangingPunct="1">
        <a:spcBef>
          <a:spcPts val="600"/>
        </a:spcBef>
        <a:buClrTx/>
        <a:buFont typeface="Arial"/>
        <a:buChar char="•"/>
        <a:defRPr sz="1400" kern="1200">
          <a:solidFill>
            <a:schemeClr val="tx2"/>
          </a:solidFill>
          <a:latin typeface="+mn-lt"/>
          <a:ea typeface="+mn-ea"/>
          <a:cs typeface="+mn-cs"/>
        </a:defRPr>
      </a:lvl4pPr>
      <a:lvl5pPr marL="685800" indent="-171450" algn="l" defTabSz="457200" rtl="0" eaLnBrk="1" latinLnBrk="0" hangingPunct="1">
        <a:spcBef>
          <a:spcPts val="600"/>
        </a:spcBef>
        <a:buClrTx/>
        <a:buFont typeface="Arial" panose="020B0604020202020204" pitchFamily="34" charset="0"/>
        <a:buChar char="–"/>
        <a:defRPr sz="1400" kern="1200" baseline="0">
          <a:solidFill>
            <a:schemeClr val="tx2"/>
          </a:solidFill>
          <a:latin typeface="+mn-lt"/>
          <a:ea typeface="+mn-ea"/>
          <a:cs typeface="+mn-cs"/>
        </a:defRPr>
      </a:lvl5pPr>
      <a:lvl6pPr marL="857250" indent="-17145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6pPr>
      <a:lvl7pPr marL="10287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7pPr>
      <a:lvl8pPr marL="1206500" indent="-177800" algn="l" defTabSz="457200" rtl="0" eaLnBrk="1" latinLnBrk="0" hangingPunct="1">
        <a:spcBef>
          <a:spcPts val="600"/>
        </a:spcBef>
        <a:buClrTx/>
        <a:buFont typeface="Arial"/>
        <a:buChar char="•"/>
        <a:defRPr sz="1400" kern="1200">
          <a:solidFill>
            <a:schemeClr val="tx2"/>
          </a:solidFill>
          <a:latin typeface="+mn-lt"/>
          <a:ea typeface="+mn-ea"/>
          <a:cs typeface="+mn-cs"/>
        </a:defRPr>
      </a:lvl8pPr>
      <a:lvl9pPr marL="1371600" indent="-165100" algn="l" defTabSz="457200" rtl="0" eaLnBrk="1" latinLnBrk="0" hangingPunct="1">
        <a:spcBef>
          <a:spcPts val="600"/>
        </a:spcBef>
        <a:buClrTx/>
        <a:buFont typeface="Arial" panose="020B0604020202020204" pitchFamily="34" charset="0"/>
        <a:buChar char="–"/>
        <a:defRPr sz="14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guide id="2" pos="362" userDrawn="1">
          <p15:clr>
            <a:srgbClr val="F26B43"/>
          </p15:clr>
        </p15:guide>
        <p15:guide id="3" pos="7319" userDrawn="1">
          <p15:clr>
            <a:srgbClr val="F26B43"/>
          </p15:clr>
        </p15:guide>
        <p15:guide id="4" orient="horz" pos="360" userDrawn="1">
          <p15:clr>
            <a:srgbClr val="F26B43"/>
          </p15:clr>
        </p15:guide>
        <p15:guide id="5" orient="horz" pos="3622" userDrawn="1">
          <p15:clr>
            <a:srgbClr val="F26B43"/>
          </p15:clr>
        </p15:guide>
        <p15:guide id="6" orient="horz" pos="4116"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B060727-B160-4845-990F-8B65EC549B0A}"/>
              </a:ext>
            </a:extLst>
          </p:cNvPr>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D2139D-42CD-9244-B6BA-684A66FD6D23}"/>
              </a:ext>
            </a:extLst>
          </p:cNvPr>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E88A79-E70B-B347-827B-6116CA3BF48E}"/>
              </a:ext>
            </a:extLst>
          </p:cNvPr>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2AC29B-5910-C84C-B37C-A732091246AC}" type="datetimeFigureOut">
              <a:rPr lang="en-US" smtClean="0"/>
              <a:t>9/24/20</a:t>
            </a:fld>
            <a:endParaRPr lang="en-US"/>
          </a:p>
        </p:txBody>
      </p:sp>
      <p:sp>
        <p:nvSpPr>
          <p:cNvPr id="5" name="Footer Placeholder 4">
            <a:extLst>
              <a:ext uri="{FF2B5EF4-FFF2-40B4-BE49-F238E27FC236}">
                <a16:creationId xmlns:a16="http://schemas.microsoft.com/office/drawing/2014/main" id="{AB3B789C-5A35-7D47-8AC9-5BBD159ECA51}"/>
              </a:ext>
            </a:extLst>
          </p:cNvPr>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BEF661-EE62-7E44-A0F9-869014787C71}"/>
              </a:ext>
            </a:extLst>
          </p:cNvPr>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B66E57-9F42-3841-AE52-345915660E01}" type="slidenum">
              <a:rPr lang="en-US" smtClean="0"/>
              <a:t>‹#›</a:t>
            </a:fld>
            <a:endParaRPr lang="en-US"/>
          </a:p>
        </p:txBody>
      </p:sp>
    </p:spTree>
    <p:extLst>
      <p:ext uri="{BB962C8B-B14F-4D97-AF65-F5344CB8AC3E}">
        <p14:creationId xmlns:p14="http://schemas.microsoft.com/office/powerpoint/2010/main" val="1841501637"/>
      </p:ext>
    </p:extLst>
  </p:cSld>
  <p:clrMap bg1="lt1" tx1="dk1" bg2="lt2" tx2="dk2" accent1="accent1" accent2="accent2" accent3="accent3" accent4="accent4" accent5="accent5" accent6="accent6" hlink="hlink" folHlink="folHlink"/>
  <p:sldLayoutIdLst>
    <p:sldLayoutId id="2147483655" r:id="rId1"/>
    <p:sldLayoutId id="214748364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76663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ettyImages-646930212.jpg">
            <a:extLst>
              <a:ext uri="{FF2B5EF4-FFF2-40B4-BE49-F238E27FC236}">
                <a16:creationId xmlns:a16="http://schemas.microsoft.com/office/drawing/2014/main" id="{8800DEF1-805F-9C46-8692-4782234BF53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893"/>
            <a:ext cx="12188824" cy="6856213"/>
          </a:xfrm>
          <a:prstGeom prst="rect">
            <a:avLst/>
          </a:prstGeom>
        </p:spPr>
      </p:pic>
      <p:sp>
        <p:nvSpPr>
          <p:cNvPr id="22" name="Rectangle 21">
            <a:extLst>
              <a:ext uri="{FF2B5EF4-FFF2-40B4-BE49-F238E27FC236}">
                <a16:creationId xmlns:a16="http://schemas.microsoft.com/office/drawing/2014/main" id="{28AE4ACF-4825-854E-8F64-4A383347F4B6}"/>
              </a:ext>
            </a:extLst>
          </p:cNvPr>
          <p:cNvSpPr/>
          <p:nvPr/>
        </p:nvSpPr>
        <p:spPr bwMode="gray">
          <a:xfrm>
            <a:off x="0" y="0"/>
            <a:ext cx="7827818" cy="6868574"/>
          </a:xfrm>
          <a:prstGeom prst="rect">
            <a:avLst/>
          </a:prstGeom>
          <a:gradFill>
            <a:gsLst>
              <a:gs pos="22000">
                <a:schemeClr val="tx1">
                  <a:alpha val="69000"/>
                </a:schemeClr>
              </a:gs>
              <a:gs pos="98000">
                <a:schemeClr val="tx1">
                  <a:alpha val="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25" name="Rectangle 24">
            <a:extLst>
              <a:ext uri="{FF2B5EF4-FFF2-40B4-BE49-F238E27FC236}">
                <a16:creationId xmlns:a16="http://schemas.microsoft.com/office/drawing/2014/main" id="{BF39B10A-8BDB-8B45-82C3-E0C05934F4F1}"/>
              </a:ext>
            </a:extLst>
          </p:cNvPr>
          <p:cNvSpPr/>
          <p:nvPr/>
        </p:nvSpPr>
        <p:spPr>
          <a:xfrm>
            <a:off x="1541515" y="1311841"/>
            <a:ext cx="2487560" cy="1742080"/>
          </a:xfrm>
          <a:prstGeom prst="rect">
            <a:avLst/>
          </a:prstGeom>
        </p:spPr>
        <p:txBody>
          <a:bodyPr wrap="square" lIns="0">
            <a:spAutoFit/>
          </a:bodyPr>
          <a:lstStyle/>
          <a:p>
            <a:pPr lvl="0">
              <a:lnSpc>
                <a:spcPct val="110000"/>
              </a:lnSpc>
              <a:spcAft>
                <a:spcPts val="600"/>
              </a:spcAft>
            </a:pPr>
            <a:r>
              <a:rPr lang="en-US" sz="2400" b="1">
                <a:solidFill>
                  <a:schemeClr val="bg1"/>
                </a:solidFill>
              </a:rPr>
              <a:t>Pre-COVID</a:t>
            </a:r>
            <a:endParaRPr lang="en-US" sz="2400">
              <a:solidFill>
                <a:schemeClr val="bg1"/>
              </a:solidFill>
            </a:endParaRPr>
          </a:p>
          <a:p>
            <a:pPr lvl="0">
              <a:lnSpc>
                <a:spcPct val="110000"/>
              </a:lnSpc>
            </a:pPr>
            <a:r>
              <a:rPr lang="en-US" sz="1400">
                <a:solidFill>
                  <a:schemeClr val="bg1"/>
                </a:solidFill>
              </a:rPr>
              <a:t>Plans sent written communication to parents reminding them of the need for a well-child exam and vaccinations with pediatricians</a:t>
            </a:r>
          </a:p>
        </p:txBody>
      </p:sp>
      <p:sp>
        <p:nvSpPr>
          <p:cNvPr id="12" name="Title 1">
            <a:extLst>
              <a:ext uri="{FF2B5EF4-FFF2-40B4-BE49-F238E27FC236}">
                <a16:creationId xmlns:a16="http://schemas.microsoft.com/office/drawing/2014/main" id="{E094D4C1-DC7B-F246-A474-CA2CC9A76227}"/>
              </a:ext>
            </a:extLst>
          </p:cNvPr>
          <p:cNvSpPr txBox="1">
            <a:spLocks/>
          </p:cNvSpPr>
          <p:nvPr/>
        </p:nvSpPr>
        <p:spPr>
          <a:xfrm>
            <a:off x="681576" y="439134"/>
            <a:ext cx="1610863" cy="486708"/>
          </a:xfrm>
          <a:prstGeom prst="rect">
            <a:avLst/>
          </a:prstGeom>
        </p:spPr>
        <p:txBody>
          <a:bodyPr vert="horz" lIns="0" tIns="0" rIns="0" bIns="0" rtlCol="0" anchor="t" anchorCtr="0">
            <a:noAutofit/>
          </a:bodyPr>
          <a:lstStyle>
            <a:lvl1pPr algn="ctr" defTabSz="457200" rtl="0" eaLnBrk="1" latinLnBrk="0" hangingPunct="1">
              <a:lnSpc>
                <a:spcPct val="90000"/>
              </a:lnSpc>
              <a:spcBef>
                <a:spcPct val="0"/>
              </a:spcBef>
              <a:buNone/>
              <a:defRPr sz="3200" b="1" kern="1200">
                <a:solidFill>
                  <a:schemeClr val="bg1"/>
                </a:solidFill>
                <a:latin typeface="+mn-lt"/>
                <a:ea typeface="+mj-ea"/>
                <a:cs typeface="+mj-cs"/>
              </a:defRPr>
            </a:lvl1pPr>
          </a:lstStyle>
          <a:p>
            <a:pPr algn="l">
              <a:lnSpc>
                <a:spcPct val="100000"/>
              </a:lnSpc>
            </a:pPr>
            <a:r>
              <a:rPr lang="en-US" altLang="en-US" sz="1100" b="0"/>
              <a:t>Child who needs a wellness exam</a:t>
            </a:r>
            <a:endParaRPr lang="en-US" sz="1100" b="0"/>
          </a:p>
        </p:txBody>
      </p:sp>
      <p:cxnSp>
        <p:nvCxnSpPr>
          <p:cNvPr id="13" name="Straight Connector 12">
            <a:extLst>
              <a:ext uri="{FF2B5EF4-FFF2-40B4-BE49-F238E27FC236}">
                <a16:creationId xmlns:a16="http://schemas.microsoft.com/office/drawing/2014/main" id="{7C2E0FA6-579C-8D48-A021-93FC132DEC2C}"/>
              </a:ext>
            </a:extLst>
          </p:cNvPr>
          <p:cNvCxnSpPr>
            <a:cxnSpLocks/>
          </p:cNvCxnSpPr>
          <p:nvPr/>
        </p:nvCxnSpPr>
        <p:spPr>
          <a:xfrm>
            <a:off x="590960" y="451447"/>
            <a:ext cx="0" cy="322909"/>
          </a:xfrm>
          <a:prstGeom prst="line">
            <a:avLst/>
          </a:prstGeom>
          <a:ln w="254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24B00E6-0F18-364D-A3E6-C92A0A9962CD}"/>
              </a:ext>
            </a:extLst>
          </p:cNvPr>
          <p:cNvSpPr/>
          <p:nvPr/>
        </p:nvSpPr>
        <p:spPr bwMode="gray">
          <a:xfrm>
            <a:off x="2317327"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1</a:t>
            </a:r>
          </a:p>
        </p:txBody>
      </p:sp>
      <p:sp>
        <p:nvSpPr>
          <p:cNvPr id="19" name="Oval 18">
            <a:extLst>
              <a:ext uri="{FF2B5EF4-FFF2-40B4-BE49-F238E27FC236}">
                <a16:creationId xmlns:a16="http://schemas.microsoft.com/office/drawing/2014/main" id="{3FEEC012-A1F5-8D4D-AA2F-2BB2A8FE0D74}"/>
              </a:ext>
            </a:extLst>
          </p:cNvPr>
          <p:cNvSpPr/>
          <p:nvPr/>
        </p:nvSpPr>
        <p:spPr bwMode="gray">
          <a:xfrm>
            <a:off x="2893536"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2</a:t>
            </a:r>
          </a:p>
        </p:txBody>
      </p:sp>
      <p:grpSp>
        <p:nvGrpSpPr>
          <p:cNvPr id="28" name="Group 27">
            <a:extLst>
              <a:ext uri="{FF2B5EF4-FFF2-40B4-BE49-F238E27FC236}">
                <a16:creationId xmlns:a16="http://schemas.microsoft.com/office/drawing/2014/main" id="{B5B90694-8FDF-AE4C-9094-FF4A2A23F7E7}"/>
              </a:ext>
            </a:extLst>
          </p:cNvPr>
          <p:cNvGrpSpPr/>
          <p:nvPr/>
        </p:nvGrpSpPr>
        <p:grpSpPr>
          <a:xfrm>
            <a:off x="1541515" y="3283259"/>
            <a:ext cx="2804063" cy="1921712"/>
            <a:chOff x="1541515" y="3283259"/>
            <a:chExt cx="2804063" cy="1921712"/>
          </a:xfrm>
        </p:grpSpPr>
        <p:sp>
          <p:nvSpPr>
            <p:cNvPr id="29" name="TextBox 28">
              <a:extLst>
                <a:ext uri="{FF2B5EF4-FFF2-40B4-BE49-F238E27FC236}">
                  <a16:creationId xmlns:a16="http://schemas.microsoft.com/office/drawing/2014/main" id="{65C4409E-96C0-2842-832E-182D36B897DF}"/>
                </a:ext>
              </a:extLst>
            </p:cNvPr>
            <p:cNvSpPr txBox="1"/>
            <p:nvPr/>
          </p:nvSpPr>
          <p:spPr>
            <a:xfrm>
              <a:off x="1541515" y="3511492"/>
              <a:ext cx="2804063" cy="374718"/>
            </a:xfrm>
            <a:prstGeom prst="rect">
              <a:avLst/>
            </a:prstGeom>
            <a:noFill/>
          </p:spPr>
          <p:txBody>
            <a:bodyPr wrap="square" lIns="0" tIns="0" rIns="0" bIns="0" rtlCol="0">
              <a:spAutoFit/>
            </a:bodyPr>
            <a:lstStyle/>
            <a:p>
              <a:pPr>
                <a:lnSpc>
                  <a:spcPct val="110000"/>
                </a:lnSpc>
                <a:spcAft>
                  <a:spcPts val="600"/>
                </a:spcAft>
              </a:pPr>
              <a:r>
                <a:rPr lang="en-US" sz="2400" b="1">
                  <a:solidFill>
                    <a:schemeClr val="bg1"/>
                  </a:solidFill>
                </a:rPr>
                <a:t>During pandemic</a:t>
              </a:r>
            </a:p>
          </p:txBody>
        </p:sp>
        <p:sp>
          <p:nvSpPr>
            <p:cNvPr id="30" name="TextBox 29">
              <a:extLst>
                <a:ext uri="{FF2B5EF4-FFF2-40B4-BE49-F238E27FC236}">
                  <a16:creationId xmlns:a16="http://schemas.microsoft.com/office/drawing/2014/main" id="{BA5B2E58-3422-E542-9920-A6ABE6527BA0}"/>
                </a:ext>
              </a:extLst>
            </p:cNvPr>
            <p:cNvSpPr txBox="1"/>
            <p:nvPr/>
          </p:nvSpPr>
          <p:spPr>
            <a:xfrm>
              <a:off x="1541515" y="4038433"/>
              <a:ext cx="2547600" cy="1166538"/>
            </a:xfrm>
            <a:prstGeom prst="rect">
              <a:avLst/>
            </a:prstGeom>
            <a:noFill/>
          </p:spPr>
          <p:txBody>
            <a:bodyPr wrap="square" lIns="0" tIns="0" rIns="0" bIns="0" rtlCol="0">
              <a:spAutoFit/>
            </a:bodyPr>
            <a:lstStyle/>
            <a:p>
              <a:pPr>
                <a:lnSpc>
                  <a:spcPct val="110000"/>
                </a:lnSpc>
              </a:pPr>
              <a:r>
                <a:rPr lang="en-US" sz="1400">
                  <a:solidFill>
                    <a:schemeClr val="bg1"/>
                  </a:solidFill>
                </a:rPr>
                <a:t>Care manager called and sent letters to parents reminding them of the need for a well-child exam and vaccinations </a:t>
              </a:r>
              <a:br>
                <a:rPr lang="en-US" sz="1400">
                  <a:solidFill>
                    <a:schemeClr val="bg1"/>
                  </a:solidFill>
                </a:rPr>
              </a:br>
              <a:r>
                <a:rPr lang="en-US" sz="1400">
                  <a:solidFill>
                    <a:schemeClr val="bg1"/>
                  </a:solidFill>
                </a:rPr>
                <a:t>with pediatricians</a:t>
              </a:r>
            </a:p>
          </p:txBody>
        </p:sp>
        <p:cxnSp>
          <p:nvCxnSpPr>
            <p:cNvPr id="31" name="Straight Connector 30">
              <a:extLst>
                <a:ext uri="{FF2B5EF4-FFF2-40B4-BE49-F238E27FC236}">
                  <a16:creationId xmlns:a16="http://schemas.microsoft.com/office/drawing/2014/main" id="{8A7F604E-C7C6-B94B-9CBC-C7281A7D54C0}"/>
                </a:ext>
              </a:extLst>
            </p:cNvPr>
            <p:cNvCxnSpPr/>
            <p:nvPr/>
          </p:nvCxnSpPr>
          <p:spPr>
            <a:xfrm>
              <a:off x="1541515" y="3283259"/>
              <a:ext cx="669422"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grpSp>
      <p:cxnSp>
        <p:nvCxnSpPr>
          <p:cNvPr id="32" name="Straight Connector 31">
            <a:extLst>
              <a:ext uri="{FF2B5EF4-FFF2-40B4-BE49-F238E27FC236}">
                <a16:creationId xmlns:a16="http://schemas.microsoft.com/office/drawing/2014/main" id="{EEB1F02D-C758-B645-87CE-E9D7C21D2D1A}"/>
              </a:ext>
            </a:extLst>
          </p:cNvPr>
          <p:cNvCxnSpPr/>
          <p:nvPr/>
        </p:nvCxnSpPr>
        <p:spPr>
          <a:xfrm>
            <a:off x="5882561" y="5000972"/>
            <a:ext cx="0" cy="510128"/>
          </a:xfrm>
          <a:prstGeom prst="line">
            <a:avLst/>
          </a:prstGeom>
          <a:ln w="12700" cmpd="sng">
            <a:solidFill>
              <a:schemeClr val="bg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08B9FAF3-665E-5F46-A463-F5707B1ACF6A}"/>
              </a:ext>
            </a:extLst>
          </p:cNvPr>
          <p:cNvGrpSpPr/>
          <p:nvPr/>
        </p:nvGrpSpPr>
        <p:grpSpPr>
          <a:xfrm>
            <a:off x="5857072" y="3010803"/>
            <a:ext cx="1799673" cy="2180182"/>
            <a:chOff x="9462962" y="2194860"/>
            <a:chExt cx="1799673" cy="2180182"/>
          </a:xfrm>
        </p:grpSpPr>
        <p:sp>
          <p:nvSpPr>
            <p:cNvPr id="34" name="TextBox 33">
              <a:extLst>
                <a:ext uri="{FF2B5EF4-FFF2-40B4-BE49-F238E27FC236}">
                  <a16:creationId xmlns:a16="http://schemas.microsoft.com/office/drawing/2014/main" id="{AB752EE8-1DD3-3447-9CDF-1DF99CB5E1EB}"/>
                </a:ext>
              </a:extLst>
            </p:cNvPr>
            <p:cNvSpPr txBox="1"/>
            <p:nvPr/>
          </p:nvSpPr>
          <p:spPr>
            <a:xfrm>
              <a:off x="9462962" y="2497605"/>
              <a:ext cx="1799673" cy="1877437"/>
            </a:xfrm>
            <a:prstGeom prst="rect">
              <a:avLst/>
            </a:prstGeom>
            <a:noFill/>
          </p:spPr>
          <p:txBody>
            <a:bodyPr wrap="square" lIns="0" tIns="0" rIns="0" bIns="0" rtlCol="0">
              <a:spAutoFit/>
            </a:bodyPr>
            <a:lstStyle/>
            <a:p>
              <a:pPr>
                <a:spcAft>
                  <a:spcPts val="600"/>
                </a:spcAft>
              </a:pPr>
              <a:r>
                <a:rPr lang="en-US" sz="1400" b="1">
                  <a:solidFill>
                    <a:schemeClr val="bg1"/>
                  </a:solidFill>
                </a:rPr>
                <a:t>           </a:t>
              </a:r>
              <a:endParaRPr lang="en-US" b="1">
                <a:solidFill>
                  <a:schemeClr val="bg1"/>
                </a:solidFill>
              </a:endParaRPr>
            </a:p>
            <a:p>
              <a:pPr>
                <a:spcAft>
                  <a:spcPts val="600"/>
                </a:spcAft>
              </a:pPr>
              <a:r>
                <a:rPr lang="en-US" sz="1400">
                  <a:solidFill>
                    <a:schemeClr val="bg1"/>
                  </a:solidFill>
                </a:rPr>
                <a:t>Text messages as part of CVSH </a:t>
              </a:r>
              <a:r>
                <a:rPr lang="en-US" sz="1400" err="1">
                  <a:solidFill>
                    <a:schemeClr val="bg1"/>
                  </a:solidFill>
                </a:rPr>
                <a:t>TimeForCare</a:t>
              </a:r>
              <a:r>
                <a:rPr lang="en-US" sz="1400">
                  <a:solidFill>
                    <a:schemeClr val="bg1"/>
                  </a:solidFill>
                </a:rPr>
                <a:t> campaign to remind parents of need for vaccinations/well-child exams</a:t>
              </a:r>
            </a:p>
            <a:p>
              <a:pPr>
                <a:spcAft>
                  <a:spcPts val="600"/>
                </a:spcAft>
              </a:pPr>
              <a:endParaRPr lang="en-US" sz="1400">
                <a:solidFill>
                  <a:schemeClr val="bg1"/>
                </a:solidFill>
              </a:endParaRPr>
            </a:p>
          </p:txBody>
        </p:sp>
        <p:sp>
          <p:nvSpPr>
            <p:cNvPr id="35" name="Freeform 53">
              <a:extLst>
                <a:ext uri="{FF2B5EF4-FFF2-40B4-BE49-F238E27FC236}">
                  <a16:creationId xmlns:a16="http://schemas.microsoft.com/office/drawing/2014/main" id="{B805BBCD-121D-4B45-865B-56F1DD286585}"/>
                </a:ext>
              </a:extLst>
            </p:cNvPr>
            <p:cNvSpPr>
              <a:spLocks noChangeAspect="1" noEditPoints="1"/>
            </p:cNvSpPr>
            <p:nvPr/>
          </p:nvSpPr>
          <p:spPr bwMode="auto">
            <a:xfrm>
              <a:off x="9472041" y="2194860"/>
              <a:ext cx="446405" cy="457200"/>
            </a:xfrm>
            <a:custGeom>
              <a:avLst/>
              <a:gdLst>
                <a:gd name="T0" fmla="*/ 1682 w 5064"/>
                <a:gd name="T1" fmla="*/ 4472 h 5187"/>
                <a:gd name="T2" fmla="*/ 1404 w 5064"/>
                <a:gd name="T3" fmla="*/ 4472 h 5187"/>
                <a:gd name="T4" fmla="*/ 1543 w 5064"/>
                <a:gd name="T5" fmla="*/ 4134 h 5187"/>
                <a:gd name="T6" fmla="*/ 1543 w 5064"/>
                <a:gd name="T7" fmla="*/ 4809 h 5187"/>
                <a:gd name="T8" fmla="*/ 1543 w 5064"/>
                <a:gd name="T9" fmla="*/ 4134 h 5187"/>
                <a:gd name="T10" fmla="*/ 488 w 5064"/>
                <a:gd name="T11" fmla="*/ 5187 h 5187"/>
                <a:gd name="T12" fmla="*/ 0 w 5064"/>
                <a:gd name="T13" fmla="*/ 4695 h 5187"/>
                <a:gd name="T14" fmla="*/ 135 w 5064"/>
                <a:gd name="T15" fmla="*/ 146 h 5187"/>
                <a:gd name="T16" fmla="*/ 2589 w 5064"/>
                <a:gd name="T17" fmla="*/ 0 h 5187"/>
                <a:gd name="T18" fmla="*/ 4555 w 5064"/>
                <a:gd name="T19" fmla="*/ 0 h 5187"/>
                <a:gd name="T20" fmla="*/ 5064 w 5064"/>
                <a:gd name="T21" fmla="*/ 2276 h 5187"/>
                <a:gd name="T22" fmla="*/ 3084 w 5064"/>
                <a:gd name="T23" fmla="*/ 2786 h 5187"/>
                <a:gd name="T24" fmla="*/ 2609 w 5064"/>
                <a:gd name="T25" fmla="*/ 5187 h 5187"/>
                <a:gd name="T26" fmla="*/ 303 w 5064"/>
                <a:gd name="T27" fmla="*/ 306 h 5187"/>
                <a:gd name="T28" fmla="*/ 232 w 5064"/>
                <a:gd name="T29" fmla="*/ 4695 h 5187"/>
                <a:gd name="T30" fmla="*/ 2609 w 5064"/>
                <a:gd name="T31" fmla="*/ 4955 h 5187"/>
                <a:gd name="T32" fmla="*/ 2853 w 5064"/>
                <a:gd name="T33" fmla="*/ 3169 h 5187"/>
                <a:gd name="T34" fmla="*/ 2648 w 5064"/>
                <a:gd name="T35" fmla="*/ 3308 h 5187"/>
                <a:gd name="T36" fmla="*/ 434 w 5064"/>
                <a:gd name="T37" fmla="*/ 3971 h 5187"/>
                <a:gd name="T38" fmla="*/ 2095 w 5064"/>
                <a:gd name="T39" fmla="*/ 458 h 5187"/>
                <a:gd name="T40" fmla="*/ 477 w 5064"/>
                <a:gd name="T41" fmla="*/ 232 h 5187"/>
                <a:gd name="T42" fmla="*/ 2416 w 5064"/>
                <a:gd name="T43" fmla="*/ 3739 h 5187"/>
                <a:gd name="T44" fmla="*/ 2301 w 5064"/>
                <a:gd name="T45" fmla="*/ 3386 h 5187"/>
                <a:gd name="T46" fmla="*/ 2092 w 5064"/>
                <a:gd name="T47" fmla="*/ 690 h 5187"/>
                <a:gd name="T48" fmla="*/ 666 w 5064"/>
                <a:gd name="T49" fmla="*/ 3739 h 5187"/>
                <a:gd name="T50" fmla="*/ 2324 w 5064"/>
                <a:gd name="T51" fmla="*/ 509 h 5187"/>
                <a:gd name="T52" fmla="*/ 2874 w 5064"/>
                <a:gd name="T53" fmla="*/ 2654 h 5187"/>
                <a:gd name="T54" fmla="*/ 4555 w 5064"/>
                <a:gd name="T55" fmla="*/ 2554 h 5187"/>
                <a:gd name="T56" fmla="*/ 4832 w 5064"/>
                <a:gd name="T57" fmla="*/ 509 h 5187"/>
                <a:gd name="T58" fmla="*/ 2601 w 5064"/>
                <a:gd name="T59" fmla="*/ 232 h 5187"/>
                <a:gd name="T60" fmla="*/ 2598 w 5064"/>
                <a:gd name="T61" fmla="*/ 232 h 5187"/>
                <a:gd name="T62" fmla="*/ 4362 w 5064"/>
                <a:gd name="T63" fmla="*/ 2049 h 5187"/>
                <a:gd name="T64" fmla="*/ 2794 w 5064"/>
                <a:gd name="T65" fmla="*/ 1817 h 5187"/>
                <a:gd name="T66" fmla="*/ 4362 w 5064"/>
                <a:gd name="T67" fmla="*/ 2049 h 5187"/>
                <a:gd name="T68" fmla="*/ 2794 w 5064"/>
                <a:gd name="T69" fmla="*/ 1509 h 5187"/>
                <a:gd name="T70" fmla="*/ 4362 w 5064"/>
                <a:gd name="T71" fmla="*/ 1277 h 5187"/>
                <a:gd name="T72" fmla="*/ 4362 w 5064"/>
                <a:gd name="T73" fmla="*/ 970 h 5187"/>
                <a:gd name="T74" fmla="*/ 2794 w 5064"/>
                <a:gd name="T75" fmla="*/ 738 h 5187"/>
                <a:gd name="T76" fmla="*/ 4362 w 5064"/>
                <a:gd name="T77" fmla="*/ 970 h 5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064" h="5187">
                  <a:moveTo>
                    <a:pt x="1543" y="4333"/>
                  </a:moveTo>
                  <a:cubicBezTo>
                    <a:pt x="1620" y="4333"/>
                    <a:pt x="1682" y="4395"/>
                    <a:pt x="1682" y="4472"/>
                  </a:cubicBezTo>
                  <a:cubicBezTo>
                    <a:pt x="1682" y="4549"/>
                    <a:pt x="1620" y="4611"/>
                    <a:pt x="1543" y="4611"/>
                  </a:cubicBezTo>
                  <a:cubicBezTo>
                    <a:pt x="1466" y="4611"/>
                    <a:pt x="1404" y="4549"/>
                    <a:pt x="1404" y="4472"/>
                  </a:cubicBezTo>
                  <a:cubicBezTo>
                    <a:pt x="1404" y="4395"/>
                    <a:pt x="1466" y="4333"/>
                    <a:pt x="1543" y="4333"/>
                  </a:cubicBezTo>
                  <a:moveTo>
                    <a:pt x="1543" y="4134"/>
                  </a:moveTo>
                  <a:cubicBezTo>
                    <a:pt x="1357" y="4134"/>
                    <a:pt x="1206" y="4285"/>
                    <a:pt x="1206" y="4472"/>
                  </a:cubicBezTo>
                  <a:cubicBezTo>
                    <a:pt x="1206" y="4658"/>
                    <a:pt x="1357" y="4809"/>
                    <a:pt x="1543" y="4809"/>
                  </a:cubicBezTo>
                  <a:cubicBezTo>
                    <a:pt x="1729" y="4809"/>
                    <a:pt x="1880" y="4658"/>
                    <a:pt x="1880" y="4472"/>
                  </a:cubicBezTo>
                  <a:cubicBezTo>
                    <a:pt x="1880" y="4285"/>
                    <a:pt x="1729" y="4134"/>
                    <a:pt x="1543" y="4134"/>
                  </a:cubicBezTo>
                  <a:close/>
                  <a:moveTo>
                    <a:pt x="2609" y="5187"/>
                  </a:moveTo>
                  <a:cubicBezTo>
                    <a:pt x="488" y="5187"/>
                    <a:pt x="488" y="5187"/>
                    <a:pt x="488" y="5187"/>
                  </a:cubicBezTo>
                  <a:cubicBezTo>
                    <a:pt x="357" y="5186"/>
                    <a:pt x="234" y="5135"/>
                    <a:pt x="142" y="5042"/>
                  </a:cubicBezTo>
                  <a:cubicBezTo>
                    <a:pt x="50" y="4949"/>
                    <a:pt x="0" y="4826"/>
                    <a:pt x="0" y="4695"/>
                  </a:cubicBezTo>
                  <a:cubicBezTo>
                    <a:pt x="0" y="491"/>
                    <a:pt x="0" y="491"/>
                    <a:pt x="0" y="491"/>
                  </a:cubicBezTo>
                  <a:cubicBezTo>
                    <a:pt x="0" y="360"/>
                    <a:pt x="47" y="238"/>
                    <a:pt x="135" y="146"/>
                  </a:cubicBezTo>
                  <a:cubicBezTo>
                    <a:pt x="224" y="52"/>
                    <a:pt x="346" y="0"/>
                    <a:pt x="477" y="0"/>
                  </a:cubicBezTo>
                  <a:cubicBezTo>
                    <a:pt x="2589" y="0"/>
                    <a:pt x="2589" y="0"/>
                    <a:pt x="2589" y="0"/>
                  </a:cubicBezTo>
                  <a:cubicBezTo>
                    <a:pt x="2593" y="0"/>
                    <a:pt x="2597" y="0"/>
                    <a:pt x="2601" y="0"/>
                  </a:cubicBezTo>
                  <a:cubicBezTo>
                    <a:pt x="4555" y="0"/>
                    <a:pt x="4555" y="0"/>
                    <a:pt x="4555" y="0"/>
                  </a:cubicBezTo>
                  <a:cubicBezTo>
                    <a:pt x="4836" y="0"/>
                    <a:pt x="5064" y="228"/>
                    <a:pt x="5064" y="509"/>
                  </a:cubicBezTo>
                  <a:cubicBezTo>
                    <a:pt x="5064" y="2276"/>
                    <a:pt x="5064" y="2276"/>
                    <a:pt x="5064" y="2276"/>
                  </a:cubicBezTo>
                  <a:cubicBezTo>
                    <a:pt x="5064" y="2557"/>
                    <a:pt x="4836" y="2786"/>
                    <a:pt x="4555" y="2786"/>
                  </a:cubicBezTo>
                  <a:cubicBezTo>
                    <a:pt x="3084" y="2786"/>
                    <a:pt x="3084" y="2786"/>
                    <a:pt x="3084" y="2786"/>
                  </a:cubicBezTo>
                  <a:cubicBezTo>
                    <a:pt x="3087" y="4695"/>
                    <a:pt x="3087" y="4695"/>
                    <a:pt x="3087" y="4695"/>
                  </a:cubicBezTo>
                  <a:cubicBezTo>
                    <a:pt x="3087" y="4970"/>
                    <a:pt x="2877" y="5186"/>
                    <a:pt x="2609" y="5187"/>
                  </a:cubicBezTo>
                  <a:close/>
                  <a:moveTo>
                    <a:pt x="477" y="232"/>
                  </a:moveTo>
                  <a:cubicBezTo>
                    <a:pt x="410" y="232"/>
                    <a:pt x="348" y="258"/>
                    <a:pt x="303" y="306"/>
                  </a:cubicBezTo>
                  <a:cubicBezTo>
                    <a:pt x="257" y="354"/>
                    <a:pt x="232" y="420"/>
                    <a:pt x="232" y="491"/>
                  </a:cubicBezTo>
                  <a:cubicBezTo>
                    <a:pt x="232" y="4695"/>
                    <a:pt x="232" y="4695"/>
                    <a:pt x="232" y="4695"/>
                  </a:cubicBezTo>
                  <a:cubicBezTo>
                    <a:pt x="232" y="4838"/>
                    <a:pt x="347" y="4954"/>
                    <a:pt x="489" y="4955"/>
                  </a:cubicBezTo>
                  <a:cubicBezTo>
                    <a:pt x="2609" y="4955"/>
                    <a:pt x="2609" y="4955"/>
                    <a:pt x="2609" y="4955"/>
                  </a:cubicBezTo>
                  <a:cubicBezTo>
                    <a:pt x="2749" y="4954"/>
                    <a:pt x="2855" y="4843"/>
                    <a:pt x="2855" y="4696"/>
                  </a:cubicBezTo>
                  <a:cubicBezTo>
                    <a:pt x="2853" y="3169"/>
                    <a:pt x="2853" y="3169"/>
                    <a:pt x="2853" y="3169"/>
                  </a:cubicBezTo>
                  <a:cubicBezTo>
                    <a:pt x="2847" y="3174"/>
                    <a:pt x="2842" y="3179"/>
                    <a:pt x="2836" y="3184"/>
                  </a:cubicBezTo>
                  <a:cubicBezTo>
                    <a:pt x="2779" y="3234"/>
                    <a:pt x="2715" y="3276"/>
                    <a:pt x="2648" y="3308"/>
                  </a:cubicBezTo>
                  <a:cubicBezTo>
                    <a:pt x="2648" y="3971"/>
                    <a:pt x="2648" y="3971"/>
                    <a:pt x="2648" y="3971"/>
                  </a:cubicBezTo>
                  <a:cubicBezTo>
                    <a:pt x="434" y="3971"/>
                    <a:pt x="434" y="3971"/>
                    <a:pt x="434" y="3971"/>
                  </a:cubicBezTo>
                  <a:cubicBezTo>
                    <a:pt x="434" y="458"/>
                    <a:pt x="434" y="458"/>
                    <a:pt x="434" y="458"/>
                  </a:cubicBezTo>
                  <a:cubicBezTo>
                    <a:pt x="2095" y="458"/>
                    <a:pt x="2095" y="458"/>
                    <a:pt x="2095" y="458"/>
                  </a:cubicBezTo>
                  <a:cubicBezTo>
                    <a:pt x="2103" y="375"/>
                    <a:pt x="2131" y="298"/>
                    <a:pt x="2174" y="232"/>
                  </a:cubicBezTo>
                  <a:cubicBezTo>
                    <a:pt x="477" y="232"/>
                    <a:pt x="477" y="232"/>
                    <a:pt x="477" y="232"/>
                  </a:cubicBezTo>
                  <a:close/>
                  <a:moveTo>
                    <a:pt x="666" y="3739"/>
                  </a:moveTo>
                  <a:cubicBezTo>
                    <a:pt x="2416" y="3739"/>
                    <a:pt x="2416" y="3739"/>
                    <a:pt x="2416" y="3739"/>
                  </a:cubicBezTo>
                  <a:cubicBezTo>
                    <a:pt x="2416" y="3378"/>
                    <a:pt x="2416" y="3378"/>
                    <a:pt x="2416" y="3378"/>
                  </a:cubicBezTo>
                  <a:cubicBezTo>
                    <a:pt x="2378" y="3383"/>
                    <a:pt x="2340" y="3386"/>
                    <a:pt x="2301" y="3386"/>
                  </a:cubicBezTo>
                  <a:cubicBezTo>
                    <a:pt x="2092" y="3386"/>
                    <a:pt x="2092" y="3386"/>
                    <a:pt x="2092" y="3386"/>
                  </a:cubicBezTo>
                  <a:cubicBezTo>
                    <a:pt x="2092" y="690"/>
                    <a:pt x="2092" y="690"/>
                    <a:pt x="2092" y="690"/>
                  </a:cubicBezTo>
                  <a:cubicBezTo>
                    <a:pt x="666" y="690"/>
                    <a:pt x="666" y="690"/>
                    <a:pt x="666" y="690"/>
                  </a:cubicBezTo>
                  <a:cubicBezTo>
                    <a:pt x="666" y="3739"/>
                    <a:pt x="666" y="3739"/>
                    <a:pt x="666" y="3739"/>
                  </a:cubicBezTo>
                  <a:close/>
                  <a:moveTo>
                    <a:pt x="2592" y="232"/>
                  </a:moveTo>
                  <a:cubicBezTo>
                    <a:pt x="2444" y="237"/>
                    <a:pt x="2324" y="359"/>
                    <a:pt x="2324" y="509"/>
                  </a:cubicBezTo>
                  <a:cubicBezTo>
                    <a:pt x="2324" y="3154"/>
                    <a:pt x="2324" y="3154"/>
                    <a:pt x="2324" y="3154"/>
                  </a:cubicBezTo>
                  <a:cubicBezTo>
                    <a:pt x="2602" y="3143"/>
                    <a:pt x="2836" y="2932"/>
                    <a:pt x="2874" y="2654"/>
                  </a:cubicBezTo>
                  <a:cubicBezTo>
                    <a:pt x="2887" y="2554"/>
                    <a:pt x="2887" y="2554"/>
                    <a:pt x="2887" y="2554"/>
                  </a:cubicBezTo>
                  <a:cubicBezTo>
                    <a:pt x="4555" y="2554"/>
                    <a:pt x="4555" y="2554"/>
                    <a:pt x="4555" y="2554"/>
                  </a:cubicBezTo>
                  <a:cubicBezTo>
                    <a:pt x="4708" y="2554"/>
                    <a:pt x="4832" y="2430"/>
                    <a:pt x="4832" y="2276"/>
                  </a:cubicBezTo>
                  <a:cubicBezTo>
                    <a:pt x="4832" y="509"/>
                    <a:pt x="4832" y="509"/>
                    <a:pt x="4832" y="509"/>
                  </a:cubicBezTo>
                  <a:cubicBezTo>
                    <a:pt x="4832" y="356"/>
                    <a:pt x="4708" y="232"/>
                    <a:pt x="4555" y="232"/>
                  </a:cubicBezTo>
                  <a:cubicBezTo>
                    <a:pt x="2601" y="232"/>
                    <a:pt x="2601" y="232"/>
                    <a:pt x="2601" y="232"/>
                  </a:cubicBezTo>
                  <a:cubicBezTo>
                    <a:pt x="2600" y="232"/>
                    <a:pt x="2599" y="232"/>
                    <a:pt x="2598" y="232"/>
                  </a:cubicBezTo>
                  <a:cubicBezTo>
                    <a:pt x="2598" y="232"/>
                    <a:pt x="2598" y="232"/>
                    <a:pt x="2598" y="232"/>
                  </a:cubicBezTo>
                  <a:cubicBezTo>
                    <a:pt x="2592" y="232"/>
                    <a:pt x="2592" y="232"/>
                    <a:pt x="2592" y="232"/>
                  </a:cubicBezTo>
                  <a:close/>
                  <a:moveTo>
                    <a:pt x="4362" y="2049"/>
                  </a:moveTo>
                  <a:cubicBezTo>
                    <a:pt x="2794" y="2049"/>
                    <a:pt x="2794" y="2049"/>
                    <a:pt x="2794" y="2049"/>
                  </a:cubicBezTo>
                  <a:cubicBezTo>
                    <a:pt x="2794" y="1817"/>
                    <a:pt x="2794" y="1817"/>
                    <a:pt x="2794" y="1817"/>
                  </a:cubicBezTo>
                  <a:cubicBezTo>
                    <a:pt x="4362" y="1817"/>
                    <a:pt x="4362" y="1817"/>
                    <a:pt x="4362" y="1817"/>
                  </a:cubicBezTo>
                  <a:cubicBezTo>
                    <a:pt x="4362" y="2049"/>
                    <a:pt x="4362" y="2049"/>
                    <a:pt x="4362" y="2049"/>
                  </a:cubicBezTo>
                  <a:close/>
                  <a:moveTo>
                    <a:pt x="4362" y="1509"/>
                  </a:moveTo>
                  <a:cubicBezTo>
                    <a:pt x="2794" y="1509"/>
                    <a:pt x="2794" y="1509"/>
                    <a:pt x="2794" y="1509"/>
                  </a:cubicBezTo>
                  <a:cubicBezTo>
                    <a:pt x="2794" y="1277"/>
                    <a:pt x="2794" y="1277"/>
                    <a:pt x="2794" y="1277"/>
                  </a:cubicBezTo>
                  <a:cubicBezTo>
                    <a:pt x="4362" y="1277"/>
                    <a:pt x="4362" y="1277"/>
                    <a:pt x="4362" y="1277"/>
                  </a:cubicBezTo>
                  <a:cubicBezTo>
                    <a:pt x="4362" y="1509"/>
                    <a:pt x="4362" y="1509"/>
                    <a:pt x="4362" y="1509"/>
                  </a:cubicBezTo>
                  <a:close/>
                  <a:moveTo>
                    <a:pt x="4362" y="970"/>
                  </a:moveTo>
                  <a:cubicBezTo>
                    <a:pt x="2794" y="970"/>
                    <a:pt x="2794" y="970"/>
                    <a:pt x="2794" y="970"/>
                  </a:cubicBezTo>
                  <a:cubicBezTo>
                    <a:pt x="2794" y="738"/>
                    <a:pt x="2794" y="738"/>
                    <a:pt x="2794" y="738"/>
                  </a:cubicBezTo>
                  <a:cubicBezTo>
                    <a:pt x="4362" y="738"/>
                    <a:pt x="4362" y="738"/>
                    <a:pt x="4362" y="738"/>
                  </a:cubicBezTo>
                  <a:cubicBezTo>
                    <a:pt x="4362" y="970"/>
                    <a:pt x="4362" y="970"/>
                    <a:pt x="4362" y="970"/>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8" name="Content Placeholder 8">
            <a:extLst>
              <a:ext uri="{FF2B5EF4-FFF2-40B4-BE49-F238E27FC236}">
                <a16:creationId xmlns:a16="http://schemas.microsoft.com/office/drawing/2014/main" id="{6FA3FF38-9B2A-5C4E-AD47-DAB3BB50AD16}"/>
              </a:ext>
            </a:extLst>
          </p:cNvPr>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9</a:t>
            </a:fld>
            <a:endParaRPr lang="en-US" sz="1000" b="1">
              <a:solidFill>
                <a:schemeClr val="bg1"/>
              </a:solidFill>
              <a:latin typeface="+mn-lt"/>
              <a:ea typeface="Open Sans" panose="020B0606030504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FE8F3649-67FD-6C4F-BDEB-8F7A467B9211}"/>
              </a:ext>
            </a:extLst>
          </p:cNvPr>
          <p:cNvGrpSpPr>
            <a:grpSpLocks noChangeAspect="1"/>
          </p:cNvGrpSpPr>
          <p:nvPr/>
        </p:nvGrpSpPr>
        <p:grpSpPr>
          <a:xfrm>
            <a:off x="10352582" y="6373316"/>
            <a:ext cx="1279180" cy="157138"/>
            <a:chOff x="1011652" y="1504398"/>
            <a:chExt cx="10028238" cy="1231900"/>
          </a:xfrm>
          <a:solidFill>
            <a:schemeClr val="bg1"/>
          </a:solidFill>
        </p:grpSpPr>
        <p:sp>
          <p:nvSpPr>
            <p:cNvPr id="23" name="Freeform 4">
              <a:extLst>
                <a:ext uri="{FF2B5EF4-FFF2-40B4-BE49-F238E27FC236}">
                  <a16:creationId xmlns:a16="http://schemas.microsoft.com/office/drawing/2014/main" id="{E9883848-DCCE-1F4A-9625-BF53004C0CDF}"/>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4" name="Freeform 5">
              <a:extLst>
                <a:ext uri="{FF2B5EF4-FFF2-40B4-BE49-F238E27FC236}">
                  <a16:creationId xmlns:a16="http://schemas.microsoft.com/office/drawing/2014/main" id="{47A7B38D-A354-DD4F-80F5-E4A81C878493}"/>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6" name="Freeform 6">
              <a:extLst>
                <a:ext uri="{FF2B5EF4-FFF2-40B4-BE49-F238E27FC236}">
                  <a16:creationId xmlns:a16="http://schemas.microsoft.com/office/drawing/2014/main" id="{460A6C43-1BE5-7F45-9AEB-C2E6D95E90A1}"/>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7" name="Freeform 7">
              <a:extLst>
                <a:ext uri="{FF2B5EF4-FFF2-40B4-BE49-F238E27FC236}">
                  <a16:creationId xmlns:a16="http://schemas.microsoft.com/office/drawing/2014/main" id="{80B518C1-5BD5-6F44-A6A8-E6EF6D1B6D68}"/>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6" name="Freeform 8">
              <a:extLst>
                <a:ext uri="{FF2B5EF4-FFF2-40B4-BE49-F238E27FC236}">
                  <a16:creationId xmlns:a16="http://schemas.microsoft.com/office/drawing/2014/main" id="{680FA7C5-C84E-234F-89EB-41B933100B46}"/>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7" name="Freeform 10">
              <a:extLst>
                <a:ext uri="{FF2B5EF4-FFF2-40B4-BE49-F238E27FC236}">
                  <a16:creationId xmlns:a16="http://schemas.microsoft.com/office/drawing/2014/main" id="{F68A1B4B-4339-E440-80A8-5E2771179179}"/>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grpSp>
      <p:sp>
        <p:nvSpPr>
          <p:cNvPr id="38" name="TextBox 37">
            <a:extLst>
              <a:ext uri="{FF2B5EF4-FFF2-40B4-BE49-F238E27FC236}">
                <a16:creationId xmlns:a16="http://schemas.microsoft.com/office/drawing/2014/main" id="{9AA6F936-9CDE-994C-BC7C-E7BE8B7B1D02}"/>
              </a:ext>
            </a:extLst>
          </p:cNvPr>
          <p:cNvSpPr txBox="1"/>
          <p:nvPr/>
        </p:nvSpPr>
        <p:spPr>
          <a:xfrm>
            <a:off x="859534" y="6425581"/>
            <a:ext cx="8046720" cy="123111"/>
          </a:xfrm>
          <a:prstGeom prst="rect">
            <a:avLst/>
          </a:prstGeom>
          <a:noFill/>
        </p:spPr>
        <p:txBody>
          <a:bodyPr wrap="square" lIns="0" tIns="0" rIns="0" bIns="0" rtlCol="0" anchor="b">
            <a:spAutoFit/>
          </a:bodyPr>
          <a:lstStyle/>
          <a:p>
            <a:r>
              <a:rPr lang="en-US" sz="800">
                <a:solidFill>
                  <a:schemeClr val="bg1"/>
                </a:solidFill>
              </a:rPr>
              <a:t>©2020 CVS Health and/or one of its affiliates. Confidential and proprietary.</a:t>
            </a:r>
          </a:p>
        </p:txBody>
      </p:sp>
    </p:spTree>
    <p:extLst>
      <p:ext uri="{BB962C8B-B14F-4D97-AF65-F5344CB8AC3E}">
        <p14:creationId xmlns:p14="http://schemas.microsoft.com/office/powerpoint/2010/main" val="4012653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1000"/>
                                        <p:tgtEl>
                                          <p:spTgt spid="12"/>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folHlink"/>
                                      </p:to>
                                    </p:animClr>
                                  </p:sub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subTnLst>
                                    <p:animClr clrSpc="rgb" dir="cw">
                                      <p:cBhvr override="childStyle">
                                        <p:cTn dur="1" fill="hold" display="0" masterRel="nextClick" afterEffect="1"/>
                                        <p:tgtEl>
                                          <p:spTgt spid="25"/>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1000"/>
                            </p:stCondLst>
                            <p:childTnLst>
                              <p:par>
                                <p:cTn id="34" presetID="10" presetClass="entr" presetSubtype="0" fill="hold" nodeType="afterEffect">
                                  <p:stCondLst>
                                    <p:cond delay="50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500"/>
                                        <p:tgtEl>
                                          <p:spTgt spid="28"/>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wipe(up)">
                                      <p:cBhvr>
                                        <p:cTn id="4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p:bldP spid="12" grpId="0"/>
      <p:bldP spid="14" grpId="0"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GettyImages-646927240.jpg">
            <a:extLst>
              <a:ext uri="{FF2B5EF4-FFF2-40B4-BE49-F238E27FC236}">
                <a16:creationId xmlns:a16="http://schemas.microsoft.com/office/drawing/2014/main" id="{2A1D1473-E716-A544-88A3-3DDA80E0A8E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893"/>
            <a:ext cx="12188825" cy="6856214"/>
          </a:xfrm>
          <a:prstGeom prst="rect">
            <a:avLst/>
          </a:prstGeom>
        </p:spPr>
      </p:pic>
      <p:sp>
        <p:nvSpPr>
          <p:cNvPr id="23" name="Rectangle 22">
            <a:extLst>
              <a:ext uri="{FF2B5EF4-FFF2-40B4-BE49-F238E27FC236}">
                <a16:creationId xmlns:a16="http://schemas.microsoft.com/office/drawing/2014/main" id="{1B146B86-104C-EF4F-89C7-3FFE6159E7EA}"/>
              </a:ext>
            </a:extLst>
          </p:cNvPr>
          <p:cNvSpPr/>
          <p:nvPr/>
        </p:nvSpPr>
        <p:spPr bwMode="gray">
          <a:xfrm>
            <a:off x="-1" y="0"/>
            <a:ext cx="13445068" cy="6858000"/>
          </a:xfrm>
          <a:prstGeom prst="rect">
            <a:avLst/>
          </a:prstGeom>
          <a:gradFill>
            <a:gsLst>
              <a:gs pos="0">
                <a:schemeClr val="tx1">
                  <a:alpha val="48000"/>
                </a:schemeClr>
              </a:gs>
              <a:gs pos="98000">
                <a:schemeClr val="tx1">
                  <a:alpha val="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11" name="Rectangle 10">
            <a:extLst>
              <a:ext uri="{FF2B5EF4-FFF2-40B4-BE49-F238E27FC236}">
                <a16:creationId xmlns:a16="http://schemas.microsoft.com/office/drawing/2014/main" id="{FE347A7F-4DEF-4D42-87EF-822F96D21BB6}"/>
              </a:ext>
            </a:extLst>
          </p:cNvPr>
          <p:cNvSpPr/>
          <p:nvPr/>
        </p:nvSpPr>
        <p:spPr>
          <a:xfrm>
            <a:off x="1541514" y="1311841"/>
            <a:ext cx="2976697" cy="2453044"/>
          </a:xfrm>
          <a:prstGeom prst="rect">
            <a:avLst/>
          </a:prstGeom>
        </p:spPr>
        <p:txBody>
          <a:bodyPr wrap="square" lIns="0">
            <a:spAutoFit/>
          </a:bodyPr>
          <a:lstStyle/>
          <a:p>
            <a:pPr lvl="0">
              <a:lnSpc>
                <a:spcPct val="110000"/>
              </a:lnSpc>
              <a:spcAft>
                <a:spcPts val="600"/>
              </a:spcAft>
            </a:pPr>
            <a:r>
              <a:rPr lang="en-US" sz="2400" b="1">
                <a:solidFill>
                  <a:schemeClr val="bg1"/>
                </a:solidFill>
              </a:rPr>
              <a:t>Pre-COVID</a:t>
            </a:r>
            <a:endParaRPr lang="en-US" sz="2400">
              <a:solidFill>
                <a:schemeClr val="bg1"/>
              </a:solidFill>
            </a:endParaRPr>
          </a:p>
          <a:p>
            <a:pPr lvl="0">
              <a:lnSpc>
                <a:spcPct val="110000"/>
              </a:lnSpc>
            </a:pPr>
            <a:r>
              <a:rPr lang="en-US" sz="1400">
                <a:solidFill>
                  <a:schemeClr val="bg1"/>
                </a:solidFill>
              </a:rPr>
              <a:t>Parents took their children into physician’s office for well-child exams and vaccinations. </a:t>
            </a:r>
          </a:p>
          <a:p>
            <a:pPr lvl="0">
              <a:lnSpc>
                <a:spcPct val="110000"/>
              </a:lnSpc>
            </a:pPr>
            <a:endParaRPr lang="en-US" sz="1400">
              <a:solidFill>
                <a:schemeClr val="bg1"/>
              </a:solidFill>
            </a:endParaRPr>
          </a:p>
          <a:p>
            <a:pPr lvl="0">
              <a:lnSpc>
                <a:spcPct val="110000"/>
              </a:lnSpc>
            </a:pPr>
            <a:r>
              <a:rPr lang="en-US" sz="1400">
                <a:solidFill>
                  <a:schemeClr val="bg1"/>
                </a:solidFill>
              </a:rPr>
              <a:t>Care managers helped facilitate needed treatment services from well-child exams such as speech therapy that are conducted in person</a:t>
            </a:r>
          </a:p>
        </p:txBody>
      </p:sp>
      <p:sp>
        <p:nvSpPr>
          <p:cNvPr id="17" name="Title 1">
            <a:extLst>
              <a:ext uri="{FF2B5EF4-FFF2-40B4-BE49-F238E27FC236}">
                <a16:creationId xmlns:a16="http://schemas.microsoft.com/office/drawing/2014/main" id="{207E5D73-954C-A946-8156-F5C356AF4700}"/>
              </a:ext>
            </a:extLst>
          </p:cNvPr>
          <p:cNvSpPr txBox="1">
            <a:spLocks/>
          </p:cNvSpPr>
          <p:nvPr/>
        </p:nvSpPr>
        <p:spPr>
          <a:xfrm>
            <a:off x="681576" y="439134"/>
            <a:ext cx="1610863" cy="486708"/>
          </a:xfrm>
          <a:prstGeom prst="rect">
            <a:avLst/>
          </a:prstGeom>
        </p:spPr>
        <p:txBody>
          <a:bodyPr vert="horz" lIns="0" tIns="0" rIns="0" bIns="0" rtlCol="0" anchor="t" anchorCtr="0">
            <a:noAutofit/>
          </a:bodyPr>
          <a:lstStyle>
            <a:lvl1pPr algn="ctr" defTabSz="457200" rtl="0" eaLnBrk="1" latinLnBrk="0" hangingPunct="1">
              <a:lnSpc>
                <a:spcPct val="90000"/>
              </a:lnSpc>
              <a:spcBef>
                <a:spcPct val="0"/>
              </a:spcBef>
              <a:buNone/>
              <a:defRPr sz="3200" b="1" kern="1200">
                <a:solidFill>
                  <a:schemeClr val="bg1"/>
                </a:solidFill>
                <a:latin typeface="+mn-lt"/>
                <a:ea typeface="+mj-ea"/>
                <a:cs typeface="+mj-cs"/>
              </a:defRPr>
            </a:lvl1pPr>
          </a:lstStyle>
          <a:p>
            <a:pPr algn="l">
              <a:lnSpc>
                <a:spcPct val="100000"/>
              </a:lnSpc>
            </a:pPr>
            <a:r>
              <a:rPr lang="en-US" altLang="en-US" sz="1100" b="0"/>
              <a:t>Child who needs a wellness exam</a:t>
            </a:r>
            <a:endParaRPr lang="en-US" sz="1100" b="0"/>
          </a:p>
        </p:txBody>
      </p:sp>
      <p:cxnSp>
        <p:nvCxnSpPr>
          <p:cNvPr id="18" name="Straight Connector 17">
            <a:extLst>
              <a:ext uri="{FF2B5EF4-FFF2-40B4-BE49-F238E27FC236}">
                <a16:creationId xmlns:a16="http://schemas.microsoft.com/office/drawing/2014/main" id="{B6173E96-E507-8B4F-BE20-3C2DAAF62FA2}"/>
              </a:ext>
            </a:extLst>
          </p:cNvPr>
          <p:cNvCxnSpPr>
            <a:cxnSpLocks/>
          </p:cNvCxnSpPr>
          <p:nvPr/>
        </p:nvCxnSpPr>
        <p:spPr>
          <a:xfrm>
            <a:off x="590960" y="451447"/>
            <a:ext cx="0" cy="322909"/>
          </a:xfrm>
          <a:prstGeom prst="line">
            <a:avLst/>
          </a:prstGeom>
          <a:ln w="254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Oval 18">
            <a:extLst>
              <a:ext uri="{FF2B5EF4-FFF2-40B4-BE49-F238E27FC236}">
                <a16:creationId xmlns:a16="http://schemas.microsoft.com/office/drawing/2014/main" id="{DCD3091D-2512-8147-A1A1-8DB188421F73}"/>
              </a:ext>
            </a:extLst>
          </p:cNvPr>
          <p:cNvSpPr/>
          <p:nvPr/>
        </p:nvSpPr>
        <p:spPr bwMode="gray">
          <a:xfrm>
            <a:off x="2317327"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1</a:t>
            </a:r>
          </a:p>
        </p:txBody>
      </p:sp>
      <p:sp>
        <p:nvSpPr>
          <p:cNvPr id="20" name="Oval 19">
            <a:extLst>
              <a:ext uri="{FF2B5EF4-FFF2-40B4-BE49-F238E27FC236}">
                <a16:creationId xmlns:a16="http://schemas.microsoft.com/office/drawing/2014/main" id="{A404402E-5C40-8349-AC17-E6E3789EEF92}"/>
              </a:ext>
            </a:extLst>
          </p:cNvPr>
          <p:cNvSpPr/>
          <p:nvPr/>
        </p:nvSpPr>
        <p:spPr bwMode="gray">
          <a:xfrm>
            <a:off x="2893536"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2</a:t>
            </a:r>
          </a:p>
        </p:txBody>
      </p:sp>
      <p:cxnSp>
        <p:nvCxnSpPr>
          <p:cNvPr id="29" name="Straight Connector 28">
            <a:extLst>
              <a:ext uri="{FF2B5EF4-FFF2-40B4-BE49-F238E27FC236}">
                <a16:creationId xmlns:a16="http://schemas.microsoft.com/office/drawing/2014/main" id="{674FCE7A-6EF2-CB4C-B7CC-ECEF30D57154}"/>
              </a:ext>
            </a:extLst>
          </p:cNvPr>
          <p:cNvCxnSpPr>
            <a:cxnSpLocks/>
          </p:cNvCxnSpPr>
          <p:nvPr/>
        </p:nvCxnSpPr>
        <p:spPr>
          <a:xfrm>
            <a:off x="7813691" y="3022600"/>
            <a:ext cx="0" cy="601133"/>
          </a:xfrm>
          <a:prstGeom prst="line">
            <a:avLst/>
          </a:prstGeom>
          <a:ln w="12700" cmpd="sng">
            <a:solidFill>
              <a:schemeClr val="bg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E09D7026-8AFC-BF48-8F73-7704019656F3}"/>
              </a:ext>
            </a:extLst>
          </p:cNvPr>
          <p:cNvGrpSpPr/>
          <p:nvPr/>
        </p:nvGrpSpPr>
        <p:grpSpPr>
          <a:xfrm>
            <a:off x="5637553" y="1089502"/>
            <a:ext cx="2413679" cy="1894514"/>
            <a:chOff x="5440145" y="619624"/>
            <a:chExt cx="2413679" cy="1894514"/>
          </a:xfrm>
        </p:grpSpPr>
        <p:sp>
          <p:nvSpPr>
            <p:cNvPr id="31" name="TextBox 30">
              <a:extLst>
                <a:ext uri="{FF2B5EF4-FFF2-40B4-BE49-F238E27FC236}">
                  <a16:creationId xmlns:a16="http://schemas.microsoft.com/office/drawing/2014/main" id="{68794269-169E-5342-BFB7-F8AF415E1FEB}"/>
                </a:ext>
              </a:extLst>
            </p:cNvPr>
            <p:cNvSpPr txBox="1"/>
            <p:nvPr/>
          </p:nvSpPr>
          <p:spPr>
            <a:xfrm>
              <a:off x="5462481" y="1221476"/>
              <a:ext cx="2391343" cy="1292662"/>
            </a:xfrm>
            <a:prstGeom prst="rect">
              <a:avLst/>
            </a:prstGeom>
            <a:noFill/>
          </p:spPr>
          <p:txBody>
            <a:bodyPr wrap="square" lIns="0" tIns="0" rIns="0" bIns="0" rtlCol="0">
              <a:spAutoFit/>
            </a:bodyPr>
            <a:lstStyle/>
            <a:p>
              <a:pPr>
                <a:spcAft>
                  <a:spcPts val="600"/>
                </a:spcAft>
              </a:pPr>
              <a:r>
                <a:rPr lang="en-US" sz="1400">
                  <a:solidFill>
                    <a:schemeClr val="bg1"/>
                  </a:solidFill>
                </a:rPr>
                <a:t>Care managers helped facilitate needed treatment services identified through well-child exams such as speech therapy that are conducted via telemedicine. </a:t>
              </a:r>
            </a:p>
          </p:txBody>
        </p:sp>
        <p:sp>
          <p:nvSpPr>
            <p:cNvPr id="32" name="Freeform 117">
              <a:extLst>
                <a:ext uri="{FF2B5EF4-FFF2-40B4-BE49-F238E27FC236}">
                  <a16:creationId xmlns:a16="http://schemas.microsoft.com/office/drawing/2014/main" id="{26831EC9-CA3C-C04C-BF0C-40A0855A707A}"/>
                </a:ext>
              </a:extLst>
            </p:cNvPr>
            <p:cNvSpPr>
              <a:spLocks noChangeAspect="1" noEditPoints="1"/>
            </p:cNvSpPr>
            <p:nvPr/>
          </p:nvSpPr>
          <p:spPr bwMode="auto">
            <a:xfrm>
              <a:off x="5440145" y="619624"/>
              <a:ext cx="365739" cy="457200"/>
            </a:xfrm>
            <a:custGeom>
              <a:avLst/>
              <a:gdLst>
                <a:gd name="T0" fmla="*/ 4170 w 4170"/>
                <a:gd name="T1" fmla="*/ 5213 h 5213"/>
                <a:gd name="T2" fmla="*/ 3937 w 4170"/>
                <a:gd name="T3" fmla="*/ 3836 h 5213"/>
                <a:gd name="T4" fmla="*/ 880 w 4170"/>
                <a:gd name="T5" fmla="*/ 3189 h 5213"/>
                <a:gd name="T6" fmla="*/ 233 w 4170"/>
                <a:gd name="T7" fmla="*/ 5213 h 5213"/>
                <a:gd name="T8" fmla="*/ 0 w 4170"/>
                <a:gd name="T9" fmla="*/ 3836 h 5213"/>
                <a:gd name="T10" fmla="*/ 3290 w 4170"/>
                <a:gd name="T11" fmla="*/ 2956 h 5213"/>
                <a:gd name="T12" fmla="*/ 1032 w 4170"/>
                <a:gd name="T13" fmla="*/ 2147 h 5213"/>
                <a:gd name="T14" fmla="*/ 376 w 4170"/>
                <a:gd name="T15" fmla="*/ 1143 h 5213"/>
                <a:gd name="T16" fmla="*/ 647 w 4170"/>
                <a:gd name="T17" fmla="*/ 983 h 5213"/>
                <a:gd name="T18" fmla="*/ 2082 w 4170"/>
                <a:gd name="T19" fmla="*/ 0 h 5213"/>
                <a:gd name="T20" fmla="*/ 3516 w 4170"/>
                <a:gd name="T21" fmla="*/ 983 h 5213"/>
                <a:gd name="T22" fmla="*/ 3573 w 4170"/>
                <a:gd name="T23" fmla="*/ 1143 h 5213"/>
                <a:gd name="T24" fmla="*/ 3795 w 4170"/>
                <a:gd name="T25" fmla="*/ 2147 h 5213"/>
                <a:gd name="T26" fmla="*/ 2910 w 4170"/>
                <a:gd name="T27" fmla="*/ 2470 h 5213"/>
                <a:gd name="T28" fmla="*/ 1260 w 4170"/>
                <a:gd name="T29" fmla="*/ 2470 h 5213"/>
                <a:gd name="T30" fmla="*/ 3019 w 4170"/>
                <a:gd name="T31" fmla="*/ 1645 h 5213"/>
                <a:gd name="T32" fmla="*/ 1152 w 4170"/>
                <a:gd name="T33" fmla="*/ 1645 h 5213"/>
                <a:gd name="T34" fmla="*/ 2872 w 4170"/>
                <a:gd name="T35" fmla="*/ 2147 h 5213"/>
                <a:gd name="T36" fmla="*/ 2209 w 4170"/>
                <a:gd name="T37" fmla="*/ 2367 h 5213"/>
                <a:gd name="T38" fmla="*/ 2209 w 4170"/>
                <a:gd name="T39" fmla="*/ 1695 h 5213"/>
                <a:gd name="T40" fmla="*/ 2979 w 4170"/>
                <a:gd name="T41" fmla="*/ 1914 h 5213"/>
                <a:gd name="T42" fmla="*/ 2209 w 4170"/>
                <a:gd name="T43" fmla="*/ 1882 h 5213"/>
                <a:gd name="T44" fmla="*/ 2209 w 4170"/>
                <a:gd name="T45" fmla="*/ 2181 h 5213"/>
                <a:gd name="T46" fmla="*/ 2209 w 4170"/>
                <a:gd name="T47" fmla="*/ 1882 h 5213"/>
                <a:gd name="T48" fmla="*/ 3252 w 4170"/>
                <a:gd name="T49" fmla="*/ 1914 h 5213"/>
                <a:gd name="T50" fmla="*/ 3562 w 4170"/>
                <a:gd name="T51" fmla="*/ 1376 h 5213"/>
                <a:gd name="T52" fmla="*/ 838 w 4170"/>
                <a:gd name="T53" fmla="*/ 1143 h 5213"/>
                <a:gd name="T54" fmla="*/ 1260 w 4170"/>
                <a:gd name="T55" fmla="*/ 820 h 5213"/>
                <a:gd name="T56" fmla="*/ 2910 w 4170"/>
                <a:gd name="T57" fmla="*/ 820 h 5213"/>
                <a:gd name="T58" fmla="*/ 3326 w 4170"/>
                <a:gd name="T59" fmla="*/ 1143 h 5213"/>
                <a:gd name="T60" fmla="*/ 3034 w 4170"/>
                <a:gd name="T61" fmla="*/ 644 h 5213"/>
                <a:gd name="T62" fmla="*/ 1130 w 4170"/>
                <a:gd name="T63" fmla="*/ 644 h 5213"/>
                <a:gd name="T64" fmla="*/ 838 w 4170"/>
                <a:gd name="T65" fmla="*/ 1143 h 5213"/>
                <a:gd name="T66" fmla="*/ 609 w 4170"/>
                <a:gd name="T67" fmla="*/ 1376 h 5213"/>
                <a:gd name="T68" fmla="*/ 919 w 4170"/>
                <a:gd name="T69" fmla="*/ 1914 h 5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170" h="5213">
                  <a:moveTo>
                    <a:pt x="4170" y="3836"/>
                  </a:moveTo>
                  <a:cubicBezTo>
                    <a:pt x="4170" y="5213"/>
                    <a:pt x="4170" y="5213"/>
                    <a:pt x="4170" y="5213"/>
                  </a:cubicBezTo>
                  <a:cubicBezTo>
                    <a:pt x="3937" y="5213"/>
                    <a:pt x="3937" y="5213"/>
                    <a:pt x="3937" y="5213"/>
                  </a:cubicBezTo>
                  <a:cubicBezTo>
                    <a:pt x="3937" y="3836"/>
                    <a:pt x="3937" y="3836"/>
                    <a:pt x="3937" y="3836"/>
                  </a:cubicBezTo>
                  <a:cubicBezTo>
                    <a:pt x="3937" y="3479"/>
                    <a:pt x="3647" y="3189"/>
                    <a:pt x="3290" y="3189"/>
                  </a:cubicBezTo>
                  <a:cubicBezTo>
                    <a:pt x="880" y="3189"/>
                    <a:pt x="880" y="3189"/>
                    <a:pt x="880" y="3189"/>
                  </a:cubicBezTo>
                  <a:cubicBezTo>
                    <a:pt x="523" y="3189"/>
                    <a:pt x="233" y="3479"/>
                    <a:pt x="233" y="3836"/>
                  </a:cubicBezTo>
                  <a:cubicBezTo>
                    <a:pt x="233" y="5213"/>
                    <a:pt x="233" y="5213"/>
                    <a:pt x="233" y="5213"/>
                  </a:cubicBezTo>
                  <a:cubicBezTo>
                    <a:pt x="0" y="5213"/>
                    <a:pt x="0" y="5213"/>
                    <a:pt x="0" y="5213"/>
                  </a:cubicBezTo>
                  <a:cubicBezTo>
                    <a:pt x="0" y="3836"/>
                    <a:pt x="0" y="3836"/>
                    <a:pt x="0" y="3836"/>
                  </a:cubicBezTo>
                  <a:cubicBezTo>
                    <a:pt x="0" y="3351"/>
                    <a:pt x="395" y="2956"/>
                    <a:pt x="880" y="2956"/>
                  </a:cubicBezTo>
                  <a:cubicBezTo>
                    <a:pt x="3290" y="2956"/>
                    <a:pt x="3290" y="2956"/>
                    <a:pt x="3290" y="2956"/>
                  </a:cubicBezTo>
                  <a:cubicBezTo>
                    <a:pt x="3775" y="2956"/>
                    <a:pt x="4170" y="3351"/>
                    <a:pt x="4170" y="3836"/>
                  </a:cubicBezTo>
                  <a:close/>
                  <a:moveTo>
                    <a:pt x="1032" y="2147"/>
                  </a:moveTo>
                  <a:cubicBezTo>
                    <a:pt x="376" y="2147"/>
                    <a:pt x="376" y="2147"/>
                    <a:pt x="376" y="2147"/>
                  </a:cubicBezTo>
                  <a:cubicBezTo>
                    <a:pt x="376" y="1143"/>
                    <a:pt x="376" y="1143"/>
                    <a:pt x="376" y="1143"/>
                  </a:cubicBezTo>
                  <a:cubicBezTo>
                    <a:pt x="590" y="1143"/>
                    <a:pt x="590" y="1143"/>
                    <a:pt x="590" y="1143"/>
                  </a:cubicBezTo>
                  <a:cubicBezTo>
                    <a:pt x="647" y="983"/>
                    <a:pt x="647" y="983"/>
                    <a:pt x="647" y="983"/>
                  </a:cubicBezTo>
                  <a:cubicBezTo>
                    <a:pt x="721" y="797"/>
                    <a:pt x="826" y="630"/>
                    <a:pt x="958" y="486"/>
                  </a:cubicBezTo>
                  <a:cubicBezTo>
                    <a:pt x="1247" y="173"/>
                    <a:pt x="1646" y="0"/>
                    <a:pt x="2082" y="0"/>
                  </a:cubicBezTo>
                  <a:cubicBezTo>
                    <a:pt x="2517" y="0"/>
                    <a:pt x="2916" y="173"/>
                    <a:pt x="3205" y="486"/>
                  </a:cubicBezTo>
                  <a:cubicBezTo>
                    <a:pt x="3338" y="630"/>
                    <a:pt x="3442" y="797"/>
                    <a:pt x="3516" y="983"/>
                  </a:cubicBezTo>
                  <a:cubicBezTo>
                    <a:pt x="3517" y="987"/>
                    <a:pt x="3517" y="987"/>
                    <a:pt x="3517" y="987"/>
                  </a:cubicBezTo>
                  <a:cubicBezTo>
                    <a:pt x="3573" y="1143"/>
                    <a:pt x="3573" y="1143"/>
                    <a:pt x="3573" y="1143"/>
                  </a:cubicBezTo>
                  <a:cubicBezTo>
                    <a:pt x="3795" y="1143"/>
                    <a:pt x="3795" y="1143"/>
                    <a:pt x="3795" y="1143"/>
                  </a:cubicBezTo>
                  <a:cubicBezTo>
                    <a:pt x="3795" y="2147"/>
                    <a:pt x="3795" y="2147"/>
                    <a:pt x="3795" y="2147"/>
                  </a:cubicBezTo>
                  <a:cubicBezTo>
                    <a:pt x="3139" y="2147"/>
                    <a:pt x="3139" y="2147"/>
                    <a:pt x="3139" y="2147"/>
                  </a:cubicBezTo>
                  <a:cubicBezTo>
                    <a:pt x="3082" y="2265"/>
                    <a:pt x="3006" y="2374"/>
                    <a:pt x="2910" y="2470"/>
                  </a:cubicBezTo>
                  <a:cubicBezTo>
                    <a:pt x="2690" y="2690"/>
                    <a:pt x="2397" y="2811"/>
                    <a:pt x="2085" y="2811"/>
                  </a:cubicBezTo>
                  <a:cubicBezTo>
                    <a:pt x="1774" y="2811"/>
                    <a:pt x="1481" y="2690"/>
                    <a:pt x="1260" y="2470"/>
                  </a:cubicBezTo>
                  <a:cubicBezTo>
                    <a:pt x="1165" y="2374"/>
                    <a:pt x="1088" y="2265"/>
                    <a:pt x="1032" y="2147"/>
                  </a:cubicBezTo>
                  <a:close/>
                  <a:moveTo>
                    <a:pt x="3019" y="1645"/>
                  </a:moveTo>
                  <a:cubicBezTo>
                    <a:pt x="3019" y="1130"/>
                    <a:pt x="2600" y="712"/>
                    <a:pt x="2085" y="712"/>
                  </a:cubicBezTo>
                  <a:cubicBezTo>
                    <a:pt x="1571" y="712"/>
                    <a:pt x="1152" y="1130"/>
                    <a:pt x="1152" y="1645"/>
                  </a:cubicBezTo>
                  <a:cubicBezTo>
                    <a:pt x="1152" y="2160"/>
                    <a:pt x="1571" y="2578"/>
                    <a:pt x="2085" y="2578"/>
                  </a:cubicBezTo>
                  <a:cubicBezTo>
                    <a:pt x="2415" y="2578"/>
                    <a:pt x="2706" y="2406"/>
                    <a:pt x="2872" y="2147"/>
                  </a:cubicBezTo>
                  <a:cubicBezTo>
                    <a:pt x="2523" y="2147"/>
                    <a:pt x="2523" y="2147"/>
                    <a:pt x="2523" y="2147"/>
                  </a:cubicBezTo>
                  <a:cubicBezTo>
                    <a:pt x="2476" y="2275"/>
                    <a:pt x="2354" y="2367"/>
                    <a:pt x="2209" y="2367"/>
                  </a:cubicBezTo>
                  <a:cubicBezTo>
                    <a:pt x="2024" y="2367"/>
                    <a:pt x="1873" y="2216"/>
                    <a:pt x="1873" y="2031"/>
                  </a:cubicBezTo>
                  <a:cubicBezTo>
                    <a:pt x="1873" y="1846"/>
                    <a:pt x="2024" y="1695"/>
                    <a:pt x="2209" y="1695"/>
                  </a:cubicBezTo>
                  <a:cubicBezTo>
                    <a:pt x="2353" y="1695"/>
                    <a:pt x="2475" y="1787"/>
                    <a:pt x="2523" y="1914"/>
                  </a:cubicBezTo>
                  <a:cubicBezTo>
                    <a:pt x="2979" y="1914"/>
                    <a:pt x="2979" y="1914"/>
                    <a:pt x="2979" y="1914"/>
                  </a:cubicBezTo>
                  <a:cubicBezTo>
                    <a:pt x="3005" y="1829"/>
                    <a:pt x="3019" y="1738"/>
                    <a:pt x="3019" y="1645"/>
                  </a:cubicBezTo>
                  <a:close/>
                  <a:moveTo>
                    <a:pt x="2209" y="1882"/>
                  </a:moveTo>
                  <a:cubicBezTo>
                    <a:pt x="2127" y="1882"/>
                    <a:pt x="2060" y="1949"/>
                    <a:pt x="2060" y="2031"/>
                  </a:cubicBezTo>
                  <a:cubicBezTo>
                    <a:pt x="2060" y="2114"/>
                    <a:pt x="2127" y="2181"/>
                    <a:pt x="2209" y="2181"/>
                  </a:cubicBezTo>
                  <a:cubicBezTo>
                    <a:pt x="2291" y="2181"/>
                    <a:pt x="2359" y="2114"/>
                    <a:pt x="2359" y="2031"/>
                  </a:cubicBezTo>
                  <a:cubicBezTo>
                    <a:pt x="2359" y="1949"/>
                    <a:pt x="2291" y="1882"/>
                    <a:pt x="2209" y="1882"/>
                  </a:cubicBezTo>
                  <a:close/>
                  <a:moveTo>
                    <a:pt x="3252" y="1376"/>
                  </a:moveTo>
                  <a:cubicBezTo>
                    <a:pt x="3252" y="1914"/>
                    <a:pt x="3252" y="1914"/>
                    <a:pt x="3252" y="1914"/>
                  </a:cubicBezTo>
                  <a:cubicBezTo>
                    <a:pt x="3562" y="1914"/>
                    <a:pt x="3562" y="1914"/>
                    <a:pt x="3562" y="1914"/>
                  </a:cubicBezTo>
                  <a:cubicBezTo>
                    <a:pt x="3562" y="1376"/>
                    <a:pt x="3562" y="1376"/>
                    <a:pt x="3562" y="1376"/>
                  </a:cubicBezTo>
                  <a:lnTo>
                    <a:pt x="3252" y="1376"/>
                  </a:lnTo>
                  <a:close/>
                  <a:moveTo>
                    <a:pt x="838" y="1143"/>
                  </a:moveTo>
                  <a:cubicBezTo>
                    <a:pt x="1032" y="1143"/>
                    <a:pt x="1032" y="1143"/>
                    <a:pt x="1032" y="1143"/>
                  </a:cubicBezTo>
                  <a:cubicBezTo>
                    <a:pt x="1088" y="1025"/>
                    <a:pt x="1165" y="916"/>
                    <a:pt x="1260" y="820"/>
                  </a:cubicBezTo>
                  <a:cubicBezTo>
                    <a:pt x="1481" y="600"/>
                    <a:pt x="1774" y="478"/>
                    <a:pt x="2085" y="478"/>
                  </a:cubicBezTo>
                  <a:cubicBezTo>
                    <a:pt x="2397" y="478"/>
                    <a:pt x="2690" y="600"/>
                    <a:pt x="2910" y="820"/>
                  </a:cubicBezTo>
                  <a:cubicBezTo>
                    <a:pt x="3006" y="916"/>
                    <a:pt x="3082" y="1025"/>
                    <a:pt x="3139" y="1143"/>
                  </a:cubicBezTo>
                  <a:cubicBezTo>
                    <a:pt x="3326" y="1143"/>
                    <a:pt x="3326" y="1143"/>
                    <a:pt x="3326" y="1143"/>
                  </a:cubicBezTo>
                  <a:cubicBezTo>
                    <a:pt x="3299" y="1067"/>
                    <a:pt x="3299" y="1067"/>
                    <a:pt x="3299" y="1067"/>
                  </a:cubicBezTo>
                  <a:cubicBezTo>
                    <a:pt x="3236" y="909"/>
                    <a:pt x="3147" y="766"/>
                    <a:pt x="3034" y="644"/>
                  </a:cubicBezTo>
                  <a:cubicBezTo>
                    <a:pt x="2790" y="379"/>
                    <a:pt x="2451" y="233"/>
                    <a:pt x="2082" y="233"/>
                  </a:cubicBezTo>
                  <a:cubicBezTo>
                    <a:pt x="1712" y="233"/>
                    <a:pt x="1374" y="379"/>
                    <a:pt x="1130" y="644"/>
                  </a:cubicBezTo>
                  <a:cubicBezTo>
                    <a:pt x="1017" y="766"/>
                    <a:pt x="928" y="908"/>
                    <a:pt x="865" y="1067"/>
                  </a:cubicBezTo>
                  <a:lnTo>
                    <a:pt x="838" y="1143"/>
                  </a:lnTo>
                  <a:close/>
                  <a:moveTo>
                    <a:pt x="919" y="1376"/>
                  </a:moveTo>
                  <a:cubicBezTo>
                    <a:pt x="609" y="1376"/>
                    <a:pt x="609" y="1376"/>
                    <a:pt x="609" y="1376"/>
                  </a:cubicBezTo>
                  <a:cubicBezTo>
                    <a:pt x="609" y="1914"/>
                    <a:pt x="609" y="1914"/>
                    <a:pt x="609" y="1914"/>
                  </a:cubicBezTo>
                  <a:cubicBezTo>
                    <a:pt x="919" y="1914"/>
                    <a:pt x="919" y="1914"/>
                    <a:pt x="919" y="1914"/>
                  </a:cubicBezTo>
                  <a:lnTo>
                    <a:pt x="919" y="1376"/>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33" name="Rectangle 32">
            <a:extLst>
              <a:ext uri="{FF2B5EF4-FFF2-40B4-BE49-F238E27FC236}">
                <a16:creationId xmlns:a16="http://schemas.microsoft.com/office/drawing/2014/main" id="{91F2CF42-B379-B546-9264-CCA41E5177C0}"/>
              </a:ext>
            </a:extLst>
          </p:cNvPr>
          <p:cNvSpPr/>
          <p:nvPr/>
        </p:nvSpPr>
        <p:spPr bwMode="gray">
          <a:xfrm>
            <a:off x="5193790" y="0"/>
            <a:ext cx="6995035" cy="6858000"/>
          </a:xfrm>
          <a:prstGeom prst="rect">
            <a:avLst/>
          </a:prstGeom>
          <a:solidFill>
            <a:srgbClr val="CC0000">
              <a:alpha val="80000"/>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grpSp>
        <p:nvGrpSpPr>
          <p:cNvPr id="34" name="Group 33">
            <a:extLst>
              <a:ext uri="{FF2B5EF4-FFF2-40B4-BE49-F238E27FC236}">
                <a16:creationId xmlns:a16="http://schemas.microsoft.com/office/drawing/2014/main" id="{BBE65377-F003-074A-AFC5-8F70724BBC58}"/>
              </a:ext>
            </a:extLst>
          </p:cNvPr>
          <p:cNvGrpSpPr/>
          <p:nvPr/>
        </p:nvGrpSpPr>
        <p:grpSpPr>
          <a:xfrm>
            <a:off x="7592789" y="2596192"/>
            <a:ext cx="2804063" cy="1456491"/>
            <a:chOff x="7592789" y="2596192"/>
            <a:chExt cx="2804063" cy="1456491"/>
          </a:xfrm>
        </p:grpSpPr>
        <p:sp>
          <p:nvSpPr>
            <p:cNvPr id="35" name="TextBox 34">
              <a:extLst>
                <a:ext uri="{FF2B5EF4-FFF2-40B4-BE49-F238E27FC236}">
                  <a16:creationId xmlns:a16="http://schemas.microsoft.com/office/drawing/2014/main" id="{F6B85167-34EA-8646-A90E-0860709D28AA}"/>
                </a:ext>
              </a:extLst>
            </p:cNvPr>
            <p:cNvSpPr txBox="1"/>
            <p:nvPr/>
          </p:nvSpPr>
          <p:spPr>
            <a:xfrm>
              <a:off x="7592789" y="2596192"/>
              <a:ext cx="2804063" cy="374718"/>
            </a:xfrm>
            <a:prstGeom prst="rect">
              <a:avLst/>
            </a:prstGeom>
            <a:noFill/>
          </p:spPr>
          <p:txBody>
            <a:bodyPr wrap="square" lIns="0" tIns="0" rIns="0" bIns="0" rtlCol="0">
              <a:spAutoFit/>
            </a:bodyPr>
            <a:lstStyle/>
            <a:p>
              <a:pPr>
                <a:lnSpc>
                  <a:spcPct val="110000"/>
                </a:lnSpc>
                <a:spcAft>
                  <a:spcPts val="600"/>
                </a:spcAft>
              </a:pPr>
              <a:r>
                <a:rPr lang="en-US" sz="2400" b="1">
                  <a:solidFill>
                    <a:schemeClr val="bg1"/>
                  </a:solidFill>
                </a:rPr>
                <a:t>Post pandemic</a:t>
              </a:r>
            </a:p>
          </p:txBody>
        </p:sp>
        <p:sp>
          <p:nvSpPr>
            <p:cNvPr id="36" name="TextBox 35">
              <a:extLst>
                <a:ext uri="{FF2B5EF4-FFF2-40B4-BE49-F238E27FC236}">
                  <a16:creationId xmlns:a16="http://schemas.microsoft.com/office/drawing/2014/main" id="{93B50F01-962F-6446-B1FB-5C1E259E66BB}"/>
                </a:ext>
              </a:extLst>
            </p:cNvPr>
            <p:cNvSpPr txBox="1"/>
            <p:nvPr/>
          </p:nvSpPr>
          <p:spPr>
            <a:xfrm>
              <a:off x="7592789" y="3123133"/>
              <a:ext cx="2425270" cy="929550"/>
            </a:xfrm>
            <a:prstGeom prst="rect">
              <a:avLst/>
            </a:prstGeom>
            <a:noFill/>
          </p:spPr>
          <p:txBody>
            <a:bodyPr wrap="square" lIns="0" tIns="0" rIns="0" bIns="0" rtlCol="0">
              <a:spAutoFit/>
            </a:bodyPr>
            <a:lstStyle/>
            <a:p>
              <a:pPr>
                <a:lnSpc>
                  <a:spcPct val="110000"/>
                </a:lnSpc>
              </a:pPr>
              <a:r>
                <a:rPr lang="en-US" sz="1400">
                  <a:solidFill>
                    <a:schemeClr val="bg1"/>
                  </a:solidFill>
                </a:rPr>
                <a:t>Are there alternative ways </a:t>
              </a:r>
              <a:br>
                <a:rPr lang="en-US" sz="1400">
                  <a:solidFill>
                    <a:schemeClr val="bg1"/>
                  </a:solidFill>
                </a:rPr>
              </a:br>
              <a:r>
                <a:rPr lang="en-US" sz="1400">
                  <a:solidFill>
                    <a:schemeClr val="bg1"/>
                  </a:solidFill>
                </a:rPr>
                <a:t>to ensure children receive needed vaccines and treatment for diagnoses?</a:t>
              </a:r>
            </a:p>
          </p:txBody>
        </p:sp>
      </p:grpSp>
      <p:sp>
        <p:nvSpPr>
          <p:cNvPr id="26" name="Content Placeholder 8">
            <a:extLst>
              <a:ext uri="{FF2B5EF4-FFF2-40B4-BE49-F238E27FC236}">
                <a16:creationId xmlns:a16="http://schemas.microsoft.com/office/drawing/2014/main" id="{F2F436D8-5B9C-034C-9F51-3C070D624FFC}"/>
              </a:ext>
            </a:extLst>
          </p:cNvPr>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10</a:t>
            </a:fld>
            <a:endParaRPr lang="en-US" sz="1000" b="1">
              <a:solidFill>
                <a:schemeClr val="bg1"/>
              </a:solidFill>
              <a:latin typeface="+mn-lt"/>
              <a:ea typeface="Open Sans" panose="020B0606030504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F4E3CE7C-C680-1640-9402-2082BC94A78C}"/>
              </a:ext>
            </a:extLst>
          </p:cNvPr>
          <p:cNvGrpSpPr>
            <a:grpSpLocks noChangeAspect="1"/>
          </p:cNvGrpSpPr>
          <p:nvPr/>
        </p:nvGrpSpPr>
        <p:grpSpPr>
          <a:xfrm>
            <a:off x="10352582" y="6373316"/>
            <a:ext cx="1279180" cy="157138"/>
            <a:chOff x="1011652" y="1504398"/>
            <a:chExt cx="10028238" cy="1231900"/>
          </a:xfrm>
          <a:solidFill>
            <a:schemeClr val="bg1"/>
          </a:solidFill>
        </p:grpSpPr>
        <p:sp>
          <p:nvSpPr>
            <p:cNvPr id="38" name="Freeform 4">
              <a:extLst>
                <a:ext uri="{FF2B5EF4-FFF2-40B4-BE49-F238E27FC236}">
                  <a16:creationId xmlns:a16="http://schemas.microsoft.com/office/drawing/2014/main" id="{44BA3D43-494E-EA48-A2F7-857FCA9F536B}"/>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9" name="Freeform 5">
              <a:extLst>
                <a:ext uri="{FF2B5EF4-FFF2-40B4-BE49-F238E27FC236}">
                  <a16:creationId xmlns:a16="http://schemas.microsoft.com/office/drawing/2014/main" id="{865DB71E-5814-C146-952D-A81117B42C2D}"/>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0" name="Freeform 6">
              <a:extLst>
                <a:ext uri="{FF2B5EF4-FFF2-40B4-BE49-F238E27FC236}">
                  <a16:creationId xmlns:a16="http://schemas.microsoft.com/office/drawing/2014/main" id="{B065148C-392D-1E44-A9C5-E01383CCC0B7}"/>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1" name="Freeform 7">
              <a:extLst>
                <a:ext uri="{FF2B5EF4-FFF2-40B4-BE49-F238E27FC236}">
                  <a16:creationId xmlns:a16="http://schemas.microsoft.com/office/drawing/2014/main" id="{B0231048-3287-D64F-A407-E3696C1B240F}"/>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2" name="Freeform 8">
              <a:extLst>
                <a:ext uri="{FF2B5EF4-FFF2-40B4-BE49-F238E27FC236}">
                  <a16:creationId xmlns:a16="http://schemas.microsoft.com/office/drawing/2014/main" id="{EDE5B277-53C0-554C-8DC5-633A5EBF1D07}"/>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3" name="Freeform 10">
              <a:extLst>
                <a:ext uri="{FF2B5EF4-FFF2-40B4-BE49-F238E27FC236}">
                  <a16:creationId xmlns:a16="http://schemas.microsoft.com/office/drawing/2014/main" id="{4253A31A-64D2-B04F-9C12-BEF2AC469B30}"/>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grpSp>
      <p:sp>
        <p:nvSpPr>
          <p:cNvPr id="44" name="TextBox 43">
            <a:extLst>
              <a:ext uri="{FF2B5EF4-FFF2-40B4-BE49-F238E27FC236}">
                <a16:creationId xmlns:a16="http://schemas.microsoft.com/office/drawing/2014/main" id="{8A71A9ED-1273-EF4A-9528-4412EA415D7F}"/>
              </a:ext>
            </a:extLst>
          </p:cNvPr>
          <p:cNvSpPr txBox="1"/>
          <p:nvPr/>
        </p:nvSpPr>
        <p:spPr>
          <a:xfrm>
            <a:off x="859534" y="6425581"/>
            <a:ext cx="8046720" cy="123111"/>
          </a:xfrm>
          <a:prstGeom prst="rect">
            <a:avLst/>
          </a:prstGeom>
          <a:noFill/>
        </p:spPr>
        <p:txBody>
          <a:bodyPr wrap="square" lIns="0" tIns="0" rIns="0" bIns="0" rtlCol="0" anchor="b">
            <a:spAutoFit/>
          </a:bodyPr>
          <a:lstStyle/>
          <a:p>
            <a:r>
              <a:rPr lang="en-US" sz="800">
                <a:solidFill>
                  <a:schemeClr val="bg1"/>
                </a:solidFill>
              </a:rPr>
              <a:t>©2020 CVS Health and/or one of its affiliates. Confidential and proprietary.</a:t>
            </a:r>
          </a:p>
        </p:txBody>
      </p:sp>
      <p:cxnSp>
        <p:nvCxnSpPr>
          <p:cNvPr id="45" name="Straight Connector 44">
            <a:extLst>
              <a:ext uri="{FF2B5EF4-FFF2-40B4-BE49-F238E27FC236}">
                <a16:creationId xmlns:a16="http://schemas.microsoft.com/office/drawing/2014/main" id="{AF5CCDF3-F73C-F840-8EC8-AFCB07F599CC}"/>
              </a:ext>
            </a:extLst>
          </p:cNvPr>
          <p:cNvCxnSpPr/>
          <p:nvPr/>
        </p:nvCxnSpPr>
        <p:spPr>
          <a:xfrm>
            <a:off x="1546827" y="3993873"/>
            <a:ext cx="669422"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AD48DD27-B5C2-BA40-A8B8-4776AACBC959}"/>
              </a:ext>
            </a:extLst>
          </p:cNvPr>
          <p:cNvSpPr/>
          <p:nvPr/>
        </p:nvSpPr>
        <p:spPr bwMode="gray">
          <a:xfrm>
            <a:off x="1546827" y="4213904"/>
            <a:ext cx="2804062" cy="1452052"/>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lvl="0">
              <a:lnSpc>
                <a:spcPct val="110000"/>
              </a:lnSpc>
              <a:spcAft>
                <a:spcPts val="600"/>
              </a:spcAft>
            </a:pPr>
            <a:r>
              <a:rPr lang="en-US" sz="2400" b="1">
                <a:solidFill>
                  <a:prstClr val="white"/>
                </a:solidFill>
              </a:rPr>
              <a:t>During pandemic</a:t>
            </a:r>
          </a:p>
          <a:p>
            <a:pPr lvl="0">
              <a:lnSpc>
                <a:spcPct val="110000"/>
              </a:lnSpc>
            </a:pPr>
            <a:r>
              <a:rPr lang="en-US" sz="1400">
                <a:solidFill>
                  <a:prstClr val="white"/>
                </a:solidFill>
              </a:rPr>
              <a:t>Parents still took their children into physician’s office for well-child exams and vaccinations.</a:t>
            </a:r>
          </a:p>
        </p:txBody>
      </p:sp>
    </p:spTree>
    <p:extLst>
      <p:ext uri="{BB962C8B-B14F-4D97-AF65-F5344CB8AC3E}">
        <p14:creationId xmlns:p14="http://schemas.microsoft.com/office/powerpoint/2010/main" val="4228485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left)">
                                      <p:cBhvr>
                                        <p:cTn id="11" dur="1000"/>
                                        <p:tgtEl>
                                          <p:spTgt spid="1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childTnLst>
                                  <p:subTnLst>
                                    <p:animClr clrSpc="rgb" dir="cw">
                                      <p:cBhvr override="childStyle">
                                        <p:cTn dur="1" fill="hold" display="0" masterRel="nextClick" afterEffect="1"/>
                                        <p:tgtEl>
                                          <p:spTgt spid="19"/>
                                        </p:tgtEl>
                                        <p:attrNameLst>
                                          <p:attrName>ppt_c</p:attrName>
                                        </p:attrNameLst>
                                      </p:cBhvr>
                                      <p:to>
                                        <a:schemeClr val="folHlink"/>
                                      </p:to>
                                    </p:animClr>
                                  </p:sub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fade">
                                      <p:cBhvr>
                                        <p:cTn id="19" dur="1000"/>
                                        <p:tgtEl>
                                          <p:spTgt spid="20"/>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6"/>
                                        </p:tgtEl>
                                        <p:attrNameLst>
                                          <p:attrName>style.visibility</p:attrName>
                                        </p:attrNameLst>
                                      </p:cBhvr>
                                      <p:to>
                                        <p:strVal val="visible"/>
                                      </p:to>
                                    </p:set>
                                    <p:animEffect transition="in" filter="fade">
                                      <p:cBhvr>
                                        <p:cTn id="36" dur="500"/>
                                        <p:tgtEl>
                                          <p:spTgt spid="46"/>
                                        </p:tgtEl>
                                      </p:cBhvr>
                                    </p:animEffect>
                                  </p:childTnLst>
                                  <p:subTnLst>
                                    <p:animClr clrSpc="rgb" dir="cw">
                                      <p:cBhvr override="childStyle">
                                        <p:cTn dur="1" fill="hold" display="0" masterRel="nextClick" afterEffect="1"/>
                                        <p:tgtEl>
                                          <p:spTgt spid="46"/>
                                        </p:tgtEl>
                                        <p:attrNameLst>
                                          <p:attrName>ppt_c</p:attrName>
                                        </p:attrNameLst>
                                      </p:cBhvr>
                                      <p:to>
                                        <a:schemeClr val="folHlink"/>
                                      </p:to>
                                    </p:animClr>
                                  </p:subTnLst>
                                </p:cTn>
                              </p:par>
                              <p:par>
                                <p:cTn id="37" presetID="10" presetClass="entr" presetSubtype="0" fill="hold" nodeType="withEffect">
                                  <p:stCondLst>
                                    <p:cond delay="0"/>
                                  </p:stCondLst>
                                  <p:childTnLst>
                                    <p:set>
                                      <p:cBhvr>
                                        <p:cTn id="38" dur="1" fill="hold">
                                          <p:stCondLst>
                                            <p:cond delay="0"/>
                                          </p:stCondLst>
                                        </p:cTn>
                                        <p:tgtEl>
                                          <p:spTgt spid="45"/>
                                        </p:tgtEl>
                                        <p:attrNameLst>
                                          <p:attrName>style.visibility</p:attrName>
                                        </p:attrNameLst>
                                      </p:cBhvr>
                                      <p:to>
                                        <p:strVal val="visible"/>
                                      </p:to>
                                    </p:set>
                                    <p:animEffect transition="in" filter="fade">
                                      <p:cBhvr>
                                        <p:cTn id="39" dur="500"/>
                                        <p:tgtEl>
                                          <p:spTgt spid="45"/>
                                        </p:tgtEl>
                                      </p:cBhvr>
                                    </p:animEffect>
                                  </p:childTnLst>
                                  <p:subTnLst>
                                    <p:animClr clrSpc="rgb" dir="cw">
                                      <p:cBhvr override="childStyle">
                                        <p:cTn dur="1" fill="hold" display="0" masterRel="nextClick" afterEffect="1"/>
                                        <p:tgtEl>
                                          <p:spTgt spid="45"/>
                                        </p:tgtEl>
                                        <p:attrNameLst>
                                          <p:attrName>ppt_c</p:attrName>
                                        </p:attrNameLst>
                                      </p:cBhvr>
                                      <p:to>
                                        <a:schemeClr val="folHlink"/>
                                      </p:to>
                                    </p:animClr>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subTnLst>
                                    <p:set>
                                      <p:cBhvr override="childStyle">
                                        <p:cTn dur="1" fill="hold" display="0" masterRel="nextClick" afterEffect="1"/>
                                        <p:tgtEl>
                                          <p:spTgt spid="30"/>
                                        </p:tgtEl>
                                        <p:attrNameLst>
                                          <p:attrName>style.visibility</p:attrName>
                                        </p:attrNameLst>
                                      </p:cBhvr>
                                      <p:to>
                                        <p:strVal val="hidden"/>
                                      </p:to>
                                    </p:set>
                                  </p:subTnLst>
                                </p:cTn>
                              </p:par>
                              <p:par>
                                <p:cTn id="45" presetID="22" presetClass="entr" presetSubtype="1" fill="hold" nodeType="with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wipe(up)">
                                      <p:cBhvr>
                                        <p:cTn id="47" dur="500"/>
                                        <p:tgtEl>
                                          <p:spTgt spid="29"/>
                                        </p:tgtEl>
                                      </p:cBhvr>
                                    </p:animEffect>
                                  </p:childTnLst>
                                  <p:subTnLst>
                                    <p:set>
                                      <p:cBhvr override="childStyle">
                                        <p:cTn dur="1" fill="hold" display="0" masterRel="nextClick" afterEffect="1"/>
                                        <p:tgtEl>
                                          <p:spTgt spid="29"/>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fade">
                                      <p:cBhvr>
                                        <p:cTn id="52" dur="500"/>
                                        <p:tgtEl>
                                          <p:spTgt spid="33"/>
                                        </p:tgtEl>
                                      </p:cBhvr>
                                    </p:animEffec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1" grpId="0"/>
      <p:bldP spid="17" grpId="0"/>
      <p:bldP spid="19" grpId="0" animBg="1"/>
      <p:bldP spid="20" grpId="0" animBg="1"/>
      <p:bldP spid="33" grpId="0" animBg="1"/>
      <p:bldP spid="4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pPr algn="l"/>
            <a:r>
              <a:rPr lang="en-US"/>
              <a:t>Past recessions reveal what to expect</a:t>
            </a:r>
          </a:p>
          <a:p>
            <a:pPr marL="285750" lvl="1" indent="-285750" algn="l">
              <a:buFont typeface="Arial" panose="020B0604020202020204" pitchFamily="34" charset="0"/>
              <a:buChar char="•"/>
            </a:pPr>
            <a:r>
              <a:rPr lang="en-US"/>
              <a:t>Provider, MCO,&amp;  benefit/program cuts, especially without additional relief from Congress</a:t>
            </a:r>
          </a:p>
          <a:p>
            <a:pPr marL="285750" lvl="1" indent="-285750" algn="l">
              <a:buFont typeface="Arial" panose="020B0604020202020204" pitchFamily="34" charset="0"/>
              <a:buChar char="•"/>
            </a:pPr>
            <a:r>
              <a:rPr lang="en-US"/>
              <a:t>Moving populations into managed care</a:t>
            </a:r>
          </a:p>
        </p:txBody>
      </p:sp>
      <p:sp>
        <p:nvSpPr>
          <p:cNvPr id="5" name="Content Placeholder 4"/>
          <p:cNvSpPr>
            <a:spLocks noGrp="1"/>
          </p:cNvSpPr>
          <p:nvPr>
            <p:ph sz="quarter" idx="15"/>
          </p:nvPr>
        </p:nvSpPr>
        <p:spPr/>
        <p:txBody>
          <a:bodyPr/>
          <a:lstStyle/>
          <a:p>
            <a:pPr algn="l"/>
            <a:r>
              <a:rPr lang="en-US"/>
              <a:t>COVID-19 testing and vaccine will continue to be central issues</a:t>
            </a:r>
          </a:p>
          <a:p>
            <a:pPr marL="285750" lvl="1" indent="-285750" algn="l">
              <a:buFont typeface="Arial" panose="020B0604020202020204" pitchFamily="34" charset="0"/>
              <a:buChar char="•"/>
            </a:pPr>
            <a:r>
              <a:rPr lang="en-US"/>
              <a:t>Immunization coverage for adults in traditional populations</a:t>
            </a:r>
          </a:p>
          <a:p>
            <a:pPr marL="285750" lvl="1" indent="-285750" algn="l">
              <a:buFont typeface="Arial" panose="020B0604020202020204" pitchFamily="34" charset="0"/>
              <a:buChar char="•"/>
            </a:pPr>
            <a:r>
              <a:rPr lang="en-US"/>
              <a:t>Coverage for rapid tests</a:t>
            </a:r>
          </a:p>
          <a:p>
            <a:pPr algn="l"/>
            <a:endParaRPr lang="en-US"/>
          </a:p>
        </p:txBody>
      </p:sp>
      <p:sp>
        <p:nvSpPr>
          <p:cNvPr id="2" name="Title 1"/>
          <p:cNvSpPr>
            <a:spLocks noGrp="1"/>
          </p:cNvSpPr>
          <p:nvPr>
            <p:ph type="title"/>
          </p:nvPr>
        </p:nvSpPr>
        <p:spPr/>
        <p:txBody>
          <a:bodyPr/>
          <a:lstStyle/>
          <a:p>
            <a:r>
              <a:rPr lang="en-US"/>
              <a:t>Looking Ahead: State Medicaid Policy</a:t>
            </a:r>
          </a:p>
        </p:txBody>
      </p:sp>
      <p:sp>
        <p:nvSpPr>
          <p:cNvPr id="3" name="Content Placeholder 2"/>
          <p:cNvSpPr>
            <a:spLocks noGrp="1"/>
          </p:cNvSpPr>
          <p:nvPr>
            <p:ph sz="quarter" idx="12"/>
          </p:nvPr>
        </p:nvSpPr>
        <p:spPr/>
        <p:txBody>
          <a:bodyPr/>
          <a:lstStyle/>
          <a:p>
            <a:pPr algn="l"/>
            <a:r>
              <a:rPr lang="en-US"/>
              <a:t>Telemedicine likely to remain long-term</a:t>
            </a:r>
          </a:p>
          <a:p>
            <a:pPr marL="285750" lvl="1" indent="-285750" algn="l">
              <a:buFont typeface="Arial" panose="020B0604020202020204" pitchFamily="34" charset="0"/>
              <a:buChar char="•"/>
            </a:pPr>
            <a:r>
              <a:rPr lang="en-US"/>
              <a:t>Access to clinically appropriate care</a:t>
            </a:r>
          </a:p>
          <a:p>
            <a:pPr marL="285750" lvl="1" indent="-285750" algn="l">
              <a:buFont typeface="Arial" panose="020B0604020202020204" pitchFamily="34" charset="0"/>
              <a:buChar char="•"/>
            </a:pPr>
            <a:r>
              <a:rPr lang="en-US"/>
              <a:t>Safeguards for fraud &amp; abuse</a:t>
            </a:r>
          </a:p>
          <a:p>
            <a:pPr marL="285750" lvl="1" indent="-285750" algn="l">
              <a:buFont typeface="Arial" panose="020B0604020202020204" pitchFamily="34" charset="0"/>
              <a:buChar char="•"/>
            </a:pPr>
            <a:r>
              <a:rPr lang="en-US"/>
              <a:t>Support for provider &amp; member capacity</a:t>
            </a:r>
          </a:p>
        </p:txBody>
      </p:sp>
      <p:sp>
        <p:nvSpPr>
          <p:cNvPr id="11" name="Freeform 5">
            <a:extLst>
              <a:ext uri="{FF2B5EF4-FFF2-40B4-BE49-F238E27FC236}">
                <a16:creationId xmlns:a16="http://schemas.microsoft.com/office/drawing/2014/main" id="{B20673E7-9FF4-4A4F-85F5-A59F2216FD14}"/>
              </a:ext>
            </a:extLst>
          </p:cNvPr>
          <p:cNvSpPr>
            <a:spLocks noChangeAspect="1" noEditPoints="1"/>
          </p:cNvSpPr>
          <p:nvPr/>
        </p:nvSpPr>
        <p:spPr bwMode="auto">
          <a:xfrm>
            <a:off x="5450790" y="2193442"/>
            <a:ext cx="982592" cy="818797"/>
          </a:xfrm>
          <a:custGeom>
            <a:avLst/>
            <a:gdLst>
              <a:gd name="T0" fmla="*/ 0 w 5180"/>
              <a:gd name="T1" fmla="*/ 4316 h 4316"/>
              <a:gd name="T2" fmla="*/ 5180 w 5180"/>
              <a:gd name="T3" fmla="*/ 4123 h 4316"/>
              <a:gd name="T4" fmla="*/ 5180 w 5180"/>
              <a:gd name="T5" fmla="*/ 3799 h 4316"/>
              <a:gd name="T6" fmla="*/ 0 w 5180"/>
              <a:gd name="T7" fmla="*/ 3607 h 4316"/>
              <a:gd name="T8" fmla="*/ 5180 w 5180"/>
              <a:gd name="T9" fmla="*/ 3799 h 4316"/>
              <a:gd name="T10" fmla="*/ 0 w 5180"/>
              <a:gd name="T11" fmla="*/ 3283 h 4316"/>
              <a:gd name="T12" fmla="*/ 5180 w 5180"/>
              <a:gd name="T13" fmla="*/ 0 h 4316"/>
              <a:gd name="T14" fmla="*/ 4684 w 5180"/>
              <a:gd name="T15" fmla="*/ 3090 h 4316"/>
              <a:gd name="T16" fmla="*/ 4987 w 5180"/>
              <a:gd name="T17" fmla="*/ 2798 h 4316"/>
              <a:gd name="T18" fmla="*/ 4684 w 5180"/>
              <a:gd name="T19" fmla="*/ 3090 h 4316"/>
              <a:gd name="T20" fmla="*/ 4487 w 5180"/>
              <a:gd name="T21" fmla="*/ 3090 h 4316"/>
              <a:gd name="T22" fmla="*/ 4987 w 5180"/>
              <a:gd name="T23" fmla="*/ 2602 h 4316"/>
              <a:gd name="T24" fmla="*/ 4987 w 5180"/>
              <a:gd name="T25" fmla="*/ 696 h 4316"/>
              <a:gd name="T26" fmla="*/ 679 w 5180"/>
              <a:gd name="T27" fmla="*/ 193 h 4316"/>
              <a:gd name="T28" fmla="*/ 193 w 5180"/>
              <a:gd name="T29" fmla="*/ 679 h 4316"/>
              <a:gd name="T30" fmla="*/ 519 w 5180"/>
              <a:gd name="T31" fmla="*/ 2760 h 4316"/>
              <a:gd name="T32" fmla="*/ 681 w 5180"/>
              <a:gd name="T33" fmla="*/ 3090 h 4316"/>
              <a:gd name="T34" fmla="*/ 485 w 5180"/>
              <a:gd name="T35" fmla="*/ 3090 h 4316"/>
              <a:gd name="T36" fmla="*/ 193 w 5180"/>
              <a:gd name="T37" fmla="*/ 2786 h 4316"/>
              <a:gd name="T38" fmla="*/ 4680 w 5180"/>
              <a:gd name="T39" fmla="*/ 193 h 4316"/>
              <a:gd name="T40" fmla="*/ 4987 w 5180"/>
              <a:gd name="T41" fmla="*/ 193 h 4316"/>
              <a:gd name="T42" fmla="*/ 193 w 5180"/>
              <a:gd name="T43" fmla="*/ 193 h 4316"/>
              <a:gd name="T44" fmla="*/ 377 w 5180"/>
              <a:gd name="T45" fmla="*/ 377 h 4316"/>
              <a:gd name="T46" fmla="*/ 193 w 5180"/>
              <a:gd name="T47" fmla="*/ 193 h 4316"/>
              <a:gd name="T48" fmla="*/ 1770 w 5180"/>
              <a:gd name="T49" fmla="*/ 2462 h 4316"/>
              <a:gd name="T50" fmla="*/ 1770 w 5180"/>
              <a:gd name="T51" fmla="*/ 821 h 4316"/>
              <a:gd name="T52" fmla="*/ 3410 w 5180"/>
              <a:gd name="T53" fmla="*/ 822 h 4316"/>
              <a:gd name="T54" fmla="*/ 3410 w 5180"/>
              <a:gd name="T55" fmla="*/ 2462 h 4316"/>
              <a:gd name="T56" fmla="*/ 2590 w 5180"/>
              <a:gd name="T57" fmla="*/ 675 h 4316"/>
              <a:gd name="T58" fmla="*/ 1623 w 5180"/>
              <a:gd name="T59" fmla="*/ 1642 h 4316"/>
              <a:gd name="T60" fmla="*/ 2590 w 5180"/>
              <a:gd name="T61" fmla="*/ 2609 h 4316"/>
              <a:gd name="T62" fmla="*/ 3557 w 5180"/>
              <a:gd name="T63" fmla="*/ 1642 h 4316"/>
              <a:gd name="T64" fmla="*/ 2590 w 5180"/>
              <a:gd name="T65" fmla="*/ 675 h 4316"/>
              <a:gd name="T66" fmla="*/ 2494 w 5180"/>
              <a:gd name="T67" fmla="*/ 2432 h 4316"/>
              <a:gd name="T68" fmla="*/ 2235 w 5180"/>
              <a:gd name="T69" fmla="*/ 2221 h 4316"/>
              <a:gd name="T70" fmla="*/ 2313 w 5180"/>
              <a:gd name="T71" fmla="*/ 1941 h 4316"/>
              <a:gd name="T72" fmla="*/ 2494 w 5180"/>
              <a:gd name="T73" fmla="*/ 2146 h 4316"/>
              <a:gd name="T74" fmla="*/ 2244 w 5180"/>
              <a:gd name="T75" fmla="*/ 1609 h 4316"/>
              <a:gd name="T76" fmla="*/ 2244 w 5180"/>
              <a:gd name="T77" fmla="*/ 1056 h 4316"/>
              <a:gd name="T78" fmla="*/ 2494 w 5180"/>
              <a:gd name="T79" fmla="*/ 851 h 4316"/>
              <a:gd name="T80" fmla="*/ 2687 w 5180"/>
              <a:gd name="T81" fmla="*/ 944 h 4316"/>
              <a:gd name="T82" fmla="*/ 2867 w 5180"/>
              <a:gd name="T83" fmla="*/ 1342 h 4316"/>
              <a:gd name="T84" fmla="*/ 2687 w 5180"/>
              <a:gd name="T85" fmla="*/ 1559 h 4316"/>
              <a:gd name="T86" fmla="*/ 3052 w 5180"/>
              <a:gd name="T87" fmla="*/ 1946 h 4316"/>
              <a:gd name="T88" fmla="*/ 2687 w 5180"/>
              <a:gd name="T89" fmla="*/ 2340 h 4316"/>
              <a:gd name="T90" fmla="*/ 2687 w 5180"/>
              <a:gd name="T91" fmla="*/ 1757 h 4316"/>
              <a:gd name="T92" fmla="*/ 2798 w 5180"/>
              <a:gd name="T93" fmla="*/ 2089 h 4316"/>
              <a:gd name="T94" fmla="*/ 2687 w 5180"/>
              <a:gd name="T95" fmla="*/ 1757 h 4316"/>
              <a:gd name="T96" fmla="*/ 2379 w 5180"/>
              <a:gd name="T97" fmla="*/ 1194 h 4316"/>
              <a:gd name="T98" fmla="*/ 2494 w 5180"/>
              <a:gd name="T99" fmla="*/ 1527 h 4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180" h="4316">
                <a:moveTo>
                  <a:pt x="5180" y="4316"/>
                </a:moveTo>
                <a:cubicBezTo>
                  <a:pt x="0" y="4316"/>
                  <a:pt x="0" y="4316"/>
                  <a:pt x="0" y="4316"/>
                </a:cubicBezTo>
                <a:cubicBezTo>
                  <a:pt x="0" y="4123"/>
                  <a:pt x="0" y="4123"/>
                  <a:pt x="0" y="4123"/>
                </a:cubicBezTo>
                <a:cubicBezTo>
                  <a:pt x="5180" y="4123"/>
                  <a:pt x="5180" y="4123"/>
                  <a:pt x="5180" y="4123"/>
                </a:cubicBezTo>
                <a:cubicBezTo>
                  <a:pt x="5180" y="4316"/>
                  <a:pt x="5180" y="4316"/>
                  <a:pt x="5180" y="4316"/>
                </a:cubicBezTo>
                <a:close/>
                <a:moveTo>
                  <a:pt x="5180" y="3799"/>
                </a:moveTo>
                <a:cubicBezTo>
                  <a:pt x="0" y="3799"/>
                  <a:pt x="0" y="3799"/>
                  <a:pt x="0" y="3799"/>
                </a:cubicBezTo>
                <a:cubicBezTo>
                  <a:pt x="0" y="3607"/>
                  <a:pt x="0" y="3607"/>
                  <a:pt x="0" y="3607"/>
                </a:cubicBezTo>
                <a:cubicBezTo>
                  <a:pt x="5180" y="3607"/>
                  <a:pt x="5180" y="3607"/>
                  <a:pt x="5180" y="3607"/>
                </a:cubicBezTo>
                <a:cubicBezTo>
                  <a:pt x="5180" y="3799"/>
                  <a:pt x="5180" y="3799"/>
                  <a:pt x="5180" y="3799"/>
                </a:cubicBezTo>
                <a:close/>
                <a:moveTo>
                  <a:pt x="5180" y="3283"/>
                </a:moveTo>
                <a:cubicBezTo>
                  <a:pt x="0" y="3283"/>
                  <a:pt x="0" y="3283"/>
                  <a:pt x="0" y="3283"/>
                </a:cubicBezTo>
                <a:cubicBezTo>
                  <a:pt x="0" y="0"/>
                  <a:pt x="0" y="0"/>
                  <a:pt x="0" y="0"/>
                </a:cubicBezTo>
                <a:cubicBezTo>
                  <a:pt x="5180" y="0"/>
                  <a:pt x="5180" y="0"/>
                  <a:pt x="5180" y="0"/>
                </a:cubicBezTo>
                <a:cubicBezTo>
                  <a:pt x="5180" y="3283"/>
                  <a:pt x="5180" y="3283"/>
                  <a:pt x="5180" y="3283"/>
                </a:cubicBezTo>
                <a:close/>
                <a:moveTo>
                  <a:pt x="4684" y="3090"/>
                </a:moveTo>
                <a:cubicBezTo>
                  <a:pt x="4987" y="3090"/>
                  <a:pt x="4987" y="3090"/>
                  <a:pt x="4987" y="3090"/>
                </a:cubicBezTo>
                <a:cubicBezTo>
                  <a:pt x="4987" y="2798"/>
                  <a:pt x="4987" y="2798"/>
                  <a:pt x="4987" y="2798"/>
                </a:cubicBezTo>
                <a:cubicBezTo>
                  <a:pt x="4913" y="2813"/>
                  <a:pt x="4846" y="2849"/>
                  <a:pt x="4792" y="2902"/>
                </a:cubicBezTo>
                <a:cubicBezTo>
                  <a:pt x="4738" y="2954"/>
                  <a:pt x="4701" y="3019"/>
                  <a:pt x="4684" y="3090"/>
                </a:cubicBezTo>
                <a:close/>
                <a:moveTo>
                  <a:pt x="681" y="3090"/>
                </a:moveTo>
                <a:cubicBezTo>
                  <a:pt x="4487" y="3090"/>
                  <a:pt x="4487" y="3090"/>
                  <a:pt x="4487" y="3090"/>
                </a:cubicBezTo>
                <a:cubicBezTo>
                  <a:pt x="4507" y="2966"/>
                  <a:pt x="4566" y="2853"/>
                  <a:pt x="4657" y="2764"/>
                </a:cubicBezTo>
                <a:cubicBezTo>
                  <a:pt x="4748" y="2675"/>
                  <a:pt x="4862" y="2619"/>
                  <a:pt x="4987" y="2602"/>
                </a:cubicBezTo>
                <a:cubicBezTo>
                  <a:pt x="4987" y="2602"/>
                  <a:pt x="4987" y="2602"/>
                  <a:pt x="4987" y="2602"/>
                </a:cubicBezTo>
                <a:cubicBezTo>
                  <a:pt x="4987" y="696"/>
                  <a:pt x="4987" y="696"/>
                  <a:pt x="4987" y="696"/>
                </a:cubicBezTo>
                <a:cubicBezTo>
                  <a:pt x="4727" y="660"/>
                  <a:pt x="4520" y="453"/>
                  <a:pt x="4484" y="193"/>
                </a:cubicBezTo>
                <a:cubicBezTo>
                  <a:pt x="679" y="193"/>
                  <a:pt x="679" y="193"/>
                  <a:pt x="679" y="193"/>
                </a:cubicBezTo>
                <a:cubicBezTo>
                  <a:pt x="659" y="315"/>
                  <a:pt x="602" y="426"/>
                  <a:pt x="514" y="514"/>
                </a:cubicBezTo>
                <a:cubicBezTo>
                  <a:pt x="426" y="602"/>
                  <a:pt x="315" y="659"/>
                  <a:pt x="193" y="679"/>
                </a:cubicBezTo>
                <a:cubicBezTo>
                  <a:pt x="193" y="2590"/>
                  <a:pt x="193" y="2590"/>
                  <a:pt x="193" y="2590"/>
                </a:cubicBezTo>
                <a:cubicBezTo>
                  <a:pt x="318" y="2610"/>
                  <a:pt x="430" y="2669"/>
                  <a:pt x="519" y="2760"/>
                </a:cubicBezTo>
                <a:cubicBezTo>
                  <a:pt x="608" y="2851"/>
                  <a:pt x="664" y="2965"/>
                  <a:pt x="681" y="3090"/>
                </a:cubicBezTo>
                <a:cubicBezTo>
                  <a:pt x="681" y="3090"/>
                  <a:pt x="681" y="3090"/>
                  <a:pt x="681" y="3090"/>
                </a:cubicBezTo>
                <a:close/>
                <a:moveTo>
                  <a:pt x="193" y="3090"/>
                </a:moveTo>
                <a:cubicBezTo>
                  <a:pt x="485" y="3090"/>
                  <a:pt x="485" y="3090"/>
                  <a:pt x="485" y="3090"/>
                </a:cubicBezTo>
                <a:cubicBezTo>
                  <a:pt x="470" y="3016"/>
                  <a:pt x="434" y="2949"/>
                  <a:pt x="381" y="2895"/>
                </a:cubicBezTo>
                <a:cubicBezTo>
                  <a:pt x="329" y="2841"/>
                  <a:pt x="264" y="2804"/>
                  <a:pt x="193" y="2786"/>
                </a:cubicBezTo>
                <a:cubicBezTo>
                  <a:pt x="193" y="3090"/>
                  <a:pt x="193" y="3090"/>
                  <a:pt x="193" y="3090"/>
                </a:cubicBezTo>
                <a:close/>
                <a:moveTo>
                  <a:pt x="4680" y="193"/>
                </a:moveTo>
                <a:cubicBezTo>
                  <a:pt x="4712" y="346"/>
                  <a:pt x="4833" y="468"/>
                  <a:pt x="4987" y="500"/>
                </a:cubicBezTo>
                <a:cubicBezTo>
                  <a:pt x="4987" y="193"/>
                  <a:pt x="4987" y="193"/>
                  <a:pt x="4987" y="193"/>
                </a:cubicBezTo>
                <a:cubicBezTo>
                  <a:pt x="4680" y="193"/>
                  <a:pt x="4680" y="193"/>
                  <a:pt x="4680" y="193"/>
                </a:cubicBezTo>
                <a:close/>
                <a:moveTo>
                  <a:pt x="193" y="193"/>
                </a:moveTo>
                <a:cubicBezTo>
                  <a:pt x="193" y="482"/>
                  <a:pt x="193" y="482"/>
                  <a:pt x="193" y="482"/>
                </a:cubicBezTo>
                <a:cubicBezTo>
                  <a:pt x="263" y="465"/>
                  <a:pt x="326" y="429"/>
                  <a:pt x="377" y="377"/>
                </a:cubicBezTo>
                <a:cubicBezTo>
                  <a:pt x="429" y="326"/>
                  <a:pt x="465" y="263"/>
                  <a:pt x="482" y="193"/>
                </a:cubicBezTo>
                <a:cubicBezTo>
                  <a:pt x="193" y="193"/>
                  <a:pt x="193" y="193"/>
                  <a:pt x="193" y="193"/>
                </a:cubicBezTo>
                <a:close/>
                <a:moveTo>
                  <a:pt x="2590" y="2802"/>
                </a:moveTo>
                <a:cubicBezTo>
                  <a:pt x="2280" y="2802"/>
                  <a:pt x="1989" y="2681"/>
                  <a:pt x="1770" y="2462"/>
                </a:cubicBezTo>
                <a:cubicBezTo>
                  <a:pt x="1551" y="2243"/>
                  <a:pt x="1430" y="1952"/>
                  <a:pt x="1430" y="1642"/>
                </a:cubicBezTo>
                <a:cubicBezTo>
                  <a:pt x="1430" y="1332"/>
                  <a:pt x="1551" y="1040"/>
                  <a:pt x="1770" y="821"/>
                </a:cubicBezTo>
                <a:cubicBezTo>
                  <a:pt x="1989" y="602"/>
                  <a:pt x="2280" y="482"/>
                  <a:pt x="2590" y="482"/>
                </a:cubicBezTo>
                <a:cubicBezTo>
                  <a:pt x="2900" y="482"/>
                  <a:pt x="3191" y="602"/>
                  <a:pt x="3410" y="822"/>
                </a:cubicBezTo>
                <a:cubicBezTo>
                  <a:pt x="3629" y="1041"/>
                  <a:pt x="3750" y="1332"/>
                  <a:pt x="3750" y="1642"/>
                </a:cubicBezTo>
                <a:cubicBezTo>
                  <a:pt x="3750" y="1952"/>
                  <a:pt x="3629" y="2243"/>
                  <a:pt x="3410" y="2462"/>
                </a:cubicBezTo>
                <a:cubicBezTo>
                  <a:pt x="3191" y="2681"/>
                  <a:pt x="2900" y="2802"/>
                  <a:pt x="2590" y="2802"/>
                </a:cubicBezTo>
                <a:close/>
                <a:moveTo>
                  <a:pt x="2590" y="675"/>
                </a:moveTo>
                <a:cubicBezTo>
                  <a:pt x="2332" y="675"/>
                  <a:pt x="2089" y="775"/>
                  <a:pt x="1906" y="958"/>
                </a:cubicBezTo>
                <a:cubicBezTo>
                  <a:pt x="1724" y="1141"/>
                  <a:pt x="1623" y="1383"/>
                  <a:pt x="1623" y="1642"/>
                </a:cubicBezTo>
                <a:cubicBezTo>
                  <a:pt x="1623" y="1900"/>
                  <a:pt x="1724" y="2143"/>
                  <a:pt x="1906" y="2326"/>
                </a:cubicBezTo>
                <a:cubicBezTo>
                  <a:pt x="2089" y="2508"/>
                  <a:pt x="2332" y="2609"/>
                  <a:pt x="2590" y="2609"/>
                </a:cubicBezTo>
                <a:cubicBezTo>
                  <a:pt x="2848" y="2609"/>
                  <a:pt x="3091" y="2508"/>
                  <a:pt x="3274" y="2326"/>
                </a:cubicBezTo>
                <a:cubicBezTo>
                  <a:pt x="3456" y="2143"/>
                  <a:pt x="3557" y="1900"/>
                  <a:pt x="3557" y="1642"/>
                </a:cubicBezTo>
                <a:cubicBezTo>
                  <a:pt x="3557" y="1384"/>
                  <a:pt x="3456" y="1141"/>
                  <a:pt x="3274" y="958"/>
                </a:cubicBezTo>
                <a:cubicBezTo>
                  <a:pt x="3091" y="775"/>
                  <a:pt x="2848" y="675"/>
                  <a:pt x="2590" y="675"/>
                </a:cubicBezTo>
                <a:close/>
                <a:moveTo>
                  <a:pt x="2687" y="2432"/>
                </a:moveTo>
                <a:cubicBezTo>
                  <a:pt x="2494" y="2432"/>
                  <a:pt x="2494" y="2432"/>
                  <a:pt x="2494" y="2432"/>
                </a:cubicBezTo>
                <a:cubicBezTo>
                  <a:pt x="2494" y="2339"/>
                  <a:pt x="2494" y="2339"/>
                  <a:pt x="2494" y="2339"/>
                </a:cubicBezTo>
                <a:cubicBezTo>
                  <a:pt x="2395" y="2333"/>
                  <a:pt x="2304" y="2292"/>
                  <a:pt x="2235" y="2221"/>
                </a:cubicBezTo>
                <a:cubicBezTo>
                  <a:pt x="2160" y="2146"/>
                  <a:pt x="2119" y="2045"/>
                  <a:pt x="2120" y="1939"/>
                </a:cubicBezTo>
                <a:cubicBezTo>
                  <a:pt x="2313" y="1941"/>
                  <a:pt x="2313" y="1941"/>
                  <a:pt x="2313" y="1941"/>
                </a:cubicBezTo>
                <a:cubicBezTo>
                  <a:pt x="2313" y="1995"/>
                  <a:pt x="2334" y="2047"/>
                  <a:pt x="2372" y="2086"/>
                </a:cubicBezTo>
                <a:cubicBezTo>
                  <a:pt x="2405" y="2120"/>
                  <a:pt x="2448" y="2140"/>
                  <a:pt x="2494" y="2146"/>
                </a:cubicBezTo>
                <a:cubicBezTo>
                  <a:pt x="2494" y="1724"/>
                  <a:pt x="2494" y="1724"/>
                  <a:pt x="2494" y="1724"/>
                </a:cubicBezTo>
                <a:cubicBezTo>
                  <a:pt x="2395" y="1707"/>
                  <a:pt x="2309" y="1667"/>
                  <a:pt x="2244" y="1609"/>
                </a:cubicBezTo>
                <a:cubicBezTo>
                  <a:pt x="2165" y="1537"/>
                  <a:pt x="2124" y="1443"/>
                  <a:pt x="2125" y="1337"/>
                </a:cubicBezTo>
                <a:cubicBezTo>
                  <a:pt x="2126" y="1230"/>
                  <a:pt x="2168" y="1131"/>
                  <a:pt x="2244" y="1056"/>
                </a:cubicBezTo>
                <a:cubicBezTo>
                  <a:pt x="2312" y="989"/>
                  <a:pt x="2399" y="950"/>
                  <a:pt x="2494" y="943"/>
                </a:cubicBezTo>
                <a:cubicBezTo>
                  <a:pt x="2494" y="851"/>
                  <a:pt x="2494" y="851"/>
                  <a:pt x="2494" y="851"/>
                </a:cubicBezTo>
                <a:cubicBezTo>
                  <a:pt x="2687" y="851"/>
                  <a:pt x="2687" y="851"/>
                  <a:pt x="2687" y="851"/>
                </a:cubicBezTo>
                <a:cubicBezTo>
                  <a:pt x="2687" y="944"/>
                  <a:pt x="2687" y="944"/>
                  <a:pt x="2687" y="944"/>
                </a:cubicBezTo>
                <a:cubicBezTo>
                  <a:pt x="2896" y="956"/>
                  <a:pt x="3062" y="1132"/>
                  <a:pt x="3060" y="1344"/>
                </a:cubicBezTo>
                <a:cubicBezTo>
                  <a:pt x="2867" y="1342"/>
                  <a:pt x="2867" y="1342"/>
                  <a:pt x="2867" y="1342"/>
                </a:cubicBezTo>
                <a:cubicBezTo>
                  <a:pt x="2868" y="1237"/>
                  <a:pt x="2789" y="1150"/>
                  <a:pt x="2687" y="1137"/>
                </a:cubicBezTo>
                <a:cubicBezTo>
                  <a:pt x="2687" y="1559"/>
                  <a:pt x="2687" y="1559"/>
                  <a:pt x="2687" y="1559"/>
                </a:cubicBezTo>
                <a:cubicBezTo>
                  <a:pt x="2784" y="1577"/>
                  <a:pt x="2869" y="1617"/>
                  <a:pt x="2933" y="1674"/>
                </a:cubicBezTo>
                <a:cubicBezTo>
                  <a:pt x="3011" y="1746"/>
                  <a:pt x="3053" y="1840"/>
                  <a:pt x="3052" y="1946"/>
                </a:cubicBezTo>
                <a:cubicBezTo>
                  <a:pt x="3051" y="2053"/>
                  <a:pt x="3009" y="2152"/>
                  <a:pt x="2933" y="2227"/>
                </a:cubicBezTo>
                <a:cubicBezTo>
                  <a:pt x="2866" y="2293"/>
                  <a:pt x="2780" y="2333"/>
                  <a:pt x="2687" y="2340"/>
                </a:cubicBezTo>
                <a:cubicBezTo>
                  <a:pt x="2687" y="2432"/>
                  <a:pt x="2687" y="2432"/>
                  <a:pt x="2687" y="2432"/>
                </a:cubicBezTo>
                <a:close/>
                <a:moveTo>
                  <a:pt x="2687" y="1757"/>
                </a:moveTo>
                <a:cubicBezTo>
                  <a:pt x="2687" y="2146"/>
                  <a:pt x="2687" y="2146"/>
                  <a:pt x="2687" y="2146"/>
                </a:cubicBezTo>
                <a:cubicBezTo>
                  <a:pt x="2728" y="2139"/>
                  <a:pt x="2767" y="2120"/>
                  <a:pt x="2798" y="2089"/>
                </a:cubicBezTo>
                <a:cubicBezTo>
                  <a:pt x="2837" y="2051"/>
                  <a:pt x="2859" y="2000"/>
                  <a:pt x="2859" y="1945"/>
                </a:cubicBezTo>
                <a:cubicBezTo>
                  <a:pt x="2860" y="1841"/>
                  <a:pt x="2777" y="1782"/>
                  <a:pt x="2687" y="1757"/>
                </a:cubicBezTo>
                <a:close/>
                <a:moveTo>
                  <a:pt x="2494" y="1137"/>
                </a:moveTo>
                <a:cubicBezTo>
                  <a:pt x="2450" y="1143"/>
                  <a:pt x="2411" y="1163"/>
                  <a:pt x="2379" y="1194"/>
                </a:cubicBezTo>
                <a:cubicBezTo>
                  <a:pt x="2340" y="1232"/>
                  <a:pt x="2318" y="1283"/>
                  <a:pt x="2318" y="1338"/>
                </a:cubicBezTo>
                <a:cubicBezTo>
                  <a:pt x="2317" y="1443"/>
                  <a:pt x="2402" y="1502"/>
                  <a:pt x="2494" y="1527"/>
                </a:cubicBezTo>
                <a:cubicBezTo>
                  <a:pt x="2494" y="1137"/>
                  <a:pt x="2494" y="1137"/>
                  <a:pt x="2494" y="113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100F7DEF-1CBE-447C-8B08-B092EBF9DEB3}"/>
              </a:ext>
            </a:extLst>
          </p:cNvPr>
          <p:cNvSpPr>
            <a:spLocks noChangeAspect="1" noEditPoints="1"/>
          </p:cNvSpPr>
          <p:nvPr/>
        </p:nvSpPr>
        <p:spPr bwMode="auto">
          <a:xfrm>
            <a:off x="9093758" y="2191197"/>
            <a:ext cx="802346" cy="682689"/>
          </a:xfrm>
          <a:custGeom>
            <a:avLst/>
            <a:gdLst>
              <a:gd name="T0" fmla="*/ 412 w 5168"/>
              <a:gd name="T1" fmla="*/ 3498 h 4397"/>
              <a:gd name="T2" fmla="*/ 772 w 5168"/>
              <a:gd name="T3" fmla="*/ 2886 h 4397"/>
              <a:gd name="T4" fmla="*/ 1972 w 5168"/>
              <a:gd name="T5" fmla="*/ 1162 h 4397"/>
              <a:gd name="T6" fmla="*/ 2837 w 5168"/>
              <a:gd name="T7" fmla="*/ 1004 h 4397"/>
              <a:gd name="T8" fmla="*/ 2850 w 5168"/>
              <a:gd name="T9" fmla="*/ 1014 h 4397"/>
              <a:gd name="T10" fmla="*/ 3914 w 5168"/>
              <a:gd name="T11" fmla="*/ 0 h 4397"/>
              <a:gd name="T12" fmla="*/ 3390 w 5168"/>
              <a:gd name="T13" fmla="*/ 1494 h 4397"/>
              <a:gd name="T14" fmla="*/ 3883 w 5168"/>
              <a:gd name="T15" fmla="*/ 1934 h 4397"/>
              <a:gd name="T16" fmla="*/ 5168 w 5168"/>
              <a:gd name="T17" fmla="*/ 2148 h 4397"/>
              <a:gd name="T18" fmla="*/ 4345 w 5168"/>
              <a:gd name="T19" fmla="*/ 3661 h 4397"/>
              <a:gd name="T20" fmla="*/ 4164 w 5168"/>
              <a:gd name="T21" fmla="*/ 3730 h 4397"/>
              <a:gd name="T22" fmla="*/ 2589 w 5168"/>
              <a:gd name="T23" fmla="*/ 3795 h 4397"/>
              <a:gd name="T24" fmla="*/ 1564 w 5168"/>
              <a:gd name="T25" fmla="*/ 3661 h 4397"/>
              <a:gd name="T26" fmla="*/ 899 w 5168"/>
              <a:gd name="T27" fmla="*/ 3985 h 4397"/>
              <a:gd name="T28" fmla="*/ 576 w 5168"/>
              <a:gd name="T29" fmla="*/ 3612 h 4397"/>
              <a:gd name="T30" fmla="*/ 785 w 5168"/>
              <a:gd name="T31" fmla="*/ 3821 h 4397"/>
              <a:gd name="T32" fmla="*/ 1193 w 5168"/>
              <a:gd name="T33" fmla="*/ 3290 h 4397"/>
              <a:gd name="T34" fmla="*/ 1564 w 5168"/>
              <a:gd name="T35" fmla="*/ 2919 h 4397"/>
              <a:gd name="T36" fmla="*/ 4123 w 5168"/>
              <a:gd name="T37" fmla="*/ 488 h 4397"/>
              <a:gd name="T38" fmla="*/ 576 w 5168"/>
              <a:gd name="T39" fmla="*/ 3612 h 4397"/>
              <a:gd name="T40" fmla="*/ 1441 w 5168"/>
              <a:gd name="T41" fmla="*/ 3167 h 4397"/>
              <a:gd name="T42" fmla="*/ 1564 w 5168"/>
              <a:gd name="T43" fmla="*/ 3464 h 4397"/>
              <a:gd name="T44" fmla="*/ 2660 w 5168"/>
              <a:gd name="T45" fmla="*/ 3612 h 4397"/>
              <a:gd name="T46" fmla="*/ 4075 w 5168"/>
              <a:gd name="T47" fmla="*/ 3555 h 4397"/>
              <a:gd name="T48" fmla="*/ 4345 w 5168"/>
              <a:gd name="T49" fmla="*/ 3464 h 4397"/>
              <a:gd name="T50" fmla="*/ 4971 w 5168"/>
              <a:gd name="T51" fmla="*/ 2345 h 4397"/>
              <a:gd name="T52" fmla="*/ 3768 w 5168"/>
              <a:gd name="T53" fmla="*/ 2094 h 4397"/>
              <a:gd name="T54" fmla="*/ 3251 w 5168"/>
              <a:gd name="T55" fmla="*/ 1633 h 4397"/>
              <a:gd name="T56" fmla="*/ 2559 w 5168"/>
              <a:gd name="T57" fmla="*/ 2326 h 4397"/>
              <a:gd name="T58" fmla="*/ 2712 w 5168"/>
              <a:gd name="T59" fmla="*/ 2485 h 4397"/>
              <a:gd name="T60" fmla="*/ 2786 w 5168"/>
              <a:gd name="T61" fmla="*/ 2869 h 4397"/>
              <a:gd name="T62" fmla="*/ 2612 w 5168"/>
              <a:gd name="T63" fmla="*/ 3052 h 4397"/>
              <a:gd name="T64" fmla="*/ 1564 w 5168"/>
              <a:gd name="T65" fmla="*/ 3116 h 4397"/>
              <a:gd name="T66" fmla="*/ 2325 w 5168"/>
              <a:gd name="T67" fmla="*/ 2919 h 4397"/>
              <a:gd name="T68" fmla="*/ 2573 w 5168"/>
              <a:gd name="T69" fmla="*/ 2840 h 4397"/>
              <a:gd name="T70" fmla="*/ 2608 w 5168"/>
              <a:gd name="T71" fmla="*/ 2699 h 4397"/>
              <a:gd name="T72" fmla="*/ 2525 w 5168"/>
              <a:gd name="T73" fmla="*/ 2570 h 4397"/>
              <a:gd name="T74" fmla="*/ 2419 w 5168"/>
              <a:gd name="T75" fmla="*/ 2466 h 4397"/>
              <a:gd name="T76" fmla="*/ 2509 w 5168"/>
              <a:gd name="T77" fmla="*/ 1089 h 4397"/>
              <a:gd name="T78" fmla="*/ 2112 w 5168"/>
              <a:gd name="T79" fmla="*/ 1301 h 4397"/>
              <a:gd name="T80" fmla="*/ 911 w 5168"/>
              <a:gd name="T81" fmla="*/ 2747 h 4397"/>
              <a:gd name="T82" fmla="*/ 1035 w 5168"/>
              <a:gd name="T83" fmla="*/ 2798 h 4397"/>
              <a:gd name="T84" fmla="*/ 1158 w 5168"/>
              <a:gd name="T85" fmla="*/ 2747 h 4397"/>
              <a:gd name="T86" fmla="*/ 2735 w 5168"/>
              <a:gd name="T87" fmla="*/ 1175 h 4397"/>
              <a:gd name="T88" fmla="*/ 2509 w 5168"/>
              <a:gd name="T89" fmla="*/ 1089 h 4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68" h="4397">
                <a:moveTo>
                  <a:pt x="0" y="4397"/>
                </a:moveTo>
                <a:cubicBezTo>
                  <a:pt x="412" y="3498"/>
                  <a:pt x="412" y="3498"/>
                  <a:pt x="412" y="3498"/>
                </a:cubicBezTo>
                <a:cubicBezTo>
                  <a:pt x="930" y="2980"/>
                  <a:pt x="930" y="2980"/>
                  <a:pt x="930" y="2980"/>
                </a:cubicBezTo>
                <a:cubicBezTo>
                  <a:pt x="871" y="2963"/>
                  <a:pt x="817" y="2931"/>
                  <a:pt x="772" y="2886"/>
                </a:cubicBezTo>
                <a:cubicBezTo>
                  <a:pt x="628" y="2742"/>
                  <a:pt x="628" y="2506"/>
                  <a:pt x="772" y="2362"/>
                </a:cubicBezTo>
                <a:cubicBezTo>
                  <a:pt x="1972" y="1162"/>
                  <a:pt x="1972" y="1162"/>
                  <a:pt x="1972" y="1162"/>
                </a:cubicBezTo>
                <a:cubicBezTo>
                  <a:pt x="2137" y="997"/>
                  <a:pt x="2304" y="907"/>
                  <a:pt x="2467" y="894"/>
                </a:cubicBezTo>
                <a:cubicBezTo>
                  <a:pt x="2598" y="884"/>
                  <a:pt x="2719" y="920"/>
                  <a:pt x="2837" y="1004"/>
                </a:cubicBezTo>
                <a:cubicBezTo>
                  <a:pt x="2844" y="1009"/>
                  <a:pt x="2844" y="1009"/>
                  <a:pt x="2844" y="1009"/>
                </a:cubicBezTo>
                <a:cubicBezTo>
                  <a:pt x="2850" y="1014"/>
                  <a:pt x="2850" y="1014"/>
                  <a:pt x="2850" y="1014"/>
                </a:cubicBezTo>
                <a:cubicBezTo>
                  <a:pt x="2852" y="1015"/>
                  <a:pt x="2860" y="1023"/>
                  <a:pt x="2875" y="1035"/>
                </a:cubicBezTo>
                <a:cubicBezTo>
                  <a:pt x="3914" y="0"/>
                  <a:pt x="3914" y="0"/>
                  <a:pt x="3914" y="0"/>
                </a:cubicBezTo>
                <a:cubicBezTo>
                  <a:pt x="4401" y="488"/>
                  <a:pt x="4401" y="488"/>
                  <a:pt x="4401" y="488"/>
                </a:cubicBezTo>
                <a:cubicBezTo>
                  <a:pt x="3390" y="1494"/>
                  <a:pt x="3390" y="1494"/>
                  <a:pt x="3390" y="1494"/>
                </a:cubicBezTo>
                <a:cubicBezTo>
                  <a:pt x="3398" y="1502"/>
                  <a:pt x="3398" y="1502"/>
                  <a:pt x="3398" y="1502"/>
                </a:cubicBezTo>
                <a:cubicBezTo>
                  <a:pt x="3552" y="1655"/>
                  <a:pt x="3716" y="1814"/>
                  <a:pt x="3883" y="1934"/>
                </a:cubicBezTo>
                <a:cubicBezTo>
                  <a:pt x="4083" y="2078"/>
                  <a:pt x="4265" y="2148"/>
                  <a:pt x="4439" y="2148"/>
                </a:cubicBezTo>
                <a:cubicBezTo>
                  <a:pt x="5168" y="2148"/>
                  <a:pt x="5168" y="2148"/>
                  <a:pt x="5168" y="2148"/>
                </a:cubicBezTo>
                <a:cubicBezTo>
                  <a:pt x="5168" y="3661"/>
                  <a:pt x="5168" y="3661"/>
                  <a:pt x="5168" y="3661"/>
                </a:cubicBezTo>
                <a:cubicBezTo>
                  <a:pt x="4345" y="3661"/>
                  <a:pt x="4345" y="3661"/>
                  <a:pt x="4345" y="3661"/>
                </a:cubicBezTo>
                <a:cubicBezTo>
                  <a:pt x="4299" y="3661"/>
                  <a:pt x="4240" y="3691"/>
                  <a:pt x="4165" y="3730"/>
                </a:cubicBezTo>
                <a:cubicBezTo>
                  <a:pt x="4164" y="3730"/>
                  <a:pt x="4164" y="3730"/>
                  <a:pt x="4164" y="3730"/>
                </a:cubicBezTo>
                <a:cubicBezTo>
                  <a:pt x="3990" y="3818"/>
                  <a:pt x="3751" y="3940"/>
                  <a:pt x="3297" y="3940"/>
                </a:cubicBezTo>
                <a:cubicBezTo>
                  <a:pt x="2960" y="3940"/>
                  <a:pt x="2763" y="3863"/>
                  <a:pt x="2589" y="3795"/>
                </a:cubicBezTo>
                <a:cubicBezTo>
                  <a:pt x="2404" y="3723"/>
                  <a:pt x="2244" y="3661"/>
                  <a:pt x="1927" y="3661"/>
                </a:cubicBezTo>
                <a:cubicBezTo>
                  <a:pt x="1564" y="3661"/>
                  <a:pt x="1564" y="3661"/>
                  <a:pt x="1564" y="3661"/>
                </a:cubicBezTo>
                <a:cubicBezTo>
                  <a:pt x="1469" y="3661"/>
                  <a:pt x="1383" y="3625"/>
                  <a:pt x="1317" y="3567"/>
                </a:cubicBezTo>
                <a:cubicBezTo>
                  <a:pt x="899" y="3985"/>
                  <a:pt x="899" y="3985"/>
                  <a:pt x="899" y="3985"/>
                </a:cubicBezTo>
                <a:cubicBezTo>
                  <a:pt x="0" y="4397"/>
                  <a:pt x="0" y="4397"/>
                  <a:pt x="0" y="4397"/>
                </a:cubicBezTo>
                <a:close/>
                <a:moveTo>
                  <a:pt x="576" y="3612"/>
                </a:moveTo>
                <a:cubicBezTo>
                  <a:pt x="400" y="3998"/>
                  <a:pt x="400" y="3998"/>
                  <a:pt x="400" y="3998"/>
                </a:cubicBezTo>
                <a:cubicBezTo>
                  <a:pt x="785" y="3821"/>
                  <a:pt x="785" y="3821"/>
                  <a:pt x="785" y="3821"/>
                </a:cubicBezTo>
                <a:cubicBezTo>
                  <a:pt x="1209" y="3397"/>
                  <a:pt x="1209" y="3397"/>
                  <a:pt x="1209" y="3397"/>
                </a:cubicBezTo>
                <a:cubicBezTo>
                  <a:pt x="1198" y="3363"/>
                  <a:pt x="1193" y="3327"/>
                  <a:pt x="1193" y="3290"/>
                </a:cubicBezTo>
                <a:cubicBezTo>
                  <a:pt x="1193" y="3191"/>
                  <a:pt x="1232" y="3098"/>
                  <a:pt x="1302" y="3028"/>
                </a:cubicBezTo>
                <a:cubicBezTo>
                  <a:pt x="1372" y="2958"/>
                  <a:pt x="1465" y="2919"/>
                  <a:pt x="1564" y="2919"/>
                </a:cubicBezTo>
                <a:cubicBezTo>
                  <a:pt x="1687" y="2919"/>
                  <a:pt x="1687" y="2919"/>
                  <a:pt x="1687" y="2919"/>
                </a:cubicBezTo>
                <a:cubicBezTo>
                  <a:pt x="4123" y="488"/>
                  <a:pt x="4123" y="488"/>
                  <a:pt x="4123" y="488"/>
                </a:cubicBezTo>
                <a:cubicBezTo>
                  <a:pt x="3914" y="278"/>
                  <a:pt x="3914" y="278"/>
                  <a:pt x="3914" y="278"/>
                </a:cubicBezTo>
                <a:cubicBezTo>
                  <a:pt x="576" y="3612"/>
                  <a:pt x="576" y="3612"/>
                  <a:pt x="576" y="3612"/>
                </a:cubicBezTo>
                <a:close/>
                <a:moveTo>
                  <a:pt x="1564" y="3116"/>
                </a:moveTo>
                <a:cubicBezTo>
                  <a:pt x="1517" y="3116"/>
                  <a:pt x="1474" y="3134"/>
                  <a:pt x="1441" y="3167"/>
                </a:cubicBezTo>
                <a:cubicBezTo>
                  <a:pt x="1408" y="3200"/>
                  <a:pt x="1390" y="3244"/>
                  <a:pt x="1390" y="3290"/>
                </a:cubicBezTo>
                <a:cubicBezTo>
                  <a:pt x="1390" y="3386"/>
                  <a:pt x="1468" y="3464"/>
                  <a:pt x="1564" y="3464"/>
                </a:cubicBezTo>
                <a:cubicBezTo>
                  <a:pt x="1927" y="3464"/>
                  <a:pt x="1927" y="3464"/>
                  <a:pt x="1927" y="3464"/>
                </a:cubicBezTo>
                <a:cubicBezTo>
                  <a:pt x="2281" y="3464"/>
                  <a:pt x="2474" y="3540"/>
                  <a:pt x="2660" y="3612"/>
                </a:cubicBezTo>
                <a:cubicBezTo>
                  <a:pt x="2833" y="3680"/>
                  <a:pt x="2997" y="3743"/>
                  <a:pt x="3297" y="3743"/>
                </a:cubicBezTo>
                <a:cubicBezTo>
                  <a:pt x="3704" y="3743"/>
                  <a:pt x="3918" y="3634"/>
                  <a:pt x="4075" y="3555"/>
                </a:cubicBezTo>
                <a:cubicBezTo>
                  <a:pt x="4075" y="3554"/>
                  <a:pt x="4075" y="3554"/>
                  <a:pt x="4075" y="3554"/>
                </a:cubicBezTo>
                <a:cubicBezTo>
                  <a:pt x="4170" y="3506"/>
                  <a:pt x="4252" y="3464"/>
                  <a:pt x="4345" y="3464"/>
                </a:cubicBezTo>
                <a:cubicBezTo>
                  <a:pt x="4971" y="3464"/>
                  <a:pt x="4971" y="3464"/>
                  <a:pt x="4971" y="3464"/>
                </a:cubicBezTo>
                <a:cubicBezTo>
                  <a:pt x="4971" y="2345"/>
                  <a:pt x="4971" y="2345"/>
                  <a:pt x="4971" y="2345"/>
                </a:cubicBezTo>
                <a:cubicBezTo>
                  <a:pt x="4439" y="2345"/>
                  <a:pt x="4439" y="2345"/>
                  <a:pt x="4439" y="2345"/>
                </a:cubicBezTo>
                <a:cubicBezTo>
                  <a:pt x="4223" y="2345"/>
                  <a:pt x="4003" y="2263"/>
                  <a:pt x="3768" y="2094"/>
                </a:cubicBezTo>
                <a:cubicBezTo>
                  <a:pt x="3590" y="1966"/>
                  <a:pt x="3419" y="1800"/>
                  <a:pt x="3259" y="1641"/>
                </a:cubicBezTo>
                <a:cubicBezTo>
                  <a:pt x="3251" y="1633"/>
                  <a:pt x="3251" y="1633"/>
                  <a:pt x="3251" y="1633"/>
                </a:cubicBezTo>
                <a:cubicBezTo>
                  <a:pt x="2559" y="2326"/>
                  <a:pt x="2559" y="2326"/>
                  <a:pt x="2559" y="2326"/>
                </a:cubicBezTo>
                <a:cubicBezTo>
                  <a:pt x="2559" y="2326"/>
                  <a:pt x="2559" y="2326"/>
                  <a:pt x="2559" y="2326"/>
                </a:cubicBezTo>
                <a:cubicBezTo>
                  <a:pt x="2664" y="2431"/>
                  <a:pt x="2664" y="2431"/>
                  <a:pt x="2664" y="2431"/>
                </a:cubicBezTo>
                <a:cubicBezTo>
                  <a:pt x="2682" y="2449"/>
                  <a:pt x="2698" y="2467"/>
                  <a:pt x="2712" y="2485"/>
                </a:cubicBezTo>
                <a:cubicBezTo>
                  <a:pt x="2753" y="2536"/>
                  <a:pt x="2781" y="2589"/>
                  <a:pt x="2797" y="2645"/>
                </a:cubicBezTo>
                <a:cubicBezTo>
                  <a:pt x="2819" y="2721"/>
                  <a:pt x="2815" y="2799"/>
                  <a:pt x="2786" y="2869"/>
                </a:cubicBezTo>
                <a:cubicBezTo>
                  <a:pt x="2769" y="2910"/>
                  <a:pt x="2744" y="2947"/>
                  <a:pt x="2711" y="2979"/>
                </a:cubicBezTo>
                <a:cubicBezTo>
                  <a:pt x="2683" y="3008"/>
                  <a:pt x="2650" y="3032"/>
                  <a:pt x="2612" y="3052"/>
                </a:cubicBezTo>
                <a:cubicBezTo>
                  <a:pt x="2532" y="3094"/>
                  <a:pt x="2435" y="3116"/>
                  <a:pt x="2325" y="3116"/>
                </a:cubicBezTo>
                <a:cubicBezTo>
                  <a:pt x="1564" y="3116"/>
                  <a:pt x="1564" y="3116"/>
                  <a:pt x="1564" y="3116"/>
                </a:cubicBezTo>
                <a:close/>
                <a:moveTo>
                  <a:pt x="1965" y="2919"/>
                </a:moveTo>
                <a:cubicBezTo>
                  <a:pt x="2325" y="2919"/>
                  <a:pt x="2325" y="2919"/>
                  <a:pt x="2325" y="2919"/>
                </a:cubicBezTo>
                <a:cubicBezTo>
                  <a:pt x="2403" y="2919"/>
                  <a:pt x="2468" y="2905"/>
                  <a:pt x="2520" y="2878"/>
                </a:cubicBezTo>
                <a:cubicBezTo>
                  <a:pt x="2541" y="2867"/>
                  <a:pt x="2558" y="2855"/>
                  <a:pt x="2573" y="2840"/>
                </a:cubicBezTo>
                <a:cubicBezTo>
                  <a:pt x="2587" y="2826"/>
                  <a:pt x="2597" y="2811"/>
                  <a:pt x="2604" y="2794"/>
                </a:cubicBezTo>
                <a:cubicBezTo>
                  <a:pt x="2616" y="2765"/>
                  <a:pt x="2617" y="2732"/>
                  <a:pt x="2608" y="2699"/>
                </a:cubicBezTo>
                <a:cubicBezTo>
                  <a:pt x="2599" y="2668"/>
                  <a:pt x="2582" y="2637"/>
                  <a:pt x="2558" y="2607"/>
                </a:cubicBezTo>
                <a:cubicBezTo>
                  <a:pt x="2548" y="2594"/>
                  <a:pt x="2537" y="2582"/>
                  <a:pt x="2525" y="2570"/>
                </a:cubicBezTo>
                <a:cubicBezTo>
                  <a:pt x="2428" y="2472"/>
                  <a:pt x="2428" y="2472"/>
                  <a:pt x="2428" y="2472"/>
                </a:cubicBezTo>
                <a:cubicBezTo>
                  <a:pt x="2425" y="2470"/>
                  <a:pt x="2422" y="2468"/>
                  <a:pt x="2419" y="2466"/>
                </a:cubicBezTo>
                <a:cubicBezTo>
                  <a:pt x="1965" y="2919"/>
                  <a:pt x="1965" y="2919"/>
                  <a:pt x="1965" y="2919"/>
                </a:cubicBezTo>
                <a:close/>
                <a:moveTo>
                  <a:pt x="2509" y="1089"/>
                </a:moveTo>
                <a:cubicBezTo>
                  <a:pt x="2500" y="1089"/>
                  <a:pt x="2491" y="1090"/>
                  <a:pt x="2482" y="1090"/>
                </a:cubicBezTo>
                <a:cubicBezTo>
                  <a:pt x="2367" y="1099"/>
                  <a:pt x="2242" y="1170"/>
                  <a:pt x="2112" y="1301"/>
                </a:cubicBezTo>
                <a:cubicBezTo>
                  <a:pt x="911" y="2501"/>
                  <a:pt x="911" y="2501"/>
                  <a:pt x="911" y="2501"/>
                </a:cubicBezTo>
                <a:cubicBezTo>
                  <a:pt x="844" y="2569"/>
                  <a:pt x="844" y="2679"/>
                  <a:pt x="911" y="2747"/>
                </a:cubicBezTo>
                <a:cubicBezTo>
                  <a:pt x="944" y="2780"/>
                  <a:pt x="988" y="2798"/>
                  <a:pt x="1035" y="2798"/>
                </a:cubicBezTo>
                <a:cubicBezTo>
                  <a:pt x="1035" y="2798"/>
                  <a:pt x="1035" y="2798"/>
                  <a:pt x="1035" y="2798"/>
                </a:cubicBezTo>
                <a:cubicBezTo>
                  <a:pt x="1081" y="2798"/>
                  <a:pt x="1125" y="2780"/>
                  <a:pt x="1158" y="2747"/>
                </a:cubicBezTo>
                <a:cubicBezTo>
                  <a:pt x="1158" y="2747"/>
                  <a:pt x="1158" y="2747"/>
                  <a:pt x="1158" y="2747"/>
                </a:cubicBezTo>
                <a:cubicBezTo>
                  <a:pt x="1158" y="2746"/>
                  <a:pt x="1184" y="2721"/>
                  <a:pt x="1230" y="2681"/>
                </a:cubicBezTo>
                <a:cubicBezTo>
                  <a:pt x="2735" y="1175"/>
                  <a:pt x="2735" y="1175"/>
                  <a:pt x="2735" y="1175"/>
                </a:cubicBezTo>
                <a:cubicBezTo>
                  <a:pt x="2729" y="1169"/>
                  <a:pt x="2725" y="1166"/>
                  <a:pt x="2723" y="1165"/>
                </a:cubicBezTo>
                <a:cubicBezTo>
                  <a:pt x="2652" y="1114"/>
                  <a:pt x="2583" y="1089"/>
                  <a:pt x="2509" y="1089"/>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9">
            <a:extLst>
              <a:ext uri="{FF2B5EF4-FFF2-40B4-BE49-F238E27FC236}">
                <a16:creationId xmlns:a16="http://schemas.microsoft.com/office/drawing/2014/main" id="{C396C7FC-32D2-470E-ABC5-64279BA23CDF}"/>
              </a:ext>
            </a:extLst>
          </p:cNvPr>
          <p:cNvSpPr>
            <a:spLocks noChangeAspect="1" noEditPoints="1"/>
          </p:cNvSpPr>
          <p:nvPr/>
        </p:nvSpPr>
        <p:spPr bwMode="auto">
          <a:xfrm>
            <a:off x="2097891" y="2222314"/>
            <a:ext cx="955532" cy="682689"/>
          </a:xfrm>
          <a:custGeom>
            <a:avLst/>
            <a:gdLst>
              <a:gd name="T0" fmla="*/ 347 w 5179"/>
              <a:gd name="T1" fmla="*/ 3699 h 3699"/>
              <a:gd name="T2" fmla="*/ 0 w 5179"/>
              <a:gd name="T3" fmla="*/ 3189 h 3699"/>
              <a:gd name="T4" fmla="*/ 374 w 5179"/>
              <a:gd name="T5" fmla="*/ 347 h 3699"/>
              <a:gd name="T6" fmla="*/ 4456 w 5179"/>
              <a:gd name="T7" fmla="*/ 0 h 3699"/>
              <a:gd name="T8" fmla="*/ 4804 w 5179"/>
              <a:gd name="T9" fmla="*/ 3189 h 3699"/>
              <a:gd name="T10" fmla="*/ 5179 w 5179"/>
              <a:gd name="T11" fmla="*/ 3351 h 3699"/>
              <a:gd name="T12" fmla="*/ 165 w 5179"/>
              <a:gd name="T13" fmla="*/ 3355 h 3699"/>
              <a:gd name="T14" fmla="*/ 4831 w 5179"/>
              <a:gd name="T15" fmla="*/ 3533 h 3699"/>
              <a:gd name="T16" fmla="*/ 165 w 5179"/>
              <a:gd name="T17" fmla="*/ 3355 h 3699"/>
              <a:gd name="T18" fmla="*/ 4638 w 5179"/>
              <a:gd name="T19" fmla="*/ 3189 h 3699"/>
              <a:gd name="T20" fmla="*/ 4456 w 5179"/>
              <a:gd name="T21" fmla="*/ 165 h 3699"/>
              <a:gd name="T22" fmla="*/ 540 w 5179"/>
              <a:gd name="T23" fmla="*/ 347 h 3699"/>
              <a:gd name="T24" fmla="*/ 4479 w 5179"/>
              <a:gd name="T25" fmla="*/ 3007 h 3699"/>
              <a:gd name="T26" fmla="*/ 699 w 5179"/>
              <a:gd name="T27" fmla="*/ 324 h 3699"/>
              <a:gd name="T28" fmla="*/ 4479 w 5179"/>
              <a:gd name="T29" fmla="*/ 3007 h 3699"/>
              <a:gd name="T30" fmla="*/ 4313 w 5179"/>
              <a:gd name="T31" fmla="*/ 2842 h 3699"/>
              <a:gd name="T32" fmla="*/ 865 w 5179"/>
              <a:gd name="T33" fmla="*/ 490 h 3699"/>
              <a:gd name="T34" fmla="*/ 1813 w 5179"/>
              <a:gd name="T35" fmla="*/ 2842 h 3699"/>
              <a:gd name="T36" fmla="*/ 2137 w 5179"/>
              <a:gd name="T37" fmla="*/ 1912 h 3699"/>
              <a:gd name="T38" fmla="*/ 3363 w 5179"/>
              <a:gd name="T39" fmla="*/ 2235 h 3699"/>
              <a:gd name="T40" fmla="*/ 3001 w 5179"/>
              <a:gd name="T41" fmla="*/ 2842 h 3699"/>
              <a:gd name="T42" fmla="*/ 3198 w 5179"/>
              <a:gd name="T43" fmla="*/ 2235 h 3699"/>
              <a:gd name="T44" fmla="*/ 2137 w 5179"/>
              <a:gd name="T45" fmla="*/ 2077 h 3699"/>
              <a:gd name="T46" fmla="*/ 1979 w 5179"/>
              <a:gd name="T47" fmla="*/ 2842 h 3699"/>
              <a:gd name="T48" fmla="*/ 2174 w 5179"/>
              <a:gd name="T49" fmla="*/ 2346 h 3699"/>
              <a:gd name="T50" fmla="*/ 2340 w 5179"/>
              <a:gd name="T51" fmla="*/ 2842 h 3699"/>
              <a:gd name="T52" fmla="*/ 2836 w 5179"/>
              <a:gd name="T53" fmla="*/ 2346 h 3699"/>
              <a:gd name="T54" fmla="*/ 3001 w 5179"/>
              <a:gd name="T55" fmla="*/ 2842 h 3699"/>
              <a:gd name="T56" fmla="*/ 2163 w 5179"/>
              <a:gd name="T57" fmla="*/ 1359 h 3699"/>
              <a:gd name="T58" fmla="*/ 3019 w 5179"/>
              <a:gd name="T59" fmla="*/ 1359 h 3699"/>
              <a:gd name="T60" fmla="*/ 2591 w 5179"/>
              <a:gd name="T61" fmla="*/ 1096 h 3699"/>
              <a:gd name="T62" fmla="*/ 2591 w 5179"/>
              <a:gd name="T63" fmla="*/ 1622 h 3699"/>
              <a:gd name="T64" fmla="*/ 2591 w 5179"/>
              <a:gd name="T65" fmla="*/ 109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79" h="3699">
                <a:moveTo>
                  <a:pt x="4831" y="3699"/>
                </a:moveTo>
                <a:cubicBezTo>
                  <a:pt x="347" y="3699"/>
                  <a:pt x="347" y="3699"/>
                  <a:pt x="347" y="3699"/>
                </a:cubicBezTo>
                <a:cubicBezTo>
                  <a:pt x="156" y="3699"/>
                  <a:pt x="0" y="3543"/>
                  <a:pt x="0" y="3351"/>
                </a:cubicBezTo>
                <a:cubicBezTo>
                  <a:pt x="0" y="3189"/>
                  <a:pt x="0" y="3189"/>
                  <a:pt x="0" y="3189"/>
                </a:cubicBezTo>
                <a:cubicBezTo>
                  <a:pt x="374" y="3189"/>
                  <a:pt x="374" y="3189"/>
                  <a:pt x="374" y="3189"/>
                </a:cubicBezTo>
                <a:cubicBezTo>
                  <a:pt x="374" y="347"/>
                  <a:pt x="374" y="347"/>
                  <a:pt x="374" y="347"/>
                </a:cubicBezTo>
                <a:cubicBezTo>
                  <a:pt x="374" y="156"/>
                  <a:pt x="530" y="0"/>
                  <a:pt x="722" y="0"/>
                </a:cubicBezTo>
                <a:cubicBezTo>
                  <a:pt x="4456" y="0"/>
                  <a:pt x="4456" y="0"/>
                  <a:pt x="4456" y="0"/>
                </a:cubicBezTo>
                <a:cubicBezTo>
                  <a:pt x="4648" y="0"/>
                  <a:pt x="4804" y="156"/>
                  <a:pt x="4804" y="347"/>
                </a:cubicBezTo>
                <a:cubicBezTo>
                  <a:pt x="4804" y="3189"/>
                  <a:pt x="4804" y="3189"/>
                  <a:pt x="4804" y="3189"/>
                </a:cubicBezTo>
                <a:cubicBezTo>
                  <a:pt x="5179" y="3189"/>
                  <a:pt x="5179" y="3189"/>
                  <a:pt x="5179" y="3189"/>
                </a:cubicBezTo>
                <a:cubicBezTo>
                  <a:pt x="5179" y="3351"/>
                  <a:pt x="5179" y="3351"/>
                  <a:pt x="5179" y="3351"/>
                </a:cubicBezTo>
                <a:cubicBezTo>
                  <a:pt x="5179" y="3543"/>
                  <a:pt x="5023" y="3699"/>
                  <a:pt x="4831" y="3699"/>
                </a:cubicBezTo>
                <a:close/>
                <a:moveTo>
                  <a:pt x="165" y="3355"/>
                </a:moveTo>
                <a:cubicBezTo>
                  <a:pt x="167" y="3453"/>
                  <a:pt x="248" y="3533"/>
                  <a:pt x="347" y="3533"/>
                </a:cubicBezTo>
                <a:cubicBezTo>
                  <a:pt x="4831" y="3533"/>
                  <a:pt x="4831" y="3533"/>
                  <a:pt x="4831" y="3533"/>
                </a:cubicBezTo>
                <a:cubicBezTo>
                  <a:pt x="4930" y="3533"/>
                  <a:pt x="5011" y="3453"/>
                  <a:pt x="5013" y="3355"/>
                </a:cubicBezTo>
                <a:cubicBezTo>
                  <a:pt x="165" y="3355"/>
                  <a:pt x="165" y="3355"/>
                  <a:pt x="165" y="3355"/>
                </a:cubicBezTo>
                <a:close/>
                <a:moveTo>
                  <a:pt x="540" y="3189"/>
                </a:moveTo>
                <a:cubicBezTo>
                  <a:pt x="4638" y="3189"/>
                  <a:pt x="4638" y="3189"/>
                  <a:pt x="4638" y="3189"/>
                </a:cubicBezTo>
                <a:cubicBezTo>
                  <a:pt x="4638" y="347"/>
                  <a:pt x="4638" y="347"/>
                  <a:pt x="4638" y="347"/>
                </a:cubicBezTo>
                <a:cubicBezTo>
                  <a:pt x="4638" y="247"/>
                  <a:pt x="4556" y="165"/>
                  <a:pt x="4456" y="165"/>
                </a:cubicBezTo>
                <a:cubicBezTo>
                  <a:pt x="722" y="165"/>
                  <a:pt x="722" y="165"/>
                  <a:pt x="722" y="165"/>
                </a:cubicBezTo>
                <a:cubicBezTo>
                  <a:pt x="621" y="165"/>
                  <a:pt x="540" y="247"/>
                  <a:pt x="540" y="347"/>
                </a:cubicBezTo>
                <a:cubicBezTo>
                  <a:pt x="540" y="3189"/>
                  <a:pt x="540" y="3189"/>
                  <a:pt x="540" y="3189"/>
                </a:cubicBezTo>
                <a:close/>
                <a:moveTo>
                  <a:pt x="4479" y="3007"/>
                </a:moveTo>
                <a:cubicBezTo>
                  <a:pt x="699" y="3007"/>
                  <a:pt x="699" y="3007"/>
                  <a:pt x="699" y="3007"/>
                </a:cubicBezTo>
                <a:cubicBezTo>
                  <a:pt x="699" y="324"/>
                  <a:pt x="699" y="324"/>
                  <a:pt x="699" y="324"/>
                </a:cubicBezTo>
                <a:cubicBezTo>
                  <a:pt x="4479" y="324"/>
                  <a:pt x="4479" y="324"/>
                  <a:pt x="4479" y="324"/>
                </a:cubicBezTo>
                <a:cubicBezTo>
                  <a:pt x="4479" y="3007"/>
                  <a:pt x="4479" y="3007"/>
                  <a:pt x="4479" y="3007"/>
                </a:cubicBezTo>
                <a:close/>
                <a:moveTo>
                  <a:pt x="3363" y="2842"/>
                </a:moveTo>
                <a:cubicBezTo>
                  <a:pt x="4313" y="2842"/>
                  <a:pt x="4313" y="2842"/>
                  <a:pt x="4313" y="2842"/>
                </a:cubicBezTo>
                <a:cubicBezTo>
                  <a:pt x="4313" y="490"/>
                  <a:pt x="4313" y="490"/>
                  <a:pt x="4313" y="490"/>
                </a:cubicBezTo>
                <a:cubicBezTo>
                  <a:pt x="865" y="490"/>
                  <a:pt x="865" y="490"/>
                  <a:pt x="865" y="490"/>
                </a:cubicBezTo>
                <a:cubicBezTo>
                  <a:pt x="865" y="2842"/>
                  <a:pt x="865" y="2842"/>
                  <a:pt x="865" y="2842"/>
                </a:cubicBezTo>
                <a:cubicBezTo>
                  <a:pt x="1813" y="2842"/>
                  <a:pt x="1813" y="2842"/>
                  <a:pt x="1813" y="2842"/>
                </a:cubicBezTo>
                <a:cubicBezTo>
                  <a:pt x="1813" y="2235"/>
                  <a:pt x="1813" y="2235"/>
                  <a:pt x="1813" y="2235"/>
                </a:cubicBezTo>
                <a:cubicBezTo>
                  <a:pt x="1813" y="2057"/>
                  <a:pt x="1958" y="1912"/>
                  <a:pt x="2137" y="1912"/>
                </a:cubicBezTo>
                <a:cubicBezTo>
                  <a:pt x="3040" y="1912"/>
                  <a:pt x="3040" y="1912"/>
                  <a:pt x="3040" y="1912"/>
                </a:cubicBezTo>
                <a:cubicBezTo>
                  <a:pt x="3218" y="1912"/>
                  <a:pt x="3363" y="2057"/>
                  <a:pt x="3363" y="2235"/>
                </a:cubicBezTo>
                <a:cubicBezTo>
                  <a:pt x="3363" y="2842"/>
                  <a:pt x="3363" y="2842"/>
                  <a:pt x="3363" y="2842"/>
                </a:cubicBezTo>
                <a:close/>
                <a:moveTo>
                  <a:pt x="3001" y="2842"/>
                </a:moveTo>
                <a:cubicBezTo>
                  <a:pt x="3198" y="2842"/>
                  <a:pt x="3198" y="2842"/>
                  <a:pt x="3198" y="2842"/>
                </a:cubicBezTo>
                <a:cubicBezTo>
                  <a:pt x="3198" y="2235"/>
                  <a:pt x="3198" y="2235"/>
                  <a:pt x="3198" y="2235"/>
                </a:cubicBezTo>
                <a:cubicBezTo>
                  <a:pt x="3198" y="2148"/>
                  <a:pt x="3127" y="2077"/>
                  <a:pt x="3040" y="2077"/>
                </a:cubicBezTo>
                <a:cubicBezTo>
                  <a:pt x="2137" y="2077"/>
                  <a:pt x="2137" y="2077"/>
                  <a:pt x="2137" y="2077"/>
                </a:cubicBezTo>
                <a:cubicBezTo>
                  <a:pt x="2049" y="2077"/>
                  <a:pt x="1979" y="2148"/>
                  <a:pt x="1979" y="2235"/>
                </a:cubicBezTo>
                <a:cubicBezTo>
                  <a:pt x="1979" y="2842"/>
                  <a:pt x="1979" y="2842"/>
                  <a:pt x="1979" y="2842"/>
                </a:cubicBezTo>
                <a:cubicBezTo>
                  <a:pt x="2174" y="2842"/>
                  <a:pt x="2174" y="2842"/>
                  <a:pt x="2174" y="2842"/>
                </a:cubicBezTo>
                <a:cubicBezTo>
                  <a:pt x="2174" y="2346"/>
                  <a:pt x="2174" y="2346"/>
                  <a:pt x="2174" y="2346"/>
                </a:cubicBezTo>
                <a:cubicBezTo>
                  <a:pt x="2340" y="2346"/>
                  <a:pt x="2340" y="2346"/>
                  <a:pt x="2340" y="2346"/>
                </a:cubicBezTo>
                <a:cubicBezTo>
                  <a:pt x="2340" y="2842"/>
                  <a:pt x="2340" y="2842"/>
                  <a:pt x="2340" y="2842"/>
                </a:cubicBezTo>
                <a:cubicBezTo>
                  <a:pt x="2836" y="2842"/>
                  <a:pt x="2836" y="2842"/>
                  <a:pt x="2836" y="2842"/>
                </a:cubicBezTo>
                <a:cubicBezTo>
                  <a:pt x="2836" y="2346"/>
                  <a:pt x="2836" y="2346"/>
                  <a:pt x="2836" y="2346"/>
                </a:cubicBezTo>
                <a:cubicBezTo>
                  <a:pt x="3001" y="2346"/>
                  <a:pt x="3001" y="2346"/>
                  <a:pt x="3001" y="2346"/>
                </a:cubicBezTo>
                <a:cubicBezTo>
                  <a:pt x="3001" y="2842"/>
                  <a:pt x="3001" y="2842"/>
                  <a:pt x="3001" y="2842"/>
                </a:cubicBezTo>
                <a:close/>
                <a:moveTo>
                  <a:pt x="2591" y="1787"/>
                </a:moveTo>
                <a:cubicBezTo>
                  <a:pt x="2355" y="1787"/>
                  <a:pt x="2163" y="1595"/>
                  <a:pt x="2163" y="1359"/>
                </a:cubicBezTo>
                <a:cubicBezTo>
                  <a:pt x="2163" y="1123"/>
                  <a:pt x="2355" y="931"/>
                  <a:pt x="2591" y="931"/>
                </a:cubicBezTo>
                <a:cubicBezTo>
                  <a:pt x="2827" y="931"/>
                  <a:pt x="3019" y="1123"/>
                  <a:pt x="3019" y="1359"/>
                </a:cubicBezTo>
                <a:cubicBezTo>
                  <a:pt x="3019" y="1595"/>
                  <a:pt x="2827" y="1787"/>
                  <a:pt x="2591" y="1787"/>
                </a:cubicBezTo>
                <a:close/>
                <a:moveTo>
                  <a:pt x="2591" y="1096"/>
                </a:moveTo>
                <a:cubicBezTo>
                  <a:pt x="2446" y="1096"/>
                  <a:pt x="2328" y="1214"/>
                  <a:pt x="2328" y="1359"/>
                </a:cubicBezTo>
                <a:cubicBezTo>
                  <a:pt x="2328" y="1504"/>
                  <a:pt x="2446" y="1622"/>
                  <a:pt x="2591" y="1622"/>
                </a:cubicBezTo>
                <a:cubicBezTo>
                  <a:pt x="2736" y="1622"/>
                  <a:pt x="2854" y="1504"/>
                  <a:pt x="2854" y="1359"/>
                </a:cubicBezTo>
                <a:cubicBezTo>
                  <a:pt x="2854" y="1214"/>
                  <a:pt x="2736" y="1096"/>
                  <a:pt x="2591" y="109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9039629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2060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A close up of a map&#10;&#10;Description automatically generated">
            <a:extLst>
              <a:ext uri="{FF2B5EF4-FFF2-40B4-BE49-F238E27FC236}">
                <a16:creationId xmlns:a16="http://schemas.microsoft.com/office/drawing/2014/main" id="{B513BCA2-71CD-D541-BC15-5BD5E4287B14}"/>
              </a:ext>
            </a:extLst>
          </p:cNvPr>
          <p:cNvPicPr>
            <a:picLocks noChangeAspect="1"/>
          </p:cNvPicPr>
          <p:nvPr/>
        </p:nvPicPr>
        <p:blipFill rotWithShape="1">
          <a:blip r:embed="rId3"/>
          <a:srcRect t="19894" r="3487" b="6057"/>
          <a:stretch/>
        </p:blipFill>
        <p:spPr>
          <a:xfrm>
            <a:off x="2519836" y="64479"/>
            <a:ext cx="8548935" cy="6162600"/>
          </a:xfrm>
          <a:prstGeom prst="rect">
            <a:avLst/>
          </a:prstGeom>
        </p:spPr>
      </p:pic>
      <p:sp>
        <p:nvSpPr>
          <p:cNvPr id="4" name="TextBox 3">
            <a:extLst>
              <a:ext uri="{FF2B5EF4-FFF2-40B4-BE49-F238E27FC236}">
                <a16:creationId xmlns:a16="http://schemas.microsoft.com/office/drawing/2014/main" id="{59C7500E-FE0E-7D40-A66F-E6525A356AAA}"/>
              </a:ext>
            </a:extLst>
          </p:cNvPr>
          <p:cNvSpPr txBox="1"/>
          <p:nvPr/>
        </p:nvSpPr>
        <p:spPr>
          <a:xfrm>
            <a:off x="592971" y="519742"/>
            <a:ext cx="2470707" cy="1815369"/>
          </a:xfrm>
          <a:prstGeom prst="rect">
            <a:avLst/>
          </a:prstGeom>
          <a:noFill/>
        </p:spPr>
        <p:txBody>
          <a:bodyPr wrap="square" rtlCol="0">
            <a:spAutoFit/>
          </a:bodyPr>
          <a:lstStyle/>
          <a:p>
            <a:r>
              <a:rPr lang="en-US" sz="2799" dirty="0">
                <a:latin typeface="Avenir Book" panose="02000503020000020003" pitchFamily="2" charset="0"/>
              </a:rPr>
              <a:t>States Represented at Medicaid Policy Academies</a:t>
            </a:r>
          </a:p>
        </p:txBody>
      </p:sp>
    </p:spTree>
    <p:extLst>
      <p:ext uri="{BB962C8B-B14F-4D97-AF65-F5344CB8AC3E}">
        <p14:creationId xmlns:p14="http://schemas.microsoft.com/office/powerpoint/2010/main" val="1609462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D4D124B-6C27-41EE-B18C-00070CB464B3}"/>
              </a:ext>
            </a:extLst>
          </p:cNvPr>
          <p:cNvSpPr txBox="1"/>
          <p:nvPr/>
        </p:nvSpPr>
        <p:spPr>
          <a:xfrm>
            <a:off x="2260562" y="810203"/>
            <a:ext cx="7667700" cy="4230826"/>
          </a:xfrm>
          <a:prstGeom prst="rect">
            <a:avLst/>
          </a:prstGeom>
          <a:noFill/>
        </p:spPr>
        <p:txBody>
          <a:bodyPr wrap="square" rtlCol="0">
            <a:spAutoFit/>
          </a:bodyPr>
          <a:lstStyle/>
          <a:p>
            <a:pPr algn="ctr"/>
            <a:r>
              <a:rPr lang="en-US" sz="4400" b="1" dirty="0">
                <a:solidFill>
                  <a:srgbClr val="8F1F5A"/>
                </a:solidFill>
                <a:latin typeface="Avenir Black" panose="02000503020000020003" pitchFamily="2" charset="0"/>
              </a:rPr>
              <a:t>Facilitating Leaders</a:t>
            </a:r>
            <a:endParaRPr lang="en-US" sz="4400" b="1" dirty="0">
              <a:latin typeface="Avenir Black" panose="02000503020000020003" pitchFamily="2" charset="0"/>
            </a:endParaRPr>
          </a:p>
          <a:p>
            <a:pPr algn="ctr"/>
            <a:endParaRPr lang="en-US" sz="900" b="1" dirty="0">
              <a:solidFill>
                <a:schemeClr val="tx1">
                  <a:lumMod val="95000"/>
                  <a:lumOff val="5000"/>
                </a:schemeClr>
              </a:solidFill>
            </a:endParaRPr>
          </a:p>
          <a:p>
            <a:pPr algn="ctr"/>
            <a:endParaRPr lang="en-US" sz="3199" dirty="0">
              <a:solidFill>
                <a:schemeClr val="tx1">
                  <a:lumMod val="95000"/>
                  <a:lumOff val="5000"/>
                </a:schemeClr>
              </a:solidFill>
              <a:latin typeface="Avenir Medium" panose="02000503020000020003" pitchFamily="2" charset="0"/>
            </a:endParaRPr>
          </a:p>
          <a:p>
            <a:pPr algn="ctr"/>
            <a:endParaRPr lang="en-US" sz="3199" dirty="0">
              <a:solidFill>
                <a:schemeClr val="tx1">
                  <a:lumMod val="95000"/>
                  <a:lumOff val="5000"/>
                </a:schemeClr>
              </a:solidFill>
              <a:latin typeface="Avenir Medium" panose="02000503020000020003" pitchFamily="2" charset="0"/>
            </a:endParaRPr>
          </a:p>
          <a:p>
            <a:pPr algn="ctr"/>
            <a:r>
              <a:rPr lang="en-US" sz="3199" dirty="0">
                <a:solidFill>
                  <a:schemeClr val="tx1">
                    <a:lumMod val="95000"/>
                    <a:lumOff val="5000"/>
                  </a:schemeClr>
                </a:solidFill>
                <a:latin typeface="Avenir Medium" panose="02000503020000020003" pitchFamily="2" charset="0"/>
              </a:rPr>
              <a:t>Representative Ed Clere</a:t>
            </a:r>
          </a:p>
          <a:p>
            <a:pPr algn="ctr"/>
            <a:r>
              <a:rPr lang="en-US" sz="3199" dirty="0">
                <a:solidFill>
                  <a:schemeClr val="tx1">
                    <a:lumMod val="95000"/>
                    <a:lumOff val="5000"/>
                  </a:schemeClr>
                </a:solidFill>
                <a:latin typeface="Avenir Light" panose="020B0402020203020204" pitchFamily="34" charset="77"/>
              </a:rPr>
              <a:t>Indiana</a:t>
            </a:r>
            <a:endParaRPr lang="en-US" sz="3199" dirty="0">
              <a:latin typeface="Avenir Light" panose="020B0402020203020204" pitchFamily="34" charset="77"/>
            </a:endParaRPr>
          </a:p>
          <a:p>
            <a:pPr algn="ctr"/>
            <a:endParaRPr lang="en-US" sz="1999" dirty="0">
              <a:solidFill>
                <a:schemeClr val="tx1">
                  <a:lumMod val="95000"/>
                  <a:lumOff val="5000"/>
                </a:schemeClr>
              </a:solidFill>
              <a:latin typeface="Avenir Medium" panose="02000503020000020003" pitchFamily="2" charset="0"/>
            </a:endParaRPr>
          </a:p>
          <a:p>
            <a:pPr algn="ctr"/>
            <a:r>
              <a:rPr lang="en-US" sz="3199" dirty="0">
                <a:solidFill>
                  <a:schemeClr val="tx1">
                    <a:lumMod val="95000"/>
                    <a:lumOff val="5000"/>
                  </a:schemeClr>
                </a:solidFill>
                <a:latin typeface="Avenir Medium" panose="02000503020000020003" pitchFamily="2" charset="0"/>
              </a:rPr>
              <a:t>Representative Susan Lontine</a:t>
            </a:r>
          </a:p>
          <a:p>
            <a:pPr algn="ctr"/>
            <a:r>
              <a:rPr lang="en-US" sz="3199" dirty="0">
                <a:solidFill>
                  <a:schemeClr val="tx1">
                    <a:lumMod val="95000"/>
                    <a:lumOff val="5000"/>
                  </a:schemeClr>
                </a:solidFill>
                <a:latin typeface="Avenir Light" panose="020B0402020203020204" pitchFamily="34" charset="77"/>
              </a:rPr>
              <a:t>Colorado</a:t>
            </a:r>
            <a:endParaRPr lang="en-US" sz="3199" dirty="0">
              <a:latin typeface="Avenir Light" panose="020B0402020203020204" pitchFamily="34" charset="77"/>
            </a:endParaRPr>
          </a:p>
        </p:txBody>
      </p:sp>
    </p:spTree>
    <p:extLst>
      <p:ext uri="{BB962C8B-B14F-4D97-AF65-F5344CB8AC3E}">
        <p14:creationId xmlns:p14="http://schemas.microsoft.com/office/powerpoint/2010/main" val="2567285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048B063E-EA7C-334E-873F-6AF6ADE016FA}"/>
              </a:ext>
            </a:extLst>
          </p:cNvPr>
          <p:cNvPicPr>
            <a:picLocks noChangeAspect="1"/>
          </p:cNvPicPr>
          <p:nvPr/>
        </p:nvPicPr>
        <p:blipFill>
          <a:blip r:embed="rId2"/>
          <a:stretch>
            <a:fillRect/>
          </a:stretch>
        </p:blipFill>
        <p:spPr>
          <a:xfrm>
            <a:off x="-1" y="893"/>
            <a:ext cx="12188825" cy="6856214"/>
          </a:xfrm>
          <a:prstGeom prst="rect">
            <a:avLst/>
          </a:prstGeom>
        </p:spPr>
      </p:pic>
    </p:spTree>
    <p:extLst>
      <p:ext uri="{BB962C8B-B14F-4D97-AF65-F5344CB8AC3E}">
        <p14:creationId xmlns:p14="http://schemas.microsoft.com/office/powerpoint/2010/main" val="1913967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1443E8-16A1-2F4A-9EF3-A9511B9A7E3B}"/>
              </a:ext>
            </a:extLst>
          </p:cNvPr>
          <p:cNvPicPr>
            <a:picLocks noChangeAspect="1"/>
          </p:cNvPicPr>
          <p:nvPr/>
        </p:nvPicPr>
        <p:blipFill>
          <a:blip r:embed="rId2"/>
          <a:srcRect/>
          <a:stretch/>
        </p:blipFill>
        <p:spPr>
          <a:xfrm>
            <a:off x="0" y="893"/>
            <a:ext cx="12188824" cy="6856214"/>
          </a:xfrm>
          <a:prstGeom prst="rect">
            <a:avLst/>
          </a:prstGeom>
        </p:spPr>
      </p:pic>
    </p:spTree>
    <p:extLst>
      <p:ext uri="{BB962C8B-B14F-4D97-AF65-F5344CB8AC3E}">
        <p14:creationId xmlns:p14="http://schemas.microsoft.com/office/powerpoint/2010/main" val="17555867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icture containing person, indoor, child, boy&#10;&#10;Description automatically generated">
            <a:extLst>
              <a:ext uri="{FF2B5EF4-FFF2-40B4-BE49-F238E27FC236}">
                <a16:creationId xmlns:a16="http://schemas.microsoft.com/office/drawing/2014/main" id="{6948E6D0-5A65-4A99-8B8C-DB27E889BFA1}"/>
              </a:ext>
            </a:extLst>
          </p:cNvPr>
          <p:cNvPicPr>
            <a:picLocks noGrp="1" noChangeAspect="1"/>
          </p:cNvPicPr>
          <p:nvPr>
            <p:ph type="pic" sz="quarter" idx="12"/>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p:pic>
      <p:sp>
        <p:nvSpPr>
          <p:cNvPr id="5" name="Title 4">
            <a:extLst>
              <a:ext uri="{FF2B5EF4-FFF2-40B4-BE49-F238E27FC236}">
                <a16:creationId xmlns:a16="http://schemas.microsoft.com/office/drawing/2014/main" id="{2E6482F7-3BAF-4698-AB3B-34E2614B929B}"/>
              </a:ext>
            </a:extLst>
          </p:cNvPr>
          <p:cNvSpPr>
            <a:spLocks noGrp="1"/>
          </p:cNvSpPr>
          <p:nvPr>
            <p:ph type="ctrTitle"/>
          </p:nvPr>
        </p:nvSpPr>
        <p:spPr/>
        <p:txBody>
          <a:bodyPr/>
          <a:lstStyle/>
          <a:p>
            <a:r>
              <a:rPr lang="en-US"/>
              <a:t>Accessing Care during a Pandemic</a:t>
            </a:r>
          </a:p>
        </p:txBody>
      </p:sp>
      <p:sp>
        <p:nvSpPr>
          <p:cNvPr id="10" name="Text Placeholder 9"/>
          <p:cNvSpPr>
            <a:spLocks noGrp="1"/>
          </p:cNvSpPr>
          <p:nvPr>
            <p:ph type="body" sz="quarter" idx="16"/>
          </p:nvPr>
        </p:nvSpPr>
        <p:spPr>
          <a:xfrm>
            <a:off x="1016116" y="3063240"/>
            <a:ext cx="3582017" cy="1262324"/>
          </a:xfrm>
        </p:spPr>
        <p:txBody>
          <a:bodyPr/>
          <a:lstStyle/>
          <a:p>
            <a:r>
              <a:rPr lang="en-US"/>
              <a:t>Andrea Bennett, PhD</a:t>
            </a:r>
          </a:p>
          <a:p>
            <a:pPr lvl="1"/>
            <a:r>
              <a:rPr lang="en-US"/>
              <a:t>Senior Director, Public Policy</a:t>
            </a:r>
          </a:p>
          <a:p>
            <a:pPr lvl="2"/>
            <a:r>
              <a:rPr lang="en-US"/>
              <a:t>September 23, 2020</a:t>
            </a:r>
          </a:p>
        </p:txBody>
      </p:sp>
      <p:grpSp>
        <p:nvGrpSpPr>
          <p:cNvPr id="16" name="Group 15">
            <a:extLst>
              <a:ext uri="{FF2B5EF4-FFF2-40B4-BE49-F238E27FC236}">
                <a16:creationId xmlns:a16="http://schemas.microsoft.com/office/drawing/2014/main" id="{19BF2E3F-649D-47B7-8692-8F85F6F71424}"/>
              </a:ext>
            </a:extLst>
          </p:cNvPr>
          <p:cNvGrpSpPr>
            <a:grpSpLocks noChangeAspect="1"/>
          </p:cNvGrpSpPr>
          <p:nvPr/>
        </p:nvGrpSpPr>
        <p:grpSpPr>
          <a:xfrm>
            <a:off x="1005840" y="5235157"/>
            <a:ext cx="2272533" cy="279165"/>
            <a:chOff x="1011652" y="1504398"/>
            <a:chExt cx="10028238" cy="1231900"/>
          </a:xfrm>
          <a:solidFill>
            <a:schemeClr val="bg1"/>
          </a:solidFill>
        </p:grpSpPr>
        <p:sp>
          <p:nvSpPr>
            <p:cNvPr id="17" name="Freeform 22">
              <a:extLst>
                <a:ext uri="{FF2B5EF4-FFF2-40B4-BE49-F238E27FC236}">
                  <a16:creationId xmlns:a16="http://schemas.microsoft.com/office/drawing/2014/main" id="{98F6113C-4A4E-4B69-B240-9A8B4DDF762B}"/>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18" name="Freeform 23">
              <a:extLst>
                <a:ext uri="{FF2B5EF4-FFF2-40B4-BE49-F238E27FC236}">
                  <a16:creationId xmlns:a16="http://schemas.microsoft.com/office/drawing/2014/main" id="{AB629F5A-3934-462A-AC4A-50601B21692D}"/>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19" name="Freeform 24">
              <a:extLst>
                <a:ext uri="{FF2B5EF4-FFF2-40B4-BE49-F238E27FC236}">
                  <a16:creationId xmlns:a16="http://schemas.microsoft.com/office/drawing/2014/main" id="{9DECA9E4-3889-4C8F-B5F7-A2CED244308D}"/>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27" name="Freeform 25">
              <a:extLst>
                <a:ext uri="{FF2B5EF4-FFF2-40B4-BE49-F238E27FC236}">
                  <a16:creationId xmlns:a16="http://schemas.microsoft.com/office/drawing/2014/main" id="{E63CE5AF-213E-4E98-80D7-13F6E4FB0BFD}"/>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30" name="Freeform 26">
              <a:extLst>
                <a:ext uri="{FF2B5EF4-FFF2-40B4-BE49-F238E27FC236}">
                  <a16:creationId xmlns:a16="http://schemas.microsoft.com/office/drawing/2014/main" id="{CDBF4A90-2741-499F-81A5-2C448DD824C5}"/>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sp>
          <p:nvSpPr>
            <p:cNvPr id="31" name="Freeform 27">
              <a:extLst>
                <a:ext uri="{FF2B5EF4-FFF2-40B4-BE49-F238E27FC236}">
                  <a16:creationId xmlns:a16="http://schemas.microsoft.com/office/drawing/2014/main" id="{5E4A9BCE-3349-4BB1-B2EA-4B4C39BF3531}"/>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algn="ctr"/>
              <a:endParaRPr lang="en-US">
                <a:solidFill>
                  <a:schemeClr val="bg1"/>
                </a:solidFill>
              </a:endParaRPr>
            </a:p>
          </p:txBody>
        </p:sp>
      </p:grpSp>
      <p:cxnSp>
        <p:nvCxnSpPr>
          <p:cNvPr id="15" name="Straight Connector 14">
            <a:extLst>
              <a:ext uri="{FF2B5EF4-FFF2-40B4-BE49-F238E27FC236}">
                <a16:creationId xmlns:a16="http://schemas.microsoft.com/office/drawing/2014/main" id="{E7971289-0A4F-4E1F-877C-523066C3872F}"/>
              </a:ext>
            </a:extLst>
          </p:cNvPr>
          <p:cNvCxnSpPr/>
          <p:nvPr/>
        </p:nvCxnSpPr>
        <p:spPr>
          <a:xfrm>
            <a:off x="978468" y="2905485"/>
            <a:ext cx="393596" cy="0"/>
          </a:xfrm>
          <a:prstGeom prst="line">
            <a:avLst/>
          </a:prstGeom>
          <a:ln w="25400" cmpd="sng">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88499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ettyImages-1206353265.jpg">
            <a:extLst>
              <a:ext uri="{FF2B5EF4-FFF2-40B4-BE49-F238E27FC236}">
                <a16:creationId xmlns:a16="http://schemas.microsoft.com/office/drawing/2014/main" id="{489993B5-5EC7-5940-84A0-FC35E8F2934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893"/>
            <a:ext cx="12188825" cy="6856213"/>
          </a:xfrm>
          <a:prstGeom prst="rect">
            <a:avLst/>
          </a:prstGeom>
        </p:spPr>
      </p:pic>
      <p:sp>
        <p:nvSpPr>
          <p:cNvPr id="11" name="Rectangle 10">
            <a:extLst>
              <a:ext uri="{FF2B5EF4-FFF2-40B4-BE49-F238E27FC236}">
                <a16:creationId xmlns:a16="http://schemas.microsoft.com/office/drawing/2014/main" id="{6D0CB397-761A-644A-8EF8-C499C010A613}"/>
              </a:ext>
            </a:extLst>
          </p:cNvPr>
          <p:cNvSpPr/>
          <p:nvPr/>
        </p:nvSpPr>
        <p:spPr bwMode="gray">
          <a:xfrm>
            <a:off x="0" y="0"/>
            <a:ext cx="11228293" cy="6868574"/>
          </a:xfrm>
          <a:prstGeom prst="rect">
            <a:avLst/>
          </a:prstGeom>
          <a:gradFill>
            <a:gsLst>
              <a:gs pos="22000">
                <a:schemeClr val="tx1">
                  <a:alpha val="69000"/>
                </a:schemeClr>
              </a:gs>
              <a:gs pos="98000">
                <a:schemeClr val="tx1">
                  <a:alpha val="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25" name="Rectangle 24">
            <a:extLst>
              <a:ext uri="{FF2B5EF4-FFF2-40B4-BE49-F238E27FC236}">
                <a16:creationId xmlns:a16="http://schemas.microsoft.com/office/drawing/2014/main" id="{BF39B10A-8BDB-8B45-82C3-E0C05934F4F1}"/>
              </a:ext>
            </a:extLst>
          </p:cNvPr>
          <p:cNvSpPr/>
          <p:nvPr/>
        </p:nvSpPr>
        <p:spPr>
          <a:xfrm>
            <a:off x="1541514" y="1343591"/>
            <a:ext cx="2595811" cy="1979068"/>
          </a:xfrm>
          <a:prstGeom prst="rect">
            <a:avLst/>
          </a:prstGeom>
        </p:spPr>
        <p:txBody>
          <a:bodyPr wrap="square" lIns="0">
            <a:spAutoFit/>
          </a:bodyPr>
          <a:lstStyle/>
          <a:p>
            <a:pPr lvl="0">
              <a:lnSpc>
                <a:spcPct val="110000"/>
              </a:lnSpc>
              <a:spcAft>
                <a:spcPts val="600"/>
              </a:spcAft>
            </a:pPr>
            <a:r>
              <a:rPr lang="en-US" sz="2400" b="1">
                <a:solidFill>
                  <a:schemeClr val="bg1"/>
                </a:solidFill>
              </a:rPr>
              <a:t>Pre-COVID</a:t>
            </a:r>
            <a:endParaRPr lang="en-US" sz="2400">
              <a:solidFill>
                <a:schemeClr val="bg1"/>
              </a:solidFill>
            </a:endParaRPr>
          </a:p>
          <a:p>
            <a:pPr lvl="0">
              <a:lnSpc>
                <a:spcPct val="110000"/>
              </a:lnSpc>
            </a:pPr>
            <a:r>
              <a:rPr lang="en-US" sz="1400">
                <a:solidFill>
                  <a:schemeClr val="bg1"/>
                </a:solidFill>
              </a:rPr>
              <a:t>Supporting provider care plans, members received educational materials and phone calls from managed care case managers to encourage new mothers to engage in prenatal care visits</a:t>
            </a:r>
          </a:p>
        </p:txBody>
      </p:sp>
      <p:sp>
        <p:nvSpPr>
          <p:cNvPr id="3" name="Title 1">
            <a:extLst>
              <a:ext uri="{FF2B5EF4-FFF2-40B4-BE49-F238E27FC236}">
                <a16:creationId xmlns:a16="http://schemas.microsoft.com/office/drawing/2014/main" id="{02985125-0885-544C-A292-3BC0E9329C80}"/>
              </a:ext>
            </a:extLst>
          </p:cNvPr>
          <p:cNvSpPr>
            <a:spLocks noGrp="1"/>
          </p:cNvSpPr>
          <p:nvPr>
            <p:ph type="title"/>
          </p:nvPr>
        </p:nvSpPr>
        <p:spPr>
          <a:xfrm>
            <a:off x="681576" y="439134"/>
            <a:ext cx="1610863" cy="486708"/>
          </a:xfrm>
        </p:spPr>
        <p:txBody>
          <a:bodyPr anchor="t"/>
          <a:lstStyle/>
          <a:p>
            <a:pPr algn="l">
              <a:lnSpc>
                <a:spcPct val="100000"/>
              </a:lnSpc>
            </a:pPr>
            <a:r>
              <a:rPr lang="en-US" altLang="en-US" sz="1100" b="0"/>
              <a:t>Pregnant mom at risk </a:t>
            </a:r>
            <a:br>
              <a:rPr lang="en-US" altLang="en-US" sz="1100" b="0"/>
            </a:br>
            <a:r>
              <a:rPr lang="en-US" altLang="en-US" sz="1100" b="0"/>
              <a:t>of preeclampsia</a:t>
            </a:r>
            <a:endParaRPr lang="en-US" sz="1100" b="0"/>
          </a:p>
        </p:txBody>
      </p:sp>
      <p:cxnSp>
        <p:nvCxnSpPr>
          <p:cNvPr id="4" name="Straight Connector 3">
            <a:extLst>
              <a:ext uri="{FF2B5EF4-FFF2-40B4-BE49-F238E27FC236}">
                <a16:creationId xmlns:a16="http://schemas.microsoft.com/office/drawing/2014/main" id="{C8BC2616-0D9F-A44E-B873-323D32A38F0E}"/>
              </a:ext>
            </a:extLst>
          </p:cNvPr>
          <p:cNvCxnSpPr>
            <a:cxnSpLocks/>
          </p:cNvCxnSpPr>
          <p:nvPr/>
        </p:nvCxnSpPr>
        <p:spPr>
          <a:xfrm>
            <a:off x="590960" y="451447"/>
            <a:ext cx="0" cy="322909"/>
          </a:xfrm>
          <a:prstGeom prst="line">
            <a:avLst/>
          </a:prstGeom>
          <a:ln w="254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8" name="Oval 7">
            <a:extLst>
              <a:ext uri="{FF2B5EF4-FFF2-40B4-BE49-F238E27FC236}">
                <a16:creationId xmlns:a16="http://schemas.microsoft.com/office/drawing/2014/main" id="{B320FE46-F770-3644-B353-37E17B8E1F1A}"/>
              </a:ext>
            </a:extLst>
          </p:cNvPr>
          <p:cNvSpPr/>
          <p:nvPr/>
        </p:nvSpPr>
        <p:spPr bwMode="gray">
          <a:xfrm>
            <a:off x="2317327"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1</a:t>
            </a:r>
          </a:p>
        </p:txBody>
      </p:sp>
      <p:sp>
        <p:nvSpPr>
          <p:cNvPr id="9" name="Oval 8">
            <a:extLst>
              <a:ext uri="{FF2B5EF4-FFF2-40B4-BE49-F238E27FC236}">
                <a16:creationId xmlns:a16="http://schemas.microsoft.com/office/drawing/2014/main" id="{FA7C4EBD-50BF-C546-9F98-3615F02A095E}"/>
              </a:ext>
            </a:extLst>
          </p:cNvPr>
          <p:cNvSpPr/>
          <p:nvPr/>
        </p:nvSpPr>
        <p:spPr bwMode="gray">
          <a:xfrm>
            <a:off x="2893536"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2</a:t>
            </a:r>
          </a:p>
        </p:txBody>
      </p:sp>
      <p:grpSp>
        <p:nvGrpSpPr>
          <p:cNvPr id="2" name="Group 1">
            <a:extLst>
              <a:ext uri="{FF2B5EF4-FFF2-40B4-BE49-F238E27FC236}">
                <a16:creationId xmlns:a16="http://schemas.microsoft.com/office/drawing/2014/main" id="{AD33FF9F-2E9C-6C42-A49D-2ACC2103BCF2}"/>
              </a:ext>
            </a:extLst>
          </p:cNvPr>
          <p:cNvGrpSpPr/>
          <p:nvPr/>
        </p:nvGrpSpPr>
        <p:grpSpPr>
          <a:xfrm>
            <a:off x="1541515" y="3609350"/>
            <a:ext cx="2804063" cy="2158700"/>
            <a:chOff x="1541515" y="3552200"/>
            <a:chExt cx="2804063" cy="2158700"/>
          </a:xfrm>
        </p:grpSpPr>
        <p:sp>
          <p:nvSpPr>
            <p:cNvPr id="12" name="TextBox 11">
              <a:extLst>
                <a:ext uri="{FF2B5EF4-FFF2-40B4-BE49-F238E27FC236}">
                  <a16:creationId xmlns:a16="http://schemas.microsoft.com/office/drawing/2014/main" id="{2089EE16-B14A-1645-95EA-1726500ADC46}"/>
                </a:ext>
              </a:extLst>
            </p:cNvPr>
            <p:cNvSpPr txBox="1"/>
            <p:nvPr/>
          </p:nvSpPr>
          <p:spPr>
            <a:xfrm>
              <a:off x="1541515" y="3780433"/>
              <a:ext cx="2804063" cy="374718"/>
            </a:xfrm>
            <a:prstGeom prst="rect">
              <a:avLst/>
            </a:prstGeom>
            <a:noFill/>
          </p:spPr>
          <p:txBody>
            <a:bodyPr wrap="square" lIns="0" tIns="0" rIns="0" bIns="0" rtlCol="0">
              <a:spAutoFit/>
            </a:bodyPr>
            <a:lstStyle/>
            <a:p>
              <a:pPr>
                <a:lnSpc>
                  <a:spcPct val="110000"/>
                </a:lnSpc>
                <a:spcAft>
                  <a:spcPts val="600"/>
                </a:spcAft>
              </a:pPr>
              <a:r>
                <a:rPr lang="en-US" sz="2400" b="1">
                  <a:solidFill>
                    <a:schemeClr val="bg1"/>
                  </a:solidFill>
                </a:rPr>
                <a:t>During pandemic</a:t>
              </a:r>
            </a:p>
          </p:txBody>
        </p:sp>
        <p:sp>
          <p:nvSpPr>
            <p:cNvPr id="13" name="TextBox 12">
              <a:extLst>
                <a:ext uri="{FF2B5EF4-FFF2-40B4-BE49-F238E27FC236}">
                  <a16:creationId xmlns:a16="http://schemas.microsoft.com/office/drawing/2014/main" id="{74F8A4C6-D119-B742-9E14-BABE416C0DA3}"/>
                </a:ext>
              </a:extLst>
            </p:cNvPr>
            <p:cNvSpPr txBox="1"/>
            <p:nvPr/>
          </p:nvSpPr>
          <p:spPr>
            <a:xfrm>
              <a:off x="1541515" y="4307374"/>
              <a:ext cx="2595812" cy="1403526"/>
            </a:xfrm>
            <a:prstGeom prst="rect">
              <a:avLst/>
            </a:prstGeom>
            <a:noFill/>
          </p:spPr>
          <p:txBody>
            <a:bodyPr wrap="square" lIns="0" tIns="0" rIns="0" bIns="0" rtlCol="0">
              <a:spAutoFit/>
            </a:bodyPr>
            <a:lstStyle/>
            <a:p>
              <a:pPr>
                <a:lnSpc>
                  <a:spcPct val="110000"/>
                </a:lnSpc>
              </a:pPr>
              <a:r>
                <a:rPr lang="en-US" sz="1400">
                  <a:solidFill>
                    <a:schemeClr val="bg1"/>
                  </a:solidFill>
                </a:rPr>
                <a:t>Members received letters and phone calls about telehealth and other prenatal care services available at no cost-sharing during the public health emergency</a:t>
              </a:r>
            </a:p>
          </p:txBody>
        </p:sp>
        <p:cxnSp>
          <p:nvCxnSpPr>
            <p:cNvPr id="14" name="Straight Connector 13">
              <a:extLst>
                <a:ext uri="{FF2B5EF4-FFF2-40B4-BE49-F238E27FC236}">
                  <a16:creationId xmlns:a16="http://schemas.microsoft.com/office/drawing/2014/main" id="{3FC7FAD4-0FC8-1D43-812B-9873073EA7F1}"/>
                </a:ext>
              </a:extLst>
            </p:cNvPr>
            <p:cNvCxnSpPr/>
            <p:nvPr/>
          </p:nvCxnSpPr>
          <p:spPr>
            <a:xfrm>
              <a:off x="1541515" y="3552200"/>
              <a:ext cx="669422"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FCCA951F-4121-AD4F-8BDE-CAC26C1BDEC5}"/>
              </a:ext>
            </a:extLst>
          </p:cNvPr>
          <p:cNvGrpSpPr/>
          <p:nvPr/>
        </p:nvGrpSpPr>
        <p:grpSpPr>
          <a:xfrm>
            <a:off x="9520107" y="3576917"/>
            <a:ext cx="1926382" cy="1486841"/>
            <a:chOff x="8847742" y="4267203"/>
            <a:chExt cx="1926382" cy="1486841"/>
          </a:xfrm>
        </p:grpSpPr>
        <p:sp>
          <p:nvSpPr>
            <p:cNvPr id="16" name="TextBox 15">
              <a:extLst>
                <a:ext uri="{FF2B5EF4-FFF2-40B4-BE49-F238E27FC236}">
                  <a16:creationId xmlns:a16="http://schemas.microsoft.com/office/drawing/2014/main" id="{081E7377-817D-B44B-979A-1F967931A1F5}"/>
                </a:ext>
              </a:extLst>
            </p:cNvPr>
            <p:cNvSpPr txBox="1"/>
            <p:nvPr/>
          </p:nvSpPr>
          <p:spPr>
            <a:xfrm>
              <a:off x="8863833" y="4599882"/>
              <a:ext cx="1910291" cy="1154162"/>
            </a:xfrm>
            <a:prstGeom prst="rect">
              <a:avLst/>
            </a:prstGeom>
            <a:noFill/>
          </p:spPr>
          <p:txBody>
            <a:bodyPr wrap="square" lIns="0" tIns="0" rIns="0" bIns="0" rtlCol="0">
              <a:spAutoFit/>
            </a:bodyPr>
            <a:lstStyle/>
            <a:p>
              <a:pPr>
                <a:spcAft>
                  <a:spcPts val="600"/>
                </a:spcAft>
              </a:pPr>
              <a:r>
                <a:rPr lang="en-US" sz="1400" b="1">
                  <a:solidFill>
                    <a:schemeClr val="bg1"/>
                  </a:solidFill>
                </a:rPr>
                <a:t>           </a:t>
              </a:r>
              <a:endParaRPr lang="en-US" b="1">
                <a:solidFill>
                  <a:schemeClr val="bg1"/>
                </a:solidFill>
              </a:endParaRPr>
            </a:p>
            <a:p>
              <a:pPr>
                <a:spcAft>
                  <a:spcPts val="600"/>
                </a:spcAft>
              </a:pPr>
              <a:r>
                <a:rPr lang="en-US" sz="1400">
                  <a:solidFill>
                    <a:schemeClr val="bg1"/>
                  </a:solidFill>
                </a:rPr>
                <a:t>Blood pressure cuffs delivered to high-risk pregnant members </a:t>
              </a:r>
              <a:br>
                <a:rPr lang="en-US" sz="1400">
                  <a:solidFill>
                    <a:schemeClr val="bg1"/>
                  </a:solidFill>
                </a:rPr>
              </a:br>
              <a:r>
                <a:rPr lang="en-US" sz="1400">
                  <a:solidFill>
                    <a:schemeClr val="bg1"/>
                  </a:solidFill>
                </a:rPr>
                <a:t>free of charge</a:t>
              </a:r>
            </a:p>
          </p:txBody>
        </p:sp>
        <p:sp>
          <p:nvSpPr>
            <p:cNvPr id="17" name="Freeform 73">
              <a:extLst>
                <a:ext uri="{FF2B5EF4-FFF2-40B4-BE49-F238E27FC236}">
                  <a16:creationId xmlns:a16="http://schemas.microsoft.com/office/drawing/2014/main" id="{5DCF885E-593F-FF46-BE5A-C1140CDBF64D}"/>
                </a:ext>
              </a:extLst>
            </p:cNvPr>
            <p:cNvSpPr>
              <a:spLocks noChangeAspect="1" noEditPoints="1"/>
            </p:cNvSpPr>
            <p:nvPr/>
          </p:nvSpPr>
          <p:spPr bwMode="auto">
            <a:xfrm>
              <a:off x="8847742" y="4267203"/>
              <a:ext cx="564043" cy="402888"/>
            </a:xfrm>
            <a:custGeom>
              <a:avLst/>
              <a:gdLst>
                <a:gd name="T0" fmla="*/ 2277 w 5176"/>
                <a:gd name="T1" fmla="*/ 2123 h 3697"/>
                <a:gd name="T2" fmla="*/ 2728 w 5176"/>
                <a:gd name="T3" fmla="*/ 2244 h 3697"/>
                <a:gd name="T4" fmla="*/ 3151 w 5176"/>
                <a:gd name="T5" fmla="*/ 2139 h 3697"/>
                <a:gd name="T6" fmla="*/ 3648 w 5176"/>
                <a:gd name="T7" fmla="*/ 2341 h 3697"/>
                <a:gd name="T8" fmla="*/ 4151 w 5176"/>
                <a:gd name="T9" fmla="*/ 2133 h 3697"/>
                <a:gd name="T10" fmla="*/ 4359 w 5176"/>
                <a:gd name="T11" fmla="*/ 1653 h 3697"/>
                <a:gd name="T12" fmla="*/ 4777 w 5176"/>
                <a:gd name="T13" fmla="*/ 1653 h 3697"/>
                <a:gd name="T14" fmla="*/ 4777 w 5176"/>
                <a:gd name="T15" fmla="*/ 421 h 3697"/>
                <a:gd name="T16" fmla="*/ 3689 w 5176"/>
                <a:gd name="T17" fmla="*/ 421 h 3697"/>
                <a:gd name="T18" fmla="*/ 3689 w 5176"/>
                <a:gd name="T19" fmla="*/ 919 h 3697"/>
                <a:gd name="T20" fmla="*/ 3648 w 5176"/>
                <a:gd name="T21" fmla="*/ 918 h 3697"/>
                <a:gd name="T22" fmla="*/ 3164 w 5176"/>
                <a:gd name="T23" fmla="*/ 1109 h 3697"/>
                <a:gd name="T24" fmla="*/ 3163 w 5176"/>
                <a:gd name="T25" fmla="*/ 1108 h 3697"/>
                <a:gd name="T26" fmla="*/ 2358 w 5176"/>
                <a:gd name="T27" fmla="*/ 1142 h 3697"/>
                <a:gd name="T28" fmla="*/ 1490 w 5176"/>
                <a:gd name="T29" fmla="*/ 1122 h 3697"/>
                <a:gd name="T30" fmla="*/ 1490 w 5176"/>
                <a:gd name="T31" fmla="*/ 1309 h 3697"/>
                <a:gd name="T32" fmla="*/ 2277 w 5176"/>
                <a:gd name="T33" fmla="*/ 1286 h 3697"/>
                <a:gd name="T34" fmla="*/ 2728 w 5176"/>
                <a:gd name="T35" fmla="*/ 1407 h 3697"/>
                <a:gd name="T36" fmla="*/ 2986 w 5176"/>
                <a:gd name="T37" fmla="*/ 1369 h 3697"/>
                <a:gd name="T38" fmla="*/ 2936 w 5176"/>
                <a:gd name="T39" fmla="*/ 1629 h 3697"/>
                <a:gd name="T40" fmla="*/ 2358 w 5176"/>
                <a:gd name="T41" fmla="*/ 1560 h 3697"/>
                <a:gd name="T42" fmla="*/ 1490 w 5176"/>
                <a:gd name="T43" fmla="*/ 1541 h 3697"/>
                <a:gd name="T44" fmla="*/ 1490 w 5176"/>
                <a:gd name="T45" fmla="*/ 1728 h 3697"/>
                <a:gd name="T46" fmla="*/ 2277 w 5176"/>
                <a:gd name="T47" fmla="*/ 1704 h 3697"/>
                <a:gd name="T48" fmla="*/ 2728 w 5176"/>
                <a:gd name="T49" fmla="*/ 1826 h 3697"/>
                <a:gd name="T50" fmla="*/ 2956 w 5176"/>
                <a:gd name="T51" fmla="*/ 1796 h 3697"/>
                <a:gd name="T52" fmla="*/ 3046 w 5176"/>
                <a:gd name="T53" fmla="*/ 2008 h 3697"/>
                <a:gd name="T54" fmla="*/ 2358 w 5176"/>
                <a:gd name="T55" fmla="*/ 1979 h 3697"/>
                <a:gd name="T56" fmla="*/ 1490 w 5176"/>
                <a:gd name="T57" fmla="*/ 1959 h 3697"/>
                <a:gd name="T58" fmla="*/ 1490 w 5176"/>
                <a:gd name="T59" fmla="*/ 2146 h 3697"/>
                <a:gd name="T60" fmla="*/ 2277 w 5176"/>
                <a:gd name="T61" fmla="*/ 2123 h 3697"/>
                <a:gd name="T62" fmla="*/ 3854 w 5176"/>
                <a:gd name="T63" fmla="*/ 586 h 3697"/>
                <a:gd name="T64" fmla="*/ 4612 w 5176"/>
                <a:gd name="T65" fmla="*/ 586 h 3697"/>
                <a:gd name="T66" fmla="*/ 4612 w 5176"/>
                <a:gd name="T67" fmla="*/ 1488 h 3697"/>
                <a:gd name="T68" fmla="*/ 4345 w 5176"/>
                <a:gd name="T69" fmla="*/ 1488 h 3697"/>
                <a:gd name="T70" fmla="*/ 4175 w 5176"/>
                <a:gd name="T71" fmla="*/ 1152 h 3697"/>
                <a:gd name="T72" fmla="*/ 3854 w 5176"/>
                <a:gd name="T73" fmla="*/ 948 h 3697"/>
                <a:gd name="T74" fmla="*/ 3854 w 5176"/>
                <a:gd name="T75" fmla="*/ 586 h 3697"/>
                <a:gd name="T76" fmla="*/ 3854 w 5176"/>
                <a:gd name="T77" fmla="*/ 1124 h 3697"/>
                <a:gd name="T78" fmla="*/ 4053 w 5176"/>
                <a:gd name="T79" fmla="*/ 1263 h 3697"/>
                <a:gd name="T80" fmla="*/ 4175 w 5176"/>
                <a:gd name="T81" fmla="*/ 1488 h 3697"/>
                <a:gd name="T82" fmla="*/ 3854 w 5176"/>
                <a:gd name="T83" fmla="*/ 1488 h 3697"/>
                <a:gd name="T84" fmla="*/ 3854 w 5176"/>
                <a:gd name="T85" fmla="*/ 1124 h 3697"/>
                <a:gd name="T86" fmla="*/ 3648 w 5176"/>
                <a:gd name="T87" fmla="*/ 1083 h 3697"/>
                <a:gd name="T88" fmla="*/ 3689 w 5176"/>
                <a:gd name="T89" fmla="*/ 1085 h 3697"/>
                <a:gd name="T90" fmla="*/ 3689 w 5176"/>
                <a:gd name="T91" fmla="*/ 1653 h 3697"/>
                <a:gd name="T92" fmla="*/ 4194 w 5176"/>
                <a:gd name="T93" fmla="*/ 1653 h 3697"/>
                <a:gd name="T94" fmla="*/ 3648 w 5176"/>
                <a:gd name="T95" fmla="*/ 2176 h 3697"/>
                <a:gd name="T96" fmla="*/ 3102 w 5176"/>
                <a:gd name="T97" fmla="*/ 1630 h 3697"/>
                <a:gd name="T98" fmla="*/ 3648 w 5176"/>
                <a:gd name="T99" fmla="*/ 1083 h 3697"/>
                <a:gd name="T100" fmla="*/ 0 w 5176"/>
                <a:gd name="T101" fmla="*/ 0 h 3697"/>
                <a:gd name="T102" fmla="*/ 0 w 5176"/>
                <a:gd name="T103" fmla="*/ 3697 h 3697"/>
                <a:gd name="T104" fmla="*/ 5176 w 5176"/>
                <a:gd name="T105" fmla="*/ 3697 h 3697"/>
                <a:gd name="T106" fmla="*/ 5176 w 5176"/>
                <a:gd name="T107" fmla="*/ 0 h 3697"/>
                <a:gd name="T108" fmla="*/ 0 w 5176"/>
                <a:gd name="T109" fmla="*/ 0 h 3697"/>
                <a:gd name="T110" fmla="*/ 5010 w 5176"/>
                <a:gd name="T111" fmla="*/ 3531 h 3697"/>
                <a:gd name="T112" fmla="*/ 166 w 5176"/>
                <a:gd name="T113" fmla="*/ 3531 h 3697"/>
                <a:gd name="T114" fmla="*/ 166 w 5176"/>
                <a:gd name="T115" fmla="*/ 165 h 3697"/>
                <a:gd name="T116" fmla="*/ 5010 w 5176"/>
                <a:gd name="T117" fmla="*/ 165 h 3697"/>
                <a:gd name="T118" fmla="*/ 5010 w 5176"/>
                <a:gd name="T119" fmla="*/ 3531 h 36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176" h="3697">
                  <a:moveTo>
                    <a:pt x="2277" y="2123"/>
                  </a:moveTo>
                  <a:cubicBezTo>
                    <a:pt x="2422" y="2204"/>
                    <a:pt x="2575" y="2244"/>
                    <a:pt x="2728" y="2244"/>
                  </a:cubicBezTo>
                  <a:cubicBezTo>
                    <a:pt x="2870" y="2244"/>
                    <a:pt x="3013" y="2208"/>
                    <a:pt x="3151" y="2139"/>
                  </a:cubicBezTo>
                  <a:cubicBezTo>
                    <a:pt x="3285" y="2269"/>
                    <a:pt x="3461" y="2341"/>
                    <a:pt x="3648" y="2341"/>
                  </a:cubicBezTo>
                  <a:cubicBezTo>
                    <a:pt x="3838" y="2341"/>
                    <a:pt x="4017" y="2267"/>
                    <a:pt x="4151" y="2133"/>
                  </a:cubicBezTo>
                  <a:cubicBezTo>
                    <a:pt x="4280" y="2004"/>
                    <a:pt x="4353" y="1834"/>
                    <a:pt x="4359" y="1653"/>
                  </a:cubicBezTo>
                  <a:cubicBezTo>
                    <a:pt x="4777" y="1653"/>
                    <a:pt x="4777" y="1653"/>
                    <a:pt x="4777" y="1653"/>
                  </a:cubicBezTo>
                  <a:cubicBezTo>
                    <a:pt x="4777" y="421"/>
                    <a:pt x="4777" y="421"/>
                    <a:pt x="4777" y="421"/>
                  </a:cubicBezTo>
                  <a:cubicBezTo>
                    <a:pt x="3689" y="421"/>
                    <a:pt x="3689" y="421"/>
                    <a:pt x="3689" y="421"/>
                  </a:cubicBezTo>
                  <a:cubicBezTo>
                    <a:pt x="3689" y="919"/>
                    <a:pt x="3689" y="919"/>
                    <a:pt x="3689" y="919"/>
                  </a:cubicBezTo>
                  <a:cubicBezTo>
                    <a:pt x="3675" y="918"/>
                    <a:pt x="3662" y="918"/>
                    <a:pt x="3648" y="918"/>
                  </a:cubicBezTo>
                  <a:cubicBezTo>
                    <a:pt x="3466" y="918"/>
                    <a:pt x="3296" y="986"/>
                    <a:pt x="3164" y="1109"/>
                  </a:cubicBezTo>
                  <a:cubicBezTo>
                    <a:pt x="3163" y="1108"/>
                    <a:pt x="3163" y="1108"/>
                    <a:pt x="3163" y="1108"/>
                  </a:cubicBezTo>
                  <a:cubicBezTo>
                    <a:pt x="2977" y="1225"/>
                    <a:pt x="2687" y="1325"/>
                    <a:pt x="2358" y="1142"/>
                  </a:cubicBezTo>
                  <a:cubicBezTo>
                    <a:pt x="2084" y="989"/>
                    <a:pt x="1780" y="983"/>
                    <a:pt x="1490" y="1122"/>
                  </a:cubicBezTo>
                  <a:cubicBezTo>
                    <a:pt x="1490" y="1309"/>
                    <a:pt x="1490" y="1309"/>
                    <a:pt x="1490" y="1309"/>
                  </a:cubicBezTo>
                  <a:cubicBezTo>
                    <a:pt x="1680" y="1199"/>
                    <a:pt x="1964" y="1111"/>
                    <a:pt x="2277" y="1286"/>
                  </a:cubicBezTo>
                  <a:cubicBezTo>
                    <a:pt x="2422" y="1367"/>
                    <a:pt x="2575" y="1407"/>
                    <a:pt x="2728" y="1407"/>
                  </a:cubicBezTo>
                  <a:cubicBezTo>
                    <a:pt x="2814" y="1407"/>
                    <a:pt x="2900" y="1394"/>
                    <a:pt x="2986" y="1369"/>
                  </a:cubicBezTo>
                  <a:cubicBezTo>
                    <a:pt x="2954" y="1451"/>
                    <a:pt x="2936" y="1539"/>
                    <a:pt x="2936" y="1629"/>
                  </a:cubicBezTo>
                  <a:cubicBezTo>
                    <a:pt x="2772" y="1678"/>
                    <a:pt x="2574" y="1681"/>
                    <a:pt x="2358" y="1560"/>
                  </a:cubicBezTo>
                  <a:cubicBezTo>
                    <a:pt x="2084" y="1407"/>
                    <a:pt x="1780" y="1401"/>
                    <a:pt x="1490" y="1541"/>
                  </a:cubicBezTo>
                  <a:cubicBezTo>
                    <a:pt x="1490" y="1728"/>
                    <a:pt x="1490" y="1728"/>
                    <a:pt x="1490" y="1728"/>
                  </a:cubicBezTo>
                  <a:cubicBezTo>
                    <a:pt x="1680" y="1617"/>
                    <a:pt x="1964" y="1530"/>
                    <a:pt x="2277" y="1704"/>
                  </a:cubicBezTo>
                  <a:cubicBezTo>
                    <a:pt x="2422" y="1785"/>
                    <a:pt x="2575" y="1826"/>
                    <a:pt x="2728" y="1826"/>
                  </a:cubicBezTo>
                  <a:cubicBezTo>
                    <a:pt x="2804" y="1826"/>
                    <a:pt x="2881" y="1816"/>
                    <a:pt x="2956" y="1796"/>
                  </a:cubicBezTo>
                  <a:cubicBezTo>
                    <a:pt x="2974" y="1871"/>
                    <a:pt x="3004" y="1942"/>
                    <a:pt x="3046" y="2008"/>
                  </a:cubicBezTo>
                  <a:cubicBezTo>
                    <a:pt x="2865" y="2090"/>
                    <a:pt x="2624" y="2127"/>
                    <a:pt x="2358" y="1979"/>
                  </a:cubicBezTo>
                  <a:cubicBezTo>
                    <a:pt x="2084" y="1826"/>
                    <a:pt x="1780" y="1820"/>
                    <a:pt x="1490" y="1959"/>
                  </a:cubicBezTo>
                  <a:cubicBezTo>
                    <a:pt x="1490" y="2146"/>
                    <a:pt x="1490" y="2146"/>
                    <a:pt x="1490" y="2146"/>
                  </a:cubicBezTo>
                  <a:cubicBezTo>
                    <a:pt x="1680" y="2036"/>
                    <a:pt x="1964" y="1948"/>
                    <a:pt x="2277" y="2123"/>
                  </a:cubicBezTo>
                  <a:close/>
                  <a:moveTo>
                    <a:pt x="3854" y="586"/>
                  </a:moveTo>
                  <a:cubicBezTo>
                    <a:pt x="4612" y="586"/>
                    <a:pt x="4612" y="586"/>
                    <a:pt x="4612" y="586"/>
                  </a:cubicBezTo>
                  <a:cubicBezTo>
                    <a:pt x="4612" y="1488"/>
                    <a:pt x="4612" y="1488"/>
                    <a:pt x="4612" y="1488"/>
                  </a:cubicBezTo>
                  <a:cubicBezTo>
                    <a:pt x="4345" y="1488"/>
                    <a:pt x="4345" y="1488"/>
                    <a:pt x="4345" y="1488"/>
                  </a:cubicBezTo>
                  <a:cubicBezTo>
                    <a:pt x="4320" y="1363"/>
                    <a:pt x="4262" y="1248"/>
                    <a:pt x="4175" y="1152"/>
                  </a:cubicBezTo>
                  <a:cubicBezTo>
                    <a:pt x="4087" y="1055"/>
                    <a:pt x="3978" y="986"/>
                    <a:pt x="3854" y="948"/>
                  </a:cubicBezTo>
                  <a:lnTo>
                    <a:pt x="3854" y="586"/>
                  </a:lnTo>
                  <a:close/>
                  <a:moveTo>
                    <a:pt x="3854" y="1124"/>
                  </a:moveTo>
                  <a:cubicBezTo>
                    <a:pt x="3930" y="1154"/>
                    <a:pt x="3997" y="1201"/>
                    <a:pt x="4053" y="1263"/>
                  </a:cubicBezTo>
                  <a:cubicBezTo>
                    <a:pt x="4112" y="1328"/>
                    <a:pt x="4153" y="1404"/>
                    <a:pt x="4175" y="1488"/>
                  </a:cubicBezTo>
                  <a:cubicBezTo>
                    <a:pt x="3854" y="1488"/>
                    <a:pt x="3854" y="1488"/>
                    <a:pt x="3854" y="1488"/>
                  </a:cubicBezTo>
                  <a:lnTo>
                    <a:pt x="3854" y="1124"/>
                  </a:lnTo>
                  <a:close/>
                  <a:moveTo>
                    <a:pt x="3648" y="1083"/>
                  </a:moveTo>
                  <a:cubicBezTo>
                    <a:pt x="3662" y="1083"/>
                    <a:pt x="3675" y="1084"/>
                    <a:pt x="3689" y="1085"/>
                  </a:cubicBezTo>
                  <a:cubicBezTo>
                    <a:pt x="3689" y="1653"/>
                    <a:pt x="3689" y="1653"/>
                    <a:pt x="3689" y="1653"/>
                  </a:cubicBezTo>
                  <a:cubicBezTo>
                    <a:pt x="4194" y="1653"/>
                    <a:pt x="4194" y="1653"/>
                    <a:pt x="4194" y="1653"/>
                  </a:cubicBezTo>
                  <a:cubicBezTo>
                    <a:pt x="4181" y="1943"/>
                    <a:pt x="3941" y="2176"/>
                    <a:pt x="3648" y="2176"/>
                  </a:cubicBezTo>
                  <a:cubicBezTo>
                    <a:pt x="3347" y="2176"/>
                    <a:pt x="3102" y="1931"/>
                    <a:pt x="3102" y="1630"/>
                  </a:cubicBezTo>
                  <a:cubicBezTo>
                    <a:pt x="3102" y="1328"/>
                    <a:pt x="3347" y="1083"/>
                    <a:pt x="3648" y="1083"/>
                  </a:cubicBezTo>
                  <a:close/>
                  <a:moveTo>
                    <a:pt x="0" y="0"/>
                  </a:moveTo>
                  <a:cubicBezTo>
                    <a:pt x="0" y="3697"/>
                    <a:pt x="0" y="3697"/>
                    <a:pt x="0" y="3697"/>
                  </a:cubicBezTo>
                  <a:cubicBezTo>
                    <a:pt x="5176" y="3697"/>
                    <a:pt x="5176" y="3697"/>
                    <a:pt x="5176" y="3697"/>
                  </a:cubicBezTo>
                  <a:cubicBezTo>
                    <a:pt x="5176" y="0"/>
                    <a:pt x="5176" y="0"/>
                    <a:pt x="5176" y="0"/>
                  </a:cubicBezTo>
                  <a:lnTo>
                    <a:pt x="0" y="0"/>
                  </a:lnTo>
                  <a:close/>
                  <a:moveTo>
                    <a:pt x="5010" y="3531"/>
                  </a:moveTo>
                  <a:cubicBezTo>
                    <a:pt x="166" y="3531"/>
                    <a:pt x="166" y="3531"/>
                    <a:pt x="166" y="3531"/>
                  </a:cubicBezTo>
                  <a:cubicBezTo>
                    <a:pt x="166" y="165"/>
                    <a:pt x="166" y="165"/>
                    <a:pt x="166" y="165"/>
                  </a:cubicBezTo>
                  <a:cubicBezTo>
                    <a:pt x="5010" y="165"/>
                    <a:pt x="5010" y="165"/>
                    <a:pt x="5010" y="165"/>
                  </a:cubicBezTo>
                  <a:lnTo>
                    <a:pt x="5010" y="353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cxnSp>
        <p:nvCxnSpPr>
          <p:cNvPr id="18" name="Straight Connector 17">
            <a:extLst>
              <a:ext uri="{FF2B5EF4-FFF2-40B4-BE49-F238E27FC236}">
                <a16:creationId xmlns:a16="http://schemas.microsoft.com/office/drawing/2014/main" id="{2D6A1105-6BD4-F649-87BC-495EF2A0935D}"/>
              </a:ext>
            </a:extLst>
          </p:cNvPr>
          <p:cNvCxnSpPr/>
          <p:nvPr/>
        </p:nvCxnSpPr>
        <p:spPr>
          <a:xfrm>
            <a:off x="9561687" y="5180994"/>
            <a:ext cx="0" cy="510128"/>
          </a:xfrm>
          <a:prstGeom prst="line">
            <a:avLst/>
          </a:prstGeom>
          <a:ln w="12700" cmpd="sng">
            <a:solidFill>
              <a:schemeClr val="bg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sp>
        <p:nvSpPr>
          <p:cNvPr id="20" name="Content Placeholder 8">
            <a:extLst>
              <a:ext uri="{FF2B5EF4-FFF2-40B4-BE49-F238E27FC236}">
                <a16:creationId xmlns:a16="http://schemas.microsoft.com/office/drawing/2014/main" id="{591755BD-0D65-6A46-A213-9C0B3022AF4B}"/>
              </a:ext>
            </a:extLst>
          </p:cNvPr>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6</a:t>
            </a:fld>
            <a:endParaRPr lang="en-US" sz="1000" b="1">
              <a:solidFill>
                <a:schemeClr val="bg1"/>
              </a:solidFill>
              <a:latin typeface="+mn-lt"/>
              <a:ea typeface="Open Sans" panose="020B0606030504020204" pitchFamily="34" charset="0"/>
              <a:cs typeface="Arial" panose="020B0604020202020204" pitchFamily="34" charset="0"/>
            </a:endParaRPr>
          </a:p>
        </p:txBody>
      </p:sp>
      <p:grpSp>
        <p:nvGrpSpPr>
          <p:cNvPr id="21" name="Group 20">
            <a:extLst>
              <a:ext uri="{FF2B5EF4-FFF2-40B4-BE49-F238E27FC236}">
                <a16:creationId xmlns:a16="http://schemas.microsoft.com/office/drawing/2014/main" id="{05CB4799-43A9-BD4A-9066-D54A05CCFD12}"/>
              </a:ext>
            </a:extLst>
          </p:cNvPr>
          <p:cNvGrpSpPr>
            <a:grpSpLocks noChangeAspect="1"/>
          </p:cNvGrpSpPr>
          <p:nvPr/>
        </p:nvGrpSpPr>
        <p:grpSpPr>
          <a:xfrm>
            <a:off x="10352582" y="6373316"/>
            <a:ext cx="1279180" cy="157138"/>
            <a:chOff x="1011652" y="1504398"/>
            <a:chExt cx="10028238" cy="1231900"/>
          </a:xfrm>
          <a:solidFill>
            <a:schemeClr val="bg1"/>
          </a:solidFill>
        </p:grpSpPr>
        <p:sp>
          <p:nvSpPr>
            <p:cNvPr id="22" name="Freeform 4">
              <a:extLst>
                <a:ext uri="{FF2B5EF4-FFF2-40B4-BE49-F238E27FC236}">
                  <a16:creationId xmlns:a16="http://schemas.microsoft.com/office/drawing/2014/main" id="{FBB4AF51-7337-524A-BCE2-C89C1415D875}"/>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3" name="Freeform 5">
              <a:extLst>
                <a:ext uri="{FF2B5EF4-FFF2-40B4-BE49-F238E27FC236}">
                  <a16:creationId xmlns:a16="http://schemas.microsoft.com/office/drawing/2014/main" id="{B273082F-00D1-B64F-82C5-AABE081D18EE}"/>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4" name="Freeform 6">
              <a:extLst>
                <a:ext uri="{FF2B5EF4-FFF2-40B4-BE49-F238E27FC236}">
                  <a16:creationId xmlns:a16="http://schemas.microsoft.com/office/drawing/2014/main" id="{CA73F9E0-B362-0A4F-9BEC-16953BFF9626}"/>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6" name="Freeform 7">
              <a:extLst>
                <a:ext uri="{FF2B5EF4-FFF2-40B4-BE49-F238E27FC236}">
                  <a16:creationId xmlns:a16="http://schemas.microsoft.com/office/drawing/2014/main" id="{99DF76C7-EBD3-4145-801E-05A87FE91F74}"/>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7" name="Freeform 8">
              <a:extLst>
                <a:ext uri="{FF2B5EF4-FFF2-40B4-BE49-F238E27FC236}">
                  <a16:creationId xmlns:a16="http://schemas.microsoft.com/office/drawing/2014/main" id="{4474E655-C237-4747-9FE9-F024BDD9AAA8}"/>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28" name="Freeform 10">
              <a:extLst>
                <a:ext uri="{FF2B5EF4-FFF2-40B4-BE49-F238E27FC236}">
                  <a16:creationId xmlns:a16="http://schemas.microsoft.com/office/drawing/2014/main" id="{3AE9F527-E299-D142-8655-E0AEED12144F}"/>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grpSp>
      <p:sp>
        <p:nvSpPr>
          <p:cNvPr id="29" name="TextBox 28">
            <a:extLst>
              <a:ext uri="{FF2B5EF4-FFF2-40B4-BE49-F238E27FC236}">
                <a16:creationId xmlns:a16="http://schemas.microsoft.com/office/drawing/2014/main" id="{A3784446-3BDF-4340-AF86-8272852995AD}"/>
              </a:ext>
            </a:extLst>
          </p:cNvPr>
          <p:cNvSpPr txBox="1"/>
          <p:nvPr/>
        </p:nvSpPr>
        <p:spPr>
          <a:xfrm>
            <a:off x="859534" y="6425581"/>
            <a:ext cx="8046720" cy="123111"/>
          </a:xfrm>
          <a:prstGeom prst="rect">
            <a:avLst/>
          </a:prstGeom>
          <a:noFill/>
        </p:spPr>
        <p:txBody>
          <a:bodyPr wrap="square" lIns="0" tIns="0" rIns="0" bIns="0" rtlCol="0" anchor="b">
            <a:spAutoFit/>
          </a:bodyPr>
          <a:lstStyle/>
          <a:p>
            <a:r>
              <a:rPr lang="en-US" sz="800">
                <a:solidFill>
                  <a:schemeClr val="bg1"/>
                </a:solidFill>
              </a:rPr>
              <a:t>©2020 CVS Health and/or one of its affiliates. Confidential and proprietary.</a:t>
            </a:r>
          </a:p>
        </p:txBody>
      </p:sp>
    </p:spTree>
    <p:extLst>
      <p:ext uri="{BB962C8B-B14F-4D97-AF65-F5344CB8AC3E}">
        <p14:creationId xmlns:p14="http://schemas.microsoft.com/office/powerpoint/2010/main" val="35482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000"/>
                                        <p:tgtEl>
                                          <p:spTgt spid="3"/>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subTnLst>
                                    <p:animClr clrSpc="rgb" dir="cw">
                                      <p:cBhvr override="childStyle">
                                        <p:cTn dur="1" fill="hold" display="0" masterRel="nextClick" afterEffect="1"/>
                                        <p:tgtEl>
                                          <p:spTgt spid="9"/>
                                        </p:tgtEl>
                                        <p:attrNameLst>
                                          <p:attrName>ppt_c</p:attrName>
                                        </p:attrNameLst>
                                      </p:cBhvr>
                                      <p:to>
                                        <a:schemeClr val="folHlink"/>
                                      </p:to>
                                    </p:animClr>
                                  </p:sub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fade">
                                      <p:cBhvr>
                                        <p:cTn id="23" dur="500"/>
                                        <p:tgtEl>
                                          <p:spTgt spid="25"/>
                                        </p:tgtEl>
                                      </p:cBhvr>
                                    </p:animEffect>
                                  </p:childTnLst>
                                  <p:subTnLst>
                                    <p:animClr clrSpc="rgb" dir="cw">
                                      <p:cBhvr override="childStyle">
                                        <p:cTn dur="1" fill="hold" display="0" masterRel="nextClick" afterEffect="1"/>
                                        <p:tgtEl>
                                          <p:spTgt spid="25"/>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childTnLst>
                                </p:cTn>
                              </p:par>
                            </p:childTnLst>
                          </p:cTn>
                        </p:par>
                        <p:par>
                          <p:cTn id="33" fill="hold">
                            <p:stCondLst>
                              <p:cond delay="2000"/>
                            </p:stCondLst>
                            <p:childTnLst>
                              <p:par>
                                <p:cTn id="34" presetID="10" presetClass="entr" presetSubtype="0" fill="hold" nodeType="afterEffect">
                                  <p:stCondLst>
                                    <p:cond delay="50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500"/>
                                        <p:tgtEl>
                                          <p:spTgt spid="2"/>
                                        </p:tgtEl>
                                      </p:cBhvr>
                                    </p:animEffect>
                                  </p:childTnLst>
                                  <p:subTnLst>
                                    <p:animClr clrSpc="rgb" dir="cw">
                                      <p:cBhvr override="childStyle">
                                        <p:cTn dur="1" fill="hold" display="0" masterRel="nextClick" afterEffect="1"/>
                                        <p:tgtEl>
                                          <p:spTgt spid="2"/>
                                        </p:tgtEl>
                                        <p:attrNameLst>
                                          <p:attrName>ppt_c</p:attrName>
                                        </p:attrNameLst>
                                      </p:cBhvr>
                                      <p:to>
                                        <a:srgbClr val="A5A5A5"/>
                                      </p:to>
                                    </p:animClr>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childTnLst>
                          </p:cTn>
                        </p:par>
                        <p:par>
                          <p:cTn id="42" fill="hold">
                            <p:stCondLst>
                              <p:cond delay="500"/>
                            </p:stCondLst>
                            <p:childTnLst>
                              <p:par>
                                <p:cTn id="43" presetID="22" presetClass="entr" presetSubtype="1" fill="hold" nodeType="after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up)">
                                      <p:cBhvr>
                                        <p:cTn id="4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5" grpId="0"/>
      <p:bldP spid="3" grpId="0"/>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GettyImages-82860866.jpg">
            <a:extLst>
              <a:ext uri="{FF2B5EF4-FFF2-40B4-BE49-F238E27FC236}">
                <a16:creationId xmlns:a16="http://schemas.microsoft.com/office/drawing/2014/main" id="{123C8797-465A-9248-91A9-95A4290E8E7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0" y="893"/>
            <a:ext cx="12188824" cy="6856213"/>
          </a:xfrm>
          <a:prstGeom prst="rect">
            <a:avLst/>
          </a:prstGeom>
        </p:spPr>
      </p:pic>
      <p:sp>
        <p:nvSpPr>
          <p:cNvPr id="22" name="Rectangle 21">
            <a:extLst>
              <a:ext uri="{FF2B5EF4-FFF2-40B4-BE49-F238E27FC236}">
                <a16:creationId xmlns:a16="http://schemas.microsoft.com/office/drawing/2014/main" id="{259F9BA0-0C8F-7B48-805D-C762DCD73E73}"/>
              </a:ext>
            </a:extLst>
          </p:cNvPr>
          <p:cNvSpPr/>
          <p:nvPr/>
        </p:nvSpPr>
        <p:spPr bwMode="gray">
          <a:xfrm>
            <a:off x="0" y="0"/>
            <a:ext cx="9574306" cy="6856213"/>
          </a:xfrm>
          <a:prstGeom prst="rect">
            <a:avLst/>
          </a:prstGeom>
          <a:gradFill>
            <a:gsLst>
              <a:gs pos="0">
                <a:schemeClr val="tx1">
                  <a:alpha val="69000"/>
                </a:schemeClr>
              </a:gs>
              <a:gs pos="98000">
                <a:schemeClr val="tx1">
                  <a:alpha val="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cxnSp>
        <p:nvCxnSpPr>
          <p:cNvPr id="31" name="Straight Connector 30">
            <a:extLst>
              <a:ext uri="{FF2B5EF4-FFF2-40B4-BE49-F238E27FC236}">
                <a16:creationId xmlns:a16="http://schemas.microsoft.com/office/drawing/2014/main" id="{16256679-1B08-064A-83E1-F99D92428FBF}"/>
              </a:ext>
            </a:extLst>
          </p:cNvPr>
          <p:cNvCxnSpPr/>
          <p:nvPr/>
        </p:nvCxnSpPr>
        <p:spPr>
          <a:xfrm>
            <a:off x="9427216" y="5396148"/>
            <a:ext cx="0" cy="510128"/>
          </a:xfrm>
          <a:prstGeom prst="line">
            <a:avLst/>
          </a:prstGeom>
          <a:ln w="12700" cmpd="sng">
            <a:solidFill>
              <a:schemeClr val="bg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42ABD6A9-F1C4-D442-B85F-813EF9587E18}"/>
              </a:ext>
            </a:extLst>
          </p:cNvPr>
          <p:cNvGrpSpPr/>
          <p:nvPr/>
        </p:nvGrpSpPr>
        <p:grpSpPr>
          <a:xfrm>
            <a:off x="9399645" y="2388436"/>
            <a:ext cx="2393424" cy="3155844"/>
            <a:chOff x="9399645" y="2388436"/>
            <a:chExt cx="2393424" cy="3155844"/>
          </a:xfrm>
        </p:grpSpPr>
        <p:sp>
          <p:nvSpPr>
            <p:cNvPr id="33" name="TextBox 32">
              <a:extLst>
                <a:ext uri="{FF2B5EF4-FFF2-40B4-BE49-F238E27FC236}">
                  <a16:creationId xmlns:a16="http://schemas.microsoft.com/office/drawing/2014/main" id="{8FC08C51-8C82-F347-8662-E9BD88A1A721}"/>
                </a:ext>
              </a:extLst>
            </p:cNvPr>
            <p:cNvSpPr txBox="1"/>
            <p:nvPr/>
          </p:nvSpPr>
          <p:spPr>
            <a:xfrm>
              <a:off x="9401726" y="2766597"/>
              <a:ext cx="2391343" cy="2777683"/>
            </a:xfrm>
            <a:prstGeom prst="rect">
              <a:avLst/>
            </a:prstGeom>
            <a:noFill/>
          </p:spPr>
          <p:txBody>
            <a:bodyPr wrap="square" lIns="0" tIns="0" rIns="0" bIns="0" rtlCol="0">
              <a:spAutoFit/>
            </a:bodyPr>
            <a:lstStyle/>
            <a:p>
              <a:pPr>
                <a:spcAft>
                  <a:spcPts val="600"/>
                </a:spcAft>
              </a:pPr>
              <a:r>
                <a:rPr lang="en-US" sz="1400" b="1">
                  <a:solidFill>
                    <a:schemeClr val="bg1"/>
                  </a:solidFill>
                </a:rPr>
                <a:t>           </a:t>
              </a:r>
              <a:endParaRPr lang="en-US" b="1">
                <a:solidFill>
                  <a:schemeClr val="bg1"/>
                </a:solidFill>
              </a:endParaRPr>
            </a:p>
            <a:p>
              <a:pPr>
                <a:spcAft>
                  <a:spcPts val="300"/>
                </a:spcAft>
              </a:pPr>
              <a:r>
                <a:rPr lang="en-US" sz="1400">
                  <a:solidFill>
                    <a:schemeClr val="bg1"/>
                  </a:solidFill>
                </a:rPr>
                <a:t>Plans gifted a crib to women for completing prenatal services in-person and </a:t>
              </a:r>
              <a:br>
                <a:rPr lang="en-US" sz="1400">
                  <a:solidFill>
                    <a:schemeClr val="bg1"/>
                  </a:solidFill>
                </a:rPr>
              </a:br>
              <a:r>
                <a:rPr lang="en-US" sz="1400">
                  <a:solidFill>
                    <a:schemeClr val="bg1"/>
                  </a:solidFill>
                </a:rPr>
                <a:t>via telemedicine and held </a:t>
              </a:r>
              <a:br>
                <a:rPr lang="en-US" sz="1400">
                  <a:solidFill>
                    <a:schemeClr val="bg1"/>
                  </a:solidFill>
                </a:rPr>
              </a:br>
              <a:r>
                <a:rPr lang="en-US" sz="1400">
                  <a:solidFill>
                    <a:schemeClr val="bg1"/>
                  </a:solidFill>
                </a:rPr>
                <a:t>a “virtual baby shower” in </a:t>
              </a:r>
              <a:br>
                <a:rPr lang="en-US" sz="1400">
                  <a:solidFill>
                    <a:schemeClr val="bg1"/>
                  </a:solidFill>
                </a:rPr>
              </a:br>
              <a:r>
                <a:rPr lang="en-US" sz="1400">
                  <a:solidFill>
                    <a:schemeClr val="bg1"/>
                  </a:solidFill>
                </a:rPr>
                <a:t>lieu of an in-person shower</a:t>
              </a:r>
            </a:p>
            <a:p>
              <a:pPr>
                <a:spcAft>
                  <a:spcPts val="300"/>
                </a:spcAft>
              </a:pPr>
              <a:endParaRPr lang="en-US" sz="1400">
                <a:solidFill>
                  <a:schemeClr val="bg1"/>
                </a:solidFill>
              </a:endParaRPr>
            </a:p>
            <a:p>
              <a:pPr>
                <a:spcAft>
                  <a:spcPts val="300"/>
                </a:spcAft>
              </a:pPr>
              <a:r>
                <a:rPr lang="en-US" sz="1400">
                  <a:solidFill>
                    <a:schemeClr val="bg1"/>
                  </a:solidFill>
                </a:rPr>
                <a:t>Some post care handled via telemedicine (e.g., counseling for post-partum depression)</a:t>
              </a:r>
            </a:p>
            <a:p>
              <a:pPr>
                <a:spcAft>
                  <a:spcPts val="600"/>
                </a:spcAft>
              </a:pPr>
              <a:endParaRPr lang="en-US" sz="1400">
                <a:solidFill>
                  <a:schemeClr val="bg1"/>
                </a:solidFill>
              </a:endParaRPr>
            </a:p>
          </p:txBody>
        </p:sp>
        <p:sp>
          <p:nvSpPr>
            <p:cNvPr id="34" name="Freeform 49">
              <a:extLst>
                <a:ext uri="{FF2B5EF4-FFF2-40B4-BE49-F238E27FC236}">
                  <a16:creationId xmlns:a16="http://schemas.microsoft.com/office/drawing/2014/main" id="{7D4A7C66-74D9-B447-8DC7-B5039F2C4259}"/>
                </a:ext>
              </a:extLst>
            </p:cNvPr>
            <p:cNvSpPr>
              <a:spLocks noChangeAspect="1" noEditPoints="1"/>
            </p:cNvSpPr>
            <p:nvPr/>
          </p:nvSpPr>
          <p:spPr bwMode="auto">
            <a:xfrm>
              <a:off x="9399645" y="2388436"/>
              <a:ext cx="639924" cy="457200"/>
            </a:xfrm>
            <a:custGeom>
              <a:avLst/>
              <a:gdLst>
                <a:gd name="T0" fmla="*/ 347 w 5179"/>
                <a:gd name="T1" fmla="*/ 3699 h 3699"/>
                <a:gd name="T2" fmla="*/ 0 w 5179"/>
                <a:gd name="T3" fmla="*/ 3189 h 3699"/>
                <a:gd name="T4" fmla="*/ 374 w 5179"/>
                <a:gd name="T5" fmla="*/ 347 h 3699"/>
                <a:gd name="T6" fmla="*/ 4456 w 5179"/>
                <a:gd name="T7" fmla="*/ 0 h 3699"/>
                <a:gd name="T8" fmla="*/ 4804 w 5179"/>
                <a:gd name="T9" fmla="*/ 3189 h 3699"/>
                <a:gd name="T10" fmla="*/ 5179 w 5179"/>
                <a:gd name="T11" fmla="*/ 3351 h 3699"/>
                <a:gd name="T12" fmla="*/ 165 w 5179"/>
                <a:gd name="T13" fmla="*/ 3355 h 3699"/>
                <a:gd name="T14" fmla="*/ 4831 w 5179"/>
                <a:gd name="T15" fmla="*/ 3533 h 3699"/>
                <a:gd name="T16" fmla="*/ 165 w 5179"/>
                <a:gd name="T17" fmla="*/ 3355 h 3699"/>
                <a:gd name="T18" fmla="*/ 4638 w 5179"/>
                <a:gd name="T19" fmla="*/ 3189 h 3699"/>
                <a:gd name="T20" fmla="*/ 4456 w 5179"/>
                <a:gd name="T21" fmla="*/ 165 h 3699"/>
                <a:gd name="T22" fmla="*/ 540 w 5179"/>
                <a:gd name="T23" fmla="*/ 347 h 3699"/>
                <a:gd name="T24" fmla="*/ 4479 w 5179"/>
                <a:gd name="T25" fmla="*/ 3007 h 3699"/>
                <a:gd name="T26" fmla="*/ 699 w 5179"/>
                <a:gd name="T27" fmla="*/ 324 h 3699"/>
                <a:gd name="T28" fmla="*/ 4479 w 5179"/>
                <a:gd name="T29" fmla="*/ 3007 h 3699"/>
                <a:gd name="T30" fmla="*/ 4313 w 5179"/>
                <a:gd name="T31" fmla="*/ 2842 h 3699"/>
                <a:gd name="T32" fmla="*/ 865 w 5179"/>
                <a:gd name="T33" fmla="*/ 490 h 3699"/>
                <a:gd name="T34" fmla="*/ 1813 w 5179"/>
                <a:gd name="T35" fmla="*/ 2842 h 3699"/>
                <a:gd name="T36" fmla="*/ 2137 w 5179"/>
                <a:gd name="T37" fmla="*/ 1912 h 3699"/>
                <a:gd name="T38" fmla="*/ 3363 w 5179"/>
                <a:gd name="T39" fmla="*/ 2235 h 3699"/>
                <a:gd name="T40" fmla="*/ 3001 w 5179"/>
                <a:gd name="T41" fmla="*/ 2842 h 3699"/>
                <a:gd name="T42" fmla="*/ 3198 w 5179"/>
                <a:gd name="T43" fmla="*/ 2235 h 3699"/>
                <a:gd name="T44" fmla="*/ 2137 w 5179"/>
                <a:gd name="T45" fmla="*/ 2077 h 3699"/>
                <a:gd name="T46" fmla="*/ 1979 w 5179"/>
                <a:gd name="T47" fmla="*/ 2842 h 3699"/>
                <a:gd name="T48" fmla="*/ 2174 w 5179"/>
                <a:gd name="T49" fmla="*/ 2346 h 3699"/>
                <a:gd name="T50" fmla="*/ 2340 w 5179"/>
                <a:gd name="T51" fmla="*/ 2842 h 3699"/>
                <a:gd name="T52" fmla="*/ 2836 w 5179"/>
                <a:gd name="T53" fmla="*/ 2346 h 3699"/>
                <a:gd name="T54" fmla="*/ 3001 w 5179"/>
                <a:gd name="T55" fmla="*/ 2842 h 3699"/>
                <a:gd name="T56" fmla="*/ 2163 w 5179"/>
                <a:gd name="T57" fmla="*/ 1359 h 3699"/>
                <a:gd name="T58" fmla="*/ 3019 w 5179"/>
                <a:gd name="T59" fmla="*/ 1359 h 3699"/>
                <a:gd name="T60" fmla="*/ 2591 w 5179"/>
                <a:gd name="T61" fmla="*/ 1096 h 3699"/>
                <a:gd name="T62" fmla="*/ 2591 w 5179"/>
                <a:gd name="T63" fmla="*/ 1622 h 3699"/>
                <a:gd name="T64" fmla="*/ 2591 w 5179"/>
                <a:gd name="T65" fmla="*/ 1096 h 3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79" h="3699">
                  <a:moveTo>
                    <a:pt x="4831" y="3699"/>
                  </a:moveTo>
                  <a:cubicBezTo>
                    <a:pt x="347" y="3699"/>
                    <a:pt x="347" y="3699"/>
                    <a:pt x="347" y="3699"/>
                  </a:cubicBezTo>
                  <a:cubicBezTo>
                    <a:pt x="156" y="3699"/>
                    <a:pt x="0" y="3543"/>
                    <a:pt x="0" y="3351"/>
                  </a:cubicBezTo>
                  <a:cubicBezTo>
                    <a:pt x="0" y="3189"/>
                    <a:pt x="0" y="3189"/>
                    <a:pt x="0" y="3189"/>
                  </a:cubicBezTo>
                  <a:cubicBezTo>
                    <a:pt x="374" y="3189"/>
                    <a:pt x="374" y="3189"/>
                    <a:pt x="374" y="3189"/>
                  </a:cubicBezTo>
                  <a:cubicBezTo>
                    <a:pt x="374" y="347"/>
                    <a:pt x="374" y="347"/>
                    <a:pt x="374" y="347"/>
                  </a:cubicBezTo>
                  <a:cubicBezTo>
                    <a:pt x="374" y="156"/>
                    <a:pt x="530" y="0"/>
                    <a:pt x="722" y="0"/>
                  </a:cubicBezTo>
                  <a:cubicBezTo>
                    <a:pt x="4456" y="0"/>
                    <a:pt x="4456" y="0"/>
                    <a:pt x="4456" y="0"/>
                  </a:cubicBezTo>
                  <a:cubicBezTo>
                    <a:pt x="4648" y="0"/>
                    <a:pt x="4804" y="156"/>
                    <a:pt x="4804" y="347"/>
                  </a:cubicBezTo>
                  <a:cubicBezTo>
                    <a:pt x="4804" y="3189"/>
                    <a:pt x="4804" y="3189"/>
                    <a:pt x="4804" y="3189"/>
                  </a:cubicBezTo>
                  <a:cubicBezTo>
                    <a:pt x="5179" y="3189"/>
                    <a:pt x="5179" y="3189"/>
                    <a:pt x="5179" y="3189"/>
                  </a:cubicBezTo>
                  <a:cubicBezTo>
                    <a:pt x="5179" y="3351"/>
                    <a:pt x="5179" y="3351"/>
                    <a:pt x="5179" y="3351"/>
                  </a:cubicBezTo>
                  <a:cubicBezTo>
                    <a:pt x="5179" y="3543"/>
                    <a:pt x="5023" y="3699"/>
                    <a:pt x="4831" y="3699"/>
                  </a:cubicBezTo>
                  <a:close/>
                  <a:moveTo>
                    <a:pt x="165" y="3355"/>
                  </a:moveTo>
                  <a:cubicBezTo>
                    <a:pt x="167" y="3453"/>
                    <a:pt x="248" y="3533"/>
                    <a:pt x="347" y="3533"/>
                  </a:cubicBezTo>
                  <a:cubicBezTo>
                    <a:pt x="4831" y="3533"/>
                    <a:pt x="4831" y="3533"/>
                    <a:pt x="4831" y="3533"/>
                  </a:cubicBezTo>
                  <a:cubicBezTo>
                    <a:pt x="4930" y="3533"/>
                    <a:pt x="5011" y="3453"/>
                    <a:pt x="5013" y="3355"/>
                  </a:cubicBezTo>
                  <a:cubicBezTo>
                    <a:pt x="165" y="3355"/>
                    <a:pt x="165" y="3355"/>
                    <a:pt x="165" y="3355"/>
                  </a:cubicBezTo>
                  <a:close/>
                  <a:moveTo>
                    <a:pt x="540" y="3189"/>
                  </a:moveTo>
                  <a:cubicBezTo>
                    <a:pt x="4638" y="3189"/>
                    <a:pt x="4638" y="3189"/>
                    <a:pt x="4638" y="3189"/>
                  </a:cubicBezTo>
                  <a:cubicBezTo>
                    <a:pt x="4638" y="347"/>
                    <a:pt x="4638" y="347"/>
                    <a:pt x="4638" y="347"/>
                  </a:cubicBezTo>
                  <a:cubicBezTo>
                    <a:pt x="4638" y="247"/>
                    <a:pt x="4556" y="165"/>
                    <a:pt x="4456" y="165"/>
                  </a:cubicBezTo>
                  <a:cubicBezTo>
                    <a:pt x="722" y="165"/>
                    <a:pt x="722" y="165"/>
                    <a:pt x="722" y="165"/>
                  </a:cubicBezTo>
                  <a:cubicBezTo>
                    <a:pt x="621" y="165"/>
                    <a:pt x="540" y="247"/>
                    <a:pt x="540" y="347"/>
                  </a:cubicBezTo>
                  <a:cubicBezTo>
                    <a:pt x="540" y="3189"/>
                    <a:pt x="540" y="3189"/>
                    <a:pt x="540" y="3189"/>
                  </a:cubicBezTo>
                  <a:close/>
                  <a:moveTo>
                    <a:pt x="4479" y="3007"/>
                  </a:moveTo>
                  <a:cubicBezTo>
                    <a:pt x="699" y="3007"/>
                    <a:pt x="699" y="3007"/>
                    <a:pt x="699" y="3007"/>
                  </a:cubicBezTo>
                  <a:cubicBezTo>
                    <a:pt x="699" y="324"/>
                    <a:pt x="699" y="324"/>
                    <a:pt x="699" y="324"/>
                  </a:cubicBezTo>
                  <a:cubicBezTo>
                    <a:pt x="4479" y="324"/>
                    <a:pt x="4479" y="324"/>
                    <a:pt x="4479" y="324"/>
                  </a:cubicBezTo>
                  <a:cubicBezTo>
                    <a:pt x="4479" y="3007"/>
                    <a:pt x="4479" y="3007"/>
                    <a:pt x="4479" y="3007"/>
                  </a:cubicBezTo>
                  <a:close/>
                  <a:moveTo>
                    <a:pt x="3363" y="2842"/>
                  </a:moveTo>
                  <a:cubicBezTo>
                    <a:pt x="4313" y="2842"/>
                    <a:pt x="4313" y="2842"/>
                    <a:pt x="4313" y="2842"/>
                  </a:cubicBezTo>
                  <a:cubicBezTo>
                    <a:pt x="4313" y="490"/>
                    <a:pt x="4313" y="490"/>
                    <a:pt x="4313" y="490"/>
                  </a:cubicBezTo>
                  <a:cubicBezTo>
                    <a:pt x="865" y="490"/>
                    <a:pt x="865" y="490"/>
                    <a:pt x="865" y="490"/>
                  </a:cubicBezTo>
                  <a:cubicBezTo>
                    <a:pt x="865" y="2842"/>
                    <a:pt x="865" y="2842"/>
                    <a:pt x="865" y="2842"/>
                  </a:cubicBezTo>
                  <a:cubicBezTo>
                    <a:pt x="1813" y="2842"/>
                    <a:pt x="1813" y="2842"/>
                    <a:pt x="1813" y="2842"/>
                  </a:cubicBezTo>
                  <a:cubicBezTo>
                    <a:pt x="1813" y="2235"/>
                    <a:pt x="1813" y="2235"/>
                    <a:pt x="1813" y="2235"/>
                  </a:cubicBezTo>
                  <a:cubicBezTo>
                    <a:pt x="1813" y="2057"/>
                    <a:pt x="1958" y="1912"/>
                    <a:pt x="2137" y="1912"/>
                  </a:cubicBezTo>
                  <a:cubicBezTo>
                    <a:pt x="3040" y="1912"/>
                    <a:pt x="3040" y="1912"/>
                    <a:pt x="3040" y="1912"/>
                  </a:cubicBezTo>
                  <a:cubicBezTo>
                    <a:pt x="3218" y="1912"/>
                    <a:pt x="3363" y="2057"/>
                    <a:pt x="3363" y="2235"/>
                  </a:cubicBezTo>
                  <a:cubicBezTo>
                    <a:pt x="3363" y="2842"/>
                    <a:pt x="3363" y="2842"/>
                    <a:pt x="3363" y="2842"/>
                  </a:cubicBezTo>
                  <a:close/>
                  <a:moveTo>
                    <a:pt x="3001" y="2842"/>
                  </a:moveTo>
                  <a:cubicBezTo>
                    <a:pt x="3198" y="2842"/>
                    <a:pt x="3198" y="2842"/>
                    <a:pt x="3198" y="2842"/>
                  </a:cubicBezTo>
                  <a:cubicBezTo>
                    <a:pt x="3198" y="2235"/>
                    <a:pt x="3198" y="2235"/>
                    <a:pt x="3198" y="2235"/>
                  </a:cubicBezTo>
                  <a:cubicBezTo>
                    <a:pt x="3198" y="2148"/>
                    <a:pt x="3127" y="2077"/>
                    <a:pt x="3040" y="2077"/>
                  </a:cubicBezTo>
                  <a:cubicBezTo>
                    <a:pt x="2137" y="2077"/>
                    <a:pt x="2137" y="2077"/>
                    <a:pt x="2137" y="2077"/>
                  </a:cubicBezTo>
                  <a:cubicBezTo>
                    <a:pt x="2049" y="2077"/>
                    <a:pt x="1979" y="2148"/>
                    <a:pt x="1979" y="2235"/>
                  </a:cubicBezTo>
                  <a:cubicBezTo>
                    <a:pt x="1979" y="2842"/>
                    <a:pt x="1979" y="2842"/>
                    <a:pt x="1979" y="2842"/>
                  </a:cubicBezTo>
                  <a:cubicBezTo>
                    <a:pt x="2174" y="2842"/>
                    <a:pt x="2174" y="2842"/>
                    <a:pt x="2174" y="2842"/>
                  </a:cubicBezTo>
                  <a:cubicBezTo>
                    <a:pt x="2174" y="2346"/>
                    <a:pt x="2174" y="2346"/>
                    <a:pt x="2174" y="2346"/>
                  </a:cubicBezTo>
                  <a:cubicBezTo>
                    <a:pt x="2340" y="2346"/>
                    <a:pt x="2340" y="2346"/>
                    <a:pt x="2340" y="2346"/>
                  </a:cubicBezTo>
                  <a:cubicBezTo>
                    <a:pt x="2340" y="2842"/>
                    <a:pt x="2340" y="2842"/>
                    <a:pt x="2340" y="2842"/>
                  </a:cubicBezTo>
                  <a:cubicBezTo>
                    <a:pt x="2836" y="2842"/>
                    <a:pt x="2836" y="2842"/>
                    <a:pt x="2836" y="2842"/>
                  </a:cubicBezTo>
                  <a:cubicBezTo>
                    <a:pt x="2836" y="2346"/>
                    <a:pt x="2836" y="2346"/>
                    <a:pt x="2836" y="2346"/>
                  </a:cubicBezTo>
                  <a:cubicBezTo>
                    <a:pt x="3001" y="2346"/>
                    <a:pt x="3001" y="2346"/>
                    <a:pt x="3001" y="2346"/>
                  </a:cubicBezTo>
                  <a:cubicBezTo>
                    <a:pt x="3001" y="2842"/>
                    <a:pt x="3001" y="2842"/>
                    <a:pt x="3001" y="2842"/>
                  </a:cubicBezTo>
                  <a:close/>
                  <a:moveTo>
                    <a:pt x="2591" y="1787"/>
                  </a:moveTo>
                  <a:cubicBezTo>
                    <a:pt x="2355" y="1787"/>
                    <a:pt x="2163" y="1595"/>
                    <a:pt x="2163" y="1359"/>
                  </a:cubicBezTo>
                  <a:cubicBezTo>
                    <a:pt x="2163" y="1123"/>
                    <a:pt x="2355" y="931"/>
                    <a:pt x="2591" y="931"/>
                  </a:cubicBezTo>
                  <a:cubicBezTo>
                    <a:pt x="2827" y="931"/>
                    <a:pt x="3019" y="1123"/>
                    <a:pt x="3019" y="1359"/>
                  </a:cubicBezTo>
                  <a:cubicBezTo>
                    <a:pt x="3019" y="1595"/>
                    <a:pt x="2827" y="1787"/>
                    <a:pt x="2591" y="1787"/>
                  </a:cubicBezTo>
                  <a:close/>
                  <a:moveTo>
                    <a:pt x="2591" y="1096"/>
                  </a:moveTo>
                  <a:cubicBezTo>
                    <a:pt x="2446" y="1096"/>
                    <a:pt x="2328" y="1214"/>
                    <a:pt x="2328" y="1359"/>
                  </a:cubicBezTo>
                  <a:cubicBezTo>
                    <a:pt x="2328" y="1504"/>
                    <a:pt x="2446" y="1622"/>
                    <a:pt x="2591" y="1622"/>
                  </a:cubicBezTo>
                  <a:cubicBezTo>
                    <a:pt x="2736" y="1622"/>
                    <a:pt x="2854" y="1504"/>
                    <a:pt x="2854" y="1359"/>
                  </a:cubicBezTo>
                  <a:cubicBezTo>
                    <a:pt x="2854" y="1214"/>
                    <a:pt x="2736" y="1096"/>
                    <a:pt x="2591" y="1096"/>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11" name="Rectangle 10">
            <a:extLst>
              <a:ext uri="{FF2B5EF4-FFF2-40B4-BE49-F238E27FC236}">
                <a16:creationId xmlns:a16="http://schemas.microsoft.com/office/drawing/2014/main" id="{FE347A7F-4DEF-4D42-87EF-822F96D21BB6}"/>
              </a:ext>
            </a:extLst>
          </p:cNvPr>
          <p:cNvSpPr/>
          <p:nvPr/>
        </p:nvSpPr>
        <p:spPr>
          <a:xfrm>
            <a:off x="1478367" y="1311841"/>
            <a:ext cx="2976697" cy="1979068"/>
          </a:xfrm>
          <a:prstGeom prst="rect">
            <a:avLst/>
          </a:prstGeom>
        </p:spPr>
        <p:txBody>
          <a:bodyPr wrap="square" lIns="0">
            <a:spAutoFit/>
          </a:bodyPr>
          <a:lstStyle/>
          <a:p>
            <a:pPr lvl="0">
              <a:lnSpc>
                <a:spcPct val="110000"/>
              </a:lnSpc>
              <a:spcAft>
                <a:spcPts val="600"/>
              </a:spcAft>
            </a:pPr>
            <a:r>
              <a:rPr lang="en-US" sz="2400" b="1">
                <a:solidFill>
                  <a:schemeClr val="bg1"/>
                </a:solidFill>
              </a:rPr>
              <a:t>Pre-COVID</a:t>
            </a:r>
            <a:endParaRPr lang="en-US" sz="2400">
              <a:solidFill>
                <a:schemeClr val="bg1"/>
              </a:solidFill>
            </a:endParaRPr>
          </a:p>
          <a:p>
            <a:pPr lvl="0">
              <a:lnSpc>
                <a:spcPct val="110000"/>
              </a:lnSpc>
            </a:pPr>
            <a:r>
              <a:rPr lang="en-US" sz="1400">
                <a:solidFill>
                  <a:schemeClr val="bg1"/>
                </a:solidFill>
              </a:rPr>
              <a:t>Care coordinators helped schedule prenatal care appointments for </a:t>
            </a:r>
            <a:br>
              <a:rPr lang="en-US" sz="1400">
                <a:solidFill>
                  <a:schemeClr val="bg1"/>
                </a:solidFill>
              </a:rPr>
            </a:br>
            <a:r>
              <a:rPr lang="en-US" sz="1400">
                <a:solidFill>
                  <a:schemeClr val="bg1"/>
                </a:solidFill>
              </a:rPr>
              <a:t>high risk members and assist </a:t>
            </a:r>
            <a:br>
              <a:rPr lang="en-US" sz="1400">
                <a:solidFill>
                  <a:schemeClr val="bg1"/>
                </a:solidFill>
              </a:rPr>
            </a:br>
            <a:r>
              <a:rPr lang="en-US" sz="1400">
                <a:solidFill>
                  <a:schemeClr val="bg1"/>
                </a:solidFill>
              </a:rPr>
              <a:t>with transportation if needed</a:t>
            </a:r>
          </a:p>
          <a:p>
            <a:pPr lvl="0">
              <a:lnSpc>
                <a:spcPct val="110000"/>
              </a:lnSpc>
            </a:pPr>
            <a:endParaRPr lang="en-US" sz="1400">
              <a:solidFill>
                <a:schemeClr val="bg1"/>
              </a:solidFill>
            </a:endParaRPr>
          </a:p>
          <a:p>
            <a:pPr lvl="0">
              <a:lnSpc>
                <a:spcPct val="110000"/>
              </a:lnSpc>
            </a:pPr>
            <a:r>
              <a:rPr lang="en-US" sz="1400">
                <a:solidFill>
                  <a:schemeClr val="bg1"/>
                </a:solidFill>
              </a:rPr>
              <a:t>Post care all delivered in-person</a:t>
            </a:r>
          </a:p>
        </p:txBody>
      </p:sp>
      <p:sp>
        <p:nvSpPr>
          <p:cNvPr id="16" name="Title 1">
            <a:extLst>
              <a:ext uri="{FF2B5EF4-FFF2-40B4-BE49-F238E27FC236}">
                <a16:creationId xmlns:a16="http://schemas.microsoft.com/office/drawing/2014/main" id="{E9BAC53F-812A-C749-89FF-75F479DFCB63}"/>
              </a:ext>
            </a:extLst>
          </p:cNvPr>
          <p:cNvSpPr txBox="1">
            <a:spLocks/>
          </p:cNvSpPr>
          <p:nvPr/>
        </p:nvSpPr>
        <p:spPr>
          <a:xfrm>
            <a:off x="681576" y="439134"/>
            <a:ext cx="1610863" cy="486708"/>
          </a:xfrm>
          <a:prstGeom prst="rect">
            <a:avLst/>
          </a:prstGeom>
        </p:spPr>
        <p:txBody>
          <a:bodyPr vert="horz" lIns="0" tIns="0" rIns="0" bIns="0" rtlCol="0" anchor="t" anchorCtr="0">
            <a:noAutofit/>
          </a:bodyPr>
          <a:lstStyle>
            <a:lvl1pPr algn="ctr" defTabSz="457200" rtl="0" eaLnBrk="1" latinLnBrk="0" hangingPunct="1">
              <a:lnSpc>
                <a:spcPct val="90000"/>
              </a:lnSpc>
              <a:spcBef>
                <a:spcPct val="0"/>
              </a:spcBef>
              <a:buNone/>
              <a:defRPr sz="3200" b="1" kern="1200">
                <a:solidFill>
                  <a:schemeClr val="bg1"/>
                </a:solidFill>
                <a:latin typeface="+mn-lt"/>
                <a:ea typeface="+mj-ea"/>
                <a:cs typeface="+mj-cs"/>
              </a:defRPr>
            </a:lvl1pPr>
          </a:lstStyle>
          <a:p>
            <a:pPr algn="l">
              <a:lnSpc>
                <a:spcPct val="100000"/>
              </a:lnSpc>
            </a:pPr>
            <a:r>
              <a:rPr lang="en-US" altLang="en-US" sz="1100" b="0"/>
              <a:t>Pregnant mom at risk </a:t>
            </a:r>
            <a:br>
              <a:rPr lang="en-US" altLang="en-US" sz="1100" b="0"/>
            </a:br>
            <a:r>
              <a:rPr lang="en-US" altLang="en-US" sz="1100" b="0"/>
              <a:t>of preeclampsia</a:t>
            </a:r>
            <a:endParaRPr lang="en-US" sz="1100" b="0"/>
          </a:p>
        </p:txBody>
      </p:sp>
      <p:cxnSp>
        <p:nvCxnSpPr>
          <p:cNvPr id="17" name="Straight Connector 16">
            <a:extLst>
              <a:ext uri="{FF2B5EF4-FFF2-40B4-BE49-F238E27FC236}">
                <a16:creationId xmlns:a16="http://schemas.microsoft.com/office/drawing/2014/main" id="{9386C9C7-F308-6343-96E8-5643BD817219}"/>
              </a:ext>
            </a:extLst>
          </p:cNvPr>
          <p:cNvCxnSpPr>
            <a:cxnSpLocks/>
          </p:cNvCxnSpPr>
          <p:nvPr/>
        </p:nvCxnSpPr>
        <p:spPr>
          <a:xfrm>
            <a:off x="590960" y="451447"/>
            <a:ext cx="0" cy="322909"/>
          </a:xfrm>
          <a:prstGeom prst="line">
            <a:avLst/>
          </a:prstGeom>
          <a:ln w="25400" cmpd="sng">
            <a:solidFill>
              <a:schemeClr val="accent2"/>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EB721399-B9E4-3849-9714-9EAD26264623}"/>
              </a:ext>
            </a:extLst>
          </p:cNvPr>
          <p:cNvSpPr/>
          <p:nvPr/>
        </p:nvSpPr>
        <p:spPr bwMode="gray">
          <a:xfrm>
            <a:off x="2317327"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1</a:t>
            </a:r>
          </a:p>
        </p:txBody>
      </p:sp>
      <p:sp>
        <p:nvSpPr>
          <p:cNvPr id="19" name="Oval 18">
            <a:extLst>
              <a:ext uri="{FF2B5EF4-FFF2-40B4-BE49-F238E27FC236}">
                <a16:creationId xmlns:a16="http://schemas.microsoft.com/office/drawing/2014/main" id="{8EDCD56B-9FDC-8548-93D7-AE55FBD44D26}"/>
              </a:ext>
            </a:extLst>
          </p:cNvPr>
          <p:cNvSpPr/>
          <p:nvPr/>
        </p:nvSpPr>
        <p:spPr bwMode="gray">
          <a:xfrm>
            <a:off x="2893536" y="405112"/>
            <a:ext cx="381965" cy="381965"/>
          </a:xfrm>
          <a:prstGeom prst="ellipse">
            <a:avLst/>
          </a:prstGeom>
          <a:noFill/>
          <a:ln>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a:solidFill>
                  <a:schemeClr val="bg1"/>
                </a:solidFill>
              </a:rPr>
              <a:t>2</a:t>
            </a:r>
          </a:p>
        </p:txBody>
      </p:sp>
      <p:sp>
        <p:nvSpPr>
          <p:cNvPr id="39" name="Content Placeholder 8">
            <a:extLst>
              <a:ext uri="{FF2B5EF4-FFF2-40B4-BE49-F238E27FC236}">
                <a16:creationId xmlns:a16="http://schemas.microsoft.com/office/drawing/2014/main" id="{D72008AD-FA4E-6743-BBD6-3B1CE55ACD6C}"/>
              </a:ext>
            </a:extLst>
          </p:cNvPr>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7</a:t>
            </a:fld>
            <a:endParaRPr lang="en-US" sz="1000" b="1">
              <a:solidFill>
                <a:schemeClr val="bg1"/>
              </a:solidFill>
              <a:latin typeface="+mn-lt"/>
              <a:ea typeface="Open Sans" panose="020B0606030504020204" pitchFamily="34" charset="0"/>
              <a:cs typeface="Arial" panose="020B0604020202020204" pitchFamily="34" charset="0"/>
            </a:endParaRPr>
          </a:p>
        </p:txBody>
      </p:sp>
      <p:sp>
        <p:nvSpPr>
          <p:cNvPr id="47" name="TextBox 46">
            <a:extLst>
              <a:ext uri="{FF2B5EF4-FFF2-40B4-BE49-F238E27FC236}">
                <a16:creationId xmlns:a16="http://schemas.microsoft.com/office/drawing/2014/main" id="{BDEA3EC1-80C4-CB44-A90A-A56CAA4C25CA}"/>
              </a:ext>
            </a:extLst>
          </p:cNvPr>
          <p:cNvSpPr txBox="1"/>
          <p:nvPr/>
        </p:nvSpPr>
        <p:spPr>
          <a:xfrm>
            <a:off x="859534" y="6425581"/>
            <a:ext cx="8046720" cy="123111"/>
          </a:xfrm>
          <a:prstGeom prst="rect">
            <a:avLst/>
          </a:prstGeom>
          <a:noFill/>
        </p:spPr>
        <p:txBody>
          <a:bodyPr wrap="square" lIns="0" tIns="0" rIns="0" bIns="0" rtlCol="0" anchor="b">
            <a:spAutoFit/>
          </a:bodyPr>
          <a:lstStyle/>
          <a:p>
            <a:r>
              <a:rPr lang="en-US" sz="800">
                <a:solidFill>
                  <a:schemeClr val="bg1"/>
                </a:solidFill>
              </a:rPr>
              <a:t>©2020 CVS Health and/or one of its affiliates. Confidential and proprietary.</a:t>
            </a:r>
          </a:p>
        </p:txBody>
      </p:sp>
      <p:sp>
        <p:nvSpPr>
          <p:cNvPr id="35" name="Rectangle 34">
            <a:extLst>
              <a:ext uri="{FF2B5EF4-FFF2-40B4-BE49-F238E27FC236}">
                <a16:creationId xmlns:a16="http://schemas.microsoft.com/office/drawing/2014/main" id="{20731941-BD2D-2D45-840D-9FC3726BCB24}"/>
              </a:ext>
            </a:extLst>
          </p:cNvPr>
          <p:cNvSpPr/>
          <p:nvPr/>
        </p:nvSpPr>
        <p:spPr bwMode="gray">
          <a:xfrm>
            <a:off x="5193791" y="-10574"/>
            <a:ext cx="6995034" cy="6889720"/>
          </a:xfrm>
          <a:prstGeom prst="rect">
            <a:avLst/>
          </a:prstGeom>
          <a:solidFill>
            <a:srgbClr val="CC0000">
              <a:alpha val="80000"/>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grpSp>
        <p:nvGrpSpPr>
          <p:cNvPr id="36" name="Group 35">
            <a:extLst>
              <a:ext uri="{FF2B5EF4-FFF2-40B4-BE49-F238E27FC236}">
                <a16:creationId xmlns:a16="http://schemas.microsoft.com/office/drawing/2014/main" id="{7809ECA3-2EAE-1D4A-A4E2-55E3AF1E0F36}"/>
              </a:ext>
            </a:extLst>
          </p:cNvPr>
          <p:cNvGrpSpPr/>
          <p:nvPr/>
        </p:nvGrpSpPr>
        <p:grpSpPr>
          <a:xfrm>
            <a:off x="7592789" y="2596192"/>
            <a:ext cx="2804063" cy="1693479"/>
            <a:chOff x="7592789" y="2596192"/>
            <a:chExt cx="2804063" cy="1693479"/>
          </a:xfrm>
        </p:grpSpPr>
        <p:sp>
          <p:nvSpPr>
            <p:cNvPr id="37" name="TextBox 36">
              <a:extLst>
                <a:ext uri="{FF2B5EF4-FFF2-40B4-BE49-F238E27FC236}">
                  <a16:creationId xmlns:a16="http://schemas.microsoft.com/office/drawing/2014/main" id="{A0BCE460-D923-F14F-9ABC-BDD30DE476A9}"/>
                </a:ext>
              </a:extLst>
            </p:cNvPr>
            <p:cNvSpPr txBox="1"/>
            <p:nvPr/>
          </p:nvSpPr>
          <p:spPr>
            <a:xfrm>
              <a:off x="7592789" y="2596192"/>
              <a:ext cx="2804063" cy="374718"/>
            </a:xfrm>
            <a:prstGeom prst="rect">
              <a:avLst/>
            </a:prstGeom>
            <a:noFill/>
          </p:spPr>
          <p:txBody>
            <a:bodyPr wrap="square" lIns="0" tIns="0" rIns="0" bIns="0" rtlCol="0">
              <a:spAutoFit/>
            </a:bodyPr>
            <a:lstStyle/>
            <a:p>
              <a:pPr>
                <a:lnSpc>
                  <a:spcPct val="110000"/>
                </a:lnSpc>
                <a:spcAft>
                  <a:spcPts val="600"/>
                </a:spcAft>
              </a:pPr>
              <a:r>
                <a:rPr lang="en-US" sz="2400" b="1">
                  <a:solidFill>
                    <a:schemeClr val="bg1"/>
                  </a:solidFill>
                </a:rPr>
                <a:t>Post pandemic</a:t>
              </a:r>
            </a:p>
          </p:txBody>
        </p:sp>
        <p:sp>
          <p:nvSpPr>
            <p:cNvPr id="38" name="TextBox 37">
              <a:extLst>
                <a:ext uri="{FF2B5EF4-FFF2-40B4-BE49-F238E27FC236}">
                  <a16:creationId xmlns:a16="http://schemas.microsoft.com/office/drawing/2014/main" id="{71DC9954-C531-F54C-BE5F-4D90D791F101}"/>
                </a:ext>
              </a:extLst>
            </p:cNvPr>
            <p:cNvSpPr txBox="1"/>
            <p:nvPr/>
          </p:nvSpPr>
          <p:spPr>
            <a:xfrm>
              <a:off x="7592789" y="3123133"/>
              <a:ext cx="2595812" cy="1166538"/>
            </a:xfrm>
            <a:prstGeom prst="rect">
              <a:avLst/>
            </a:prstGeom>
            <a:noFill/>
          </p:spPr>
          <p:txBody>
            <a:bodyPr wrap="square" lIns="0" tIns="0" rIns="0" bIns="0" rtlCol="0">
              <a:spAutoFit/>
            </a:bodyPr>
            <a:lstStyle/>
            <a:p>
              <a:pPr>
                <a:lnSpc>
                  <a:spcPct val="110000"/>
                </a:lnSpc>
              </a:pPr>
              <a:r>
                <a:rPr lang="en-US" sz="1400">
                  <a:solidFill>
                    <a:schemeClr val="bg1"/>
                  </a:solidFill>
                </a:rPr>
                <a:t>Moving forward, what prenatal and postnatal care can be provided via telemedicine by primary care providers and </a:t>
              </a:r>
              <a:br>
                <a:rPr lang="en-US" sz="1400">
                  <a:solidFill>
                    <a:schemeClr val="bg1"/>
                  </a:solidFill>
                </a:rPr>
              </a:br>
              <a:r>
                <a:rPr lang="en-US" sz="1400">
                  <a:solidFill>
                    <a:schemeClr val="bg1"/>
                  </a:solidFill>
                </a:rPr>
                <a:t>what needs to be in person?</a:t>
              </a:r>
            </a:p>
          </p:txBody>
        </p:sp>
      </p:grpSp>
      <p:cxnSp>
        <p:nvCxnSpPr>
          <p:cNvPr id="52" name="Straight Connector 51">
            <a:extLst>
              <a:ext uri="{FF2B5EF4-FFF2-40B4-BE49-F238E27FC236}">
                <a16:creationId xmlns:a16="http://schemas.microsoft.com/office/drawing/2014/main" id="{E8153957-3370-4A2B-97F9-DE014B004271}"/>
              </a:ext>
            </a:extLst>
          </p:cNvPr>
          <p:cNvCxnSpPr/>
          <p:nvPr/>
        </p:nvCxnSpPr>
        <p:spPr>
          <a:xfrm>
            <a:off x="1478367" y="3565696"/>
            <a:ext cx="669422"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699197A-F083-E04E-9B25-55A88AF9D6F2}"/>
              </a:ext>
            </a:extLst>
          </p:cNvPr>
          <p:cNvSpPr/>
          <p:nvPr/>
        </p:nvSpPr>
        <p:spPr bwMode="gray">
          <a:xfrm>
            <a:off x="1478367" y="3785726"/>
            <a:ext cx="2804062" cy="2327463"/>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lvl="0">
              <a:lnSpc>
                <a:spcPct val="110000"/>
              </a:lnSpc>
              <a:spcAft>
                <a:spcPts val="600"/>
              </a:spcAft>
            </a:pPr>
            <a:r>
              <a:rPr lang="en-US" sz="2400" b="1">
                <a:solidFill>
                  <a:prstClr val="white"/>
                </a:solidFill>
              </a:rPr>
              <a:t>During pandemic</a:t>
            </a:r>
          </a:p>
          <a:p>
            <a:pPr lvl="0">
              <a:lnSpc>
                <a:spcPct val="110000"/>
              </a:lnSpc>
            </a:pPr>
            <a:r>
              <a:rPr lang="en-US" sz="1400">
                <a:solidFill>
                  <a:prstClr val="white"/>
                </a:solidFill>
              </a:rPr>
              <a:t>Care coordinators helped connect women to virtual prenatal care for some services and made sure they had the needed technology for telemedicine. They also helped women schedule in-person</a:t>
            </a:r>
            <a:br>
              <a:rPr lang="en-US" sz="1400">
                <a:solidFill>
                  <a:prstClr val="white"/>
                </a:solidFill>
              </a:rPr>
            </a:br>
            <a:r>
              <a:rPr lang="en-US" sz="1400">
                <a:solidFill>
                  <a:prstClr val="white"/>
                </a:solidFill>
              </a:rPr>
              <a:t>prenatal care with their providers when necessary</a:t>
            </a:r>
          </a:p>
        </p:txBody>
      </p:sp>
      <p:grpSp>
        <p:nvGrpSpPr>
          <p:cNvPr id="40" name="Group 39">
            <a:extLst>
              <a:ext uri="{FF2B5EF4-FFF2-40B4-BE49-F238E27FC236}">
                <a16:creationId xmlns:a16="http://schemas.microsoft.com/office/drawing/2014/main" id="{EF1624C6-05AD-CE42-8383-C629199FB1B8}"/>
              </a:ext>
            </a:extLst>
          </p:cNvPr>
          <p:cNvGrpSpPr>
            <a:grpSpLocks noChangeAspect="1"/>
          </p:cNvGrpSpPr>
          <p:nvPr/>
        </p:nvGrpSpPr>
        <p:grpSpPr>
          <a:xfrm>
            <a:off x="10352582" y="6373316"/>
            <a:ext cx="1279180" cy="157138"/>
            <a:chOff x="1011652" y="1504398"/>
            <a:chExt cx="10028238" cy="1231900"/>
          </a:xfrm>
          <a:solidFill>
            <a:schemeClr val="bg1"/>
          </a:solidFill>
        </p:grpSpPr>
        <p:sp>
          <p:nvSpPr>
            <p:cNvPr id="41" name="Freeform 4">
              <a:extLst>
                <a:ext uri="{FF2B5EF4-FFF2-40B4-BE49-F238E27FC236}">
                  <a16:creationId xmlns:a16="http://schemas.microsoft.com/office/drawing/2014/main" id="{4FF4996B-0DF3-CE4A-8B18-2D41D4F0587F}"/>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2" name="Freeform 5">
              <a:extLst>
                <a:ext uri="{FF2B5EF4-FFF2-40B4-BE49-F238E27FC236}">
                  <a16:creationId xmlns:a16="http://schemas.microsoft.com/office/drawing/2014/main" id="{9F1CD7EC-7A4C-D941-8432-450A0379E58E}"/>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3" name="Freeform 6">
              <a:extLst>
                <a:ext uri="{FF2B5EF4-FFF2-40B4-BE49-F238E27FC236}">
                  <a16:creationId xmlns:a16="http://schemas.microsoft.com/office/drawing/2014/main" id="{81A74CD3-4DC7-1A45-93DA-8552130CB42E}"/>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4" name="Freeform 7">
              <a:extLst>
                <a:ext uri="{FF2B5EF4-FFF2-40B4-BE49-F238E27FC236}">
                  <a16:creationId xmlns:a16="http://schemas.microsoft.com/office/drawing/2014/main" id="{2EA540AA-E676-6D4E-A98F-EC5F95CCC7D0}"/>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5" name="Freeform 8">
              <a:extLst>
                <a:ext uri="{FF2B5EF4-FFF2-40B4-BE49-F238E27FC236}">
                  <a16:creationId xmlns:a16="http://schemas.microsoft.com/office/drawing/2014/main" id="{B3D88416-3A5B-B04B-BD88-DA46B34DEC3C}"/>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46" name="Freeform 10">
              <a:extLst>
                <a:ext uri="{FF2B5EF4-FFF2-40B4-BE49-F238E27FC236}">
                  <a16:creationId xmlns:a16="http://schemas.microsoft.com/office/drawing/2014/main" id="{24102B8B-BB2A-2648-99EF-D1AD0F6F413D}"/>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grpSp>
    </p:spTree>
    <p:extLst>
      <p:ext uri="{BB962C8B-B14F-4D97-AF65-F5344CB8AC3E}">
        <p14:creationId xmlns:p14="http://schemas.microsoft.com/office/powerpoint/2010/main" val="2710511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1000"/>
                                        <p:tgtEl>
                                          <p:spTgt spid="16"/>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childTnLst>
                                  <p:subTnLst>
                                    <p:animClr clrSpc="rgb" dir="cw">
                                      <p:cBhvr override="childStyle">
                                        <p:cTn dur="1" fill="hold" display="0" masterRel="nextClick" afterEffect="1"/>
                                        <p:tgtEl>
                                          <p:spTgt spid="18"/>
                                        </p:tgtEl>
                                        <p:attrNameLst>
                                          <p:attrName>ppt_c</p:attrName>
                                        </p:attrNameLst>
                                      </p:cBhvr>
                                      <p:to>
                                        <a:schemeClr val="folHlink"/>
                                      </p:to>
                                    </p:animClr>
                                  </p:sub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subTnLst>
                                    <p:animClr clrSpc="rgb" dir="cw">
                                      <p:cBhvr override="childStyle">
                                        <p:cTn dur="1" fill="hold" display="0" masterRel="nextClick" afterEffect="1"/>
                                        <p:tgtEl>
                                          <p:spTgt spid="11"/>
                                        </p:tgtEl>
                                        <p:attrNameLst>
                                          <p:attrName>ppt_c</p:attrName>
                                        </p:attrNameLst>
                                      </p:cBhvr>
                                      <p:to>
                                        <a:schemeClr val="folHlink"/>
                                      </p:to>
                                    </p:animClr>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subTnLst>
                                    <p:animClr clrSpc="rgb" dir="cw">
                                      <p:cBhvr override="childStyle">
                                        <p:cTn dur="1" fill="hold" display="0" masterRel="nextClick" afterEffect="1"/>
                                        <p:tgtEl>
                                          <p:spTgt spid="4"/>
                                        </p:tgtEl>
                                        <p:attrNameLst>
                                          <p:attrName>ppt_c</p:attrName>
                                        </p:attrNameLst>
                                      </p:cBhvr>
                                      <p:to>
                                        <a:schemeClr val="folHlink"/>
                                      </p:to>
                                    </p:animClr>
                                  </p:subTnLst>
                                </p:cTn>
                              </p:par>
                              <p:par>
                                <p:cTn id="37" presetID="10" presetClass="entr" presetSubtype="0" fill="hold" nodeType="withEffect">
                                  <p:stCondLst>
                                    <p:cond delay="0"/>
                                  </p:stCondLst>
                                  <p:childTnLst>
                                    <p:set>
                                      <p:cBhvr>
                                        <p:cTn id="38" dur="1" fill="hold">
                                          <p:stCondLst>
                                            <p:cond delay="0"/>
                                          </p:stCondLst>
                                        </p:cTn>
                                        <p:tgtEl>
                                          <p:spTgt spid="52"/>
                                        </p:tgtEl>
                                        <p:attrNameLst>
                                          <p:attrName>style.visibility</p:attrName>
                                        </p:attrNameLst>
                                      </p:cBhvr>
                                      <p:to>
                                        <p:strVal val="visible"/>
                                      </p:to>
                                    </p:set>
                                    <p:animEffect transition="in" filter="fade">
                                      <p:cBhvr>
                                        <p:cTn id="39" dur="500"/>
                                        <p:tgtEl>
                                          <p:spTgt spid="52"/>
                                        </p:tgtEl>
                                      </p:cBhvr>
                                    </p:animEffect>
                                  </p:childTnLst>
                                  <p:subTnLst>
                                    <p:animClr clrSpc="rgb" dir="cw">
                                      <p:cBhvr override="childStyle">
                                        <p:cTn dur="1" fill="hold" display="0" masterRel="nextClick" afterEffect="1"/>
                                        <p:tgtEl>
                                          <p:spTgt spid="52"/>
                                        </p:tgtEl>
                                        <p:attrNameLst>
                                          <p:attrName>ppt_c</p:attrName>
                                        </p:attrNameLst>
                                      </p:cBhvr>
                                      <p:to>
                                        <a:schemeClr val="folHlink"/>
                                      </p:to>
                                    </p:animClr>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subTnLst>
                                    <p:set>
                                      <p:cBhvr override="childStyle">
                                        <p:cTn dur="1" fill="hold" display="0" masterRel="nextClick" afterEffect="1"/>
                                        <p:tgtEl>
                                          <p:spTgt spid="32"/>
                                        </p:tgtEl>
                                        <p:attrNameLst>
                                          <p:attrName>style.visibility</p:attrName>
                                        </p:attrNameLst>
                                      </p:cBhvr>
                                      <p:to>
                                        <p:strVal val="hidden"/>
                                      </p:to>
                                    </p:set>
                                  </p:subTnLst>
                                </p:cTn>
                              </p:par>
                              <p:par>
                                <p:cTn id="45" presetID="22" presetClass="entr" presetSubtype="1"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up)">
                                      <p:cBhvr>
                                        <p:cTn id="47" dur="500"/>
                                        <p:tgtEl>
                                          <p:spTgt spid="31"/>
                                        </p:tgtEl>
                                      </p:cBhvr>
                                    </p:animEffect>
                                  </p:childTnLst>
                                  <p:subTnLst>
                                    <p:set>
                                      <p:cBhvr override="childStyle">
                                        <p:cTn dur="1" fill="hold" display="0" masterRel="nextClick" afterEffect="1"/>
                                        <p:tgtEl>
                                          <p:spTgt spid="31"/>
                                        </p:tgtEl>
                                        <p:attrNameLst>
                                          <p:attrName>style.visibility</p:attrName>
                                        </p:attrNameLst>
                                      </p:cBhvr>
                                      <p:to>
                                        <p:strVal val="hidden"/>
                                      </p:to>
                                    </p:set>
                                  </p:sub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5"/>
                                        </p:tgtEl>
                                        <p:attrNameLst>
                                          <p:attrName>style.visibility</p:attrName>
                                        </p:attrNameLst>
                                      </p:cBhvr>
                                      <p:to>
                                        <p:strVal val="visible"/>
                                      </p:to>
                                    </p:set>
                                    <p:animEffect transition="in" filter="fade">
                                      <p:cBhvr>
                                        <p:cTn id="52" dur="500"/>
                                        <p:tgtEl>
                                          <p:spTgt spid="35"/>
                                        </p:tgtEl>
                                      </p:cBhvr>
                                    </p:animEffect>
                                  </p:childTnLst>
                                </p:cTn>
                              </p:par>
                            </p:childTnLst>
                          </p:cTn>
                        </p:par>
                        <p:par>
                          <p:cTn id="53" fill="hold">
                            <p:stCondLst>
                              <p:cond delay="500"/>
                            </p:stCondLst>
                            <p:childTnLst>
                              <p:par>
                                <p:cTn id="54" presetID="10" presetClass="entr" presetSubtype="0" fill="hold" nodeType="afterEffect">
                                  <p:stCondLst>
                                    <p:cond delay="5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p:bldP spid="16" grpId="0"/>
      <p:bldP spid="18" grpId="0" animBg="1"/>
      <p:bldP spid="19" grpId="0" animBg="1"/>
      <p:bldP spid="35"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20200710_01_FrontDoor_00335.jpg">
            <a:extLst>
              <a:ext uri="{FF2B5EF4-FFF2-40B4-BE49-F238E27FC236}">
                <a16:creationId xmlns:a16="http://schemas.microsoft.com/office/drawing/2014/main" id="{B123D8F3-907F-F44B-AF67-55FDA9CE2C9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0"/>
            <a:ext cx="12188824" cy="6858000"/>
          </a:xfrm>
          <a:prstGeom prst="rect">
            <a:avLst/>
          </a:prstGeom>
        </p:spPr>
      </p:pic>
      <p:sp>
        <p:nvSpPr>
          <p:cNvPr id="14" name="Rectangle 13">
            <a:extLst>
              <a:ext uri="{FF2B5EF4-FFF2-40B4-BE49-F238E27FC236}">
                <a16:creationId xmlns:a16="http://schemas.microsoft.com/office/drawing/2014/main" id="{06D008BD-6826-1B4A-9C21-53EA4AD912A6}"/>
              </a:ext>
            </a:extLst>
          </p:cNvPr>
          <p:cNvSpPr/>
          <p:nvPr/>
        </p:nvSpPr>
        <p:spPr bwMode="gray">
          <a:xfrm>
            <a:off x="0" y="0"/>
            <a:ext cx="11228293" cy="6858000"/>
          </a:xfrm>
          <a:prstGeom prst="rect">
            <a:avLst/>
          </a:prstGeom>
          <a:gradFill>
            <a:gsLst>
              <a:gs pos="22000">
                <a:schemeClr val="tx1">
                  <a:alpha val="69000"/>
                </a:schemeClr>
              </a:gs>
              <a:gs pos="98000">
                <a:schemeClr val="tx1">
                  <a:alpha val="0"/>
                </a:schemeClr>
              </a:gs>
            </a:gsLst>
            <a:lin ang="0" scaled="0"/>
          </a:gra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sp>
        <p:nvSpPr>
          <p:cNvPr id="25" name="Rectangle 24">
            <a:extLst>
              <a:ext uri="{FF2B5EF4-FFF2-40B4-BE49-F238E27FC236}">
                <a16:creationId xmlns:a16="http://schemas.microsoft.com/office/drawing/2014/main" id="{BF39B10A-8BDB-8B45-82C3-E0C05934F4F1}"/>
              </a:ext>
            </a:extLst>
          </p:cNvPr>
          <p:cNvSpPr/>
          <p:nvPr/>
        </p:nvSpPr>
        <p:spPr>
          <a:xfrm>
            <a:off x="1541515" y="979332"/>
            <a:ext cx="2487560" cy="3400996"/>
          </a:xfrm>
          <a:prstGeom prst="rect">
            <a:avLst/>
          </a:prstGeom>
        </p:spPr>
        <p:txBody>
          <a:bodyPr wrap="square" lIns="0">
            <a:spAutoFit/>
          </a:bodyPr>
          <a:lstStyle/>
          <a:p>
            <a:pPr lvl="0">
              <a:lnSpc>
                <a:spcPct val="110000"/>
              </a:lnSpc>
              <a:spcAft>
                <a:spcPts val="600"/>
              </a:spcAft>
            </a:pPr>
            <a:r>
              <a:rPr lang="en-US" sz="2400" b="1">
                <a:solidFill>
                  <a:schemeClr val="bg1"/>
                </a:solidFill>
              </a:rPr>
              <a:t>Pre-COVID</a:t>
            </a:r>
            <a:endParaRPr lang="en-US" sz="2400">
              <a:solidFill>
                <a:schemeClr val="bg1"/>
              </a:solidFill>
            </a:endParaRPr>
          </a:p>
          <a:p>
            <a:pPr lvl="0">
              <a:lnSpc>
                <a:spcPct val="110000"/>
              </a:lnSpc>
            </a:pPr>
            <a:r>
              <a:rPr lang="en-US" sz="1400">
                <a:solidFill>
                  <a:schemeClr val="bg1"/>
                </a:solidFill>
              </a:rPr>
              <a:t>Members often visited </a:t>
            </a:r>
            <a:br>
              <a:rPr lang="en-US" sz="1400">
                <a:solidFill>
                  <a:schemeClr val="bg1"/>
                </a:solidFill>
              </a:rPr>
            </a:br>
            <a:r>
              <a:rPr lang="en-US" sz="1400">
                <a:solidFill>
                  <a:schemeClr val="bg1"/>
                </a:solidFill>
              </a:rPr>
              <a:t>their primary care providers in-person and received prescription for blood </a:t>
            </a:r>
            <a:br>
              <a:rPr lang="en-US" sz="1400">
                <a:solidFill>
                  <a:schemeClr val="bg1"/>
                </a:solidFill>
              </a:rPr>
            </a:br>
            <a:r>
              <a:rPr lang="en-US" sz="1400">
                <a:solidFill>
                  <a:schemeClr val="bg1"/>
                </a:solidFill>
              </a:rPr>
              <a:t>pressure medicine</a:t>
            </a:r>
          </a:p>
          <a:p>
            <a:pPr lvl="0">
              <a:lnSpc>
                <a:spcPct val="110000"/>
              </a:lnSpc>
            </a:pPr>
            <a:endParaRPr lang="en-US" sz="1400">
              <a:solidFill>
                <a:schemeClr val="bg1"/>
              </a:solidFill>
            </a:endParaRPr>
          </a:p>
          <a:p>
            <a:pPr lvl="0">
              <a:lnSpc>
                <a:spcPct val="110000"/>
              </a:lnSpc>
            </a:pPr>
            <a:r>
              <a:rPr lang="en-US" sz="1400">
                <a:solidFill>
                  <a:schemeClr val="bg1"/>
                </a:solidFill>
              </a:rPr>
              <a:t>Members often physically went (walk, drive, public transit) to pharmacies and picked up a 30-day supply </a:t>
            </a:r>
            <a:br>
              <a:rPr lang="en-US" sz="1400">
                <a:solidFill>
                  <a:schemeClr val="bg1"/>
                </a:solidFill>
              </a:rPr>
            </a:br>
            <a:r>
              <a:rPr lang="en-US" sz="1400">
                <a:solidFill>
                  <a:schemeClr val="bg1"/>
                </a:solidFill>
              </a:rPr>
              <a:t>of blood pressure medication</a:t>
            </a:r>
          </a:p>
          <a:p>
            <a:pPr lvl="0">
              <a:lnSpc>
                <a:spcPct val="110000"/>
              </a:lnSpc>
            </a:pPr>
            <a:endParaRPr lang="en-US" sz="1400">
              <a:solidFill>
                <a:schemeClr val="bg1"/>
              </a:solidFill>
            </a:endParaRPr>
          </a:p>
        </p:txBody>
      </p:sp>
      <p:sp>
        <p:nvSpPr>
          <p:cNvPr id="9" name="Title 1">
            <a:extLst>
              <a:ext uri="{FF2B5EF4-FFF2-40B4-BE49-F238E27FC236}">
                <a16:creationId xmlns:a16="http://schemas.microsoft.com/office/drawing/2014/main" id="{213F42A7-7AC8-D04B-A76B-D5CEA980A0A2}"/>
              </a:ext>
            </a:extLst>
          </p:cNvPr>
          <p:cNvSpPr txBox="1">
            <a:spLocks/>
          </p:cNvSpPr>
          <p:nvPr/>
        </p:nvSpPr>
        <p:spPr>
          <a:xfrm>
            <a:off x="681576" y="450761"/>
            <a:ext cx="1610863" cy="296214"/>
          </a:xfrm>
          <a:prstGeom prst="rect">
            <a:avLst/>
          </a:prstGeom>
        </p:spPr>
        <p:txBody>
          <a:bodyPr vert="horz" lIns="0" tIns="0" rIns="0" bIns="0" rtlCol="0" anchor="ctr" anchorCtr="0">
            <a:noAutofit/>
          </a:bodyPr>
          <a:lstStyle>
            <a:lvl1pPr algn="ctr" defTabSz="457200" rtl="0" eaLnBrk="1" latinLnBrk="0" hangingPunct="1">
              <a:lnSpc>
                <a:spcPct val="90000"/>
              </a:lnSpc>
              <a:spcBef>
                <a:spcPct val="0"/>
              </a:spcBef>
              <a:buNone/>
              <a:defRPr sz="3200" b="1" kern="1200">
                <a:solidFill>
                  <a:schemeClr val="bg1"/>
                </a:solidFill>
                <a:latin typeface="+mn-lt"/>
                <a:ea typeface="+mj-ea"/>
                <a:cs typeface="+mj-cs"/>
              </a:defRPr>
            </a:lvl1pPr>
          </a:lstStyle>
          <a:p>
            <a:pPr algn="l">
              <a:lnSpc>
                <a:spcPct val="100000"/>
              </a:lnSpc>
            </a:pPr>
            <a:r>
              <a:rPr lang="en-US" altLang="en-US" sz="1100" b="0"/>
              <a:t>Adult with hypertension</a:t>
            </a:r>
            <a:endParaRPr lang="en-US" sz="1100" b="0"/>
          </a:p>
        </p:txBody>
      </p:sp>
      <p:cxnSp>
        <p:nvCxnSpPr>
          <p:cNvPr id="10" name="Straight Connector 9">
            <a:extLst>
              <a:ext uri="{FF2B5EF4-FFF2-40B4-BE49-F238E27FC236}">
                <a16:creationId xmlns:a16="http://schemas.microsoft.com/office/drawing/2014/main" id="{02BDDF36-3B02-E540-A38C-46EA253C533B}"/>
              </a:ext>
            </a:extLst>
          </p:cNvPr>
          <p:cNvCxnSpPr>
            <a:cxnSpLocks/>
          </p:cNvCxnSpPr>
          <p:nvPr/>
        </p:nvCxnSpPr>
        <p:spPr>
          <a:xfrm>
            <a:off x="590960" y="451447"/>
            <a:ext cx="0" cy="322909"/>
          </a:xfrm>
          <a:prstGeom prst="line">
            <a:avLst/>
          </a:prstGeom>
          <a:ln w="25400" cmpd="sng">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7CE77FE-0365-FC48-A18E-C87F6A063E6E}"/>
              </a:ext>
            </a:extLst>
          </p:cNvPr>
          <p:cNvCxnSpPr/>
          <p:nvPr/>
        </p:nvCxnSpPr>
        <p:spPr>
          <a:xfrm>
            <a:off x="5977753" y="3903525"/>
            <a:ext cx="0" cy="510128"/>
          </a:xfrm>
          <a:prstGeom prst="line">
            <a:avLst/>
          </a:prstGeom>
          <a:ln w="12700" cmpd="sng">
            <a:solidFill>
              <a:schemeClr val="bg1"/>
            </a:solidFill>
            <a:headEnd type="none" w="sm" len="sm"/>
            <a:tailEnd type="oval" w="sm" len="sm"/>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90B2CE19-25CD-894F-85C9-87076551EAC2}"/>
              </a:ext>
            </a:extLst>
          </p:cNvPr>
          <p:cNvGrpSpPr/>
          <p:nvPr/>
        </p:nvGrpSpPr>
        <p:grpSpPr>
          <a:xfrm>
            <a:off x="5949829" y="2137915"/>
            <a:ext cx="1919742" cy="1994840"/>
            <a:chOff x="5949829" y="2137915"/>
            <a:chExt cx="1919742" cy="1994840"/>
          </a:xfrm>
        </p:grpSpPr>
        <p:sp>
          <p:nvSpPr>
            <p:cNvPr id="23" name="TextBox 22">
              <a:extLst>
                <a:ext uri="{FF2B5EF4-FFF2-40B4-BE49-F238E27FC236}">
                  <a16:creationId xmlns:a16="http://schemas.microsoft.com/office/drawing/2014/main" id="{977400D6-C023-E049-8D08-8F96283784D3}"/>
                </a:ext>
              </a:extLst>
            </p:cNvPr>
            <p:cNvSpPr txBox="1"/>
            <p:nvPr/>
          </p:nvSpPr>
          <p:spPr>
            <a:xfrm>
              <a:off x="5959280" y="2470762"/>
              <a:ext cx="1910291" cy="1661993"/>
            </a:xfrm>
            <a:prstGeom prst="rect">
              <a:avLst/>
            </a:prstGeom>
            <a:noFill/>
          </p:spPr>
          <p:txBody>
            <a:bodyPr wrap="square" lIns="0" tIns="0" rIns="0" bIns="0" rtlCol="0">
              <a:spAutoFit/>
            </a:bodyPr>
            <a:lstStyle/>
            <a:p>
              <a:pPr>
                <a:spcAft>
                  <a:spcPts val="600"/>
                </a:spcAft>
              </a:pPr>
              <a:r>
                <a:rPr lang="en-US" sz="1400" b="1">
                  <a:solidFill>
                    <a:schemeClr val="bg1"/>
                  </a:solidFill>
                </a:rPr>
                <a:t>           </a:t>
              </a:r>
              <a:endParaRPr lang="en-US" b="1">
                <a:solidFill>
                  <a:schemeClr val="bg1"/>
                </a:solidFill>
              </a:endParaRPr>
            </a:p>
            <a:p>
              <a:pPr>
                <a:spcAft>
                  <a:spcPts val="600"/>
                </a:spcAft>
              </a:pPr>
              <a:r>
                <a:rPr lang="en-US" sz="1400">
                  <a:solidFill>
                    <a:schemeClr val="bg1"/>
                  </a:solidFill>
                </a:rPr>
                <a:t>Members received a </a:t>
              </a:r>
              <a:br>
                <a:rPr lang="en-US" sz="1400">
                  <a:solidFill>
                    <a:schemeClr val="bg1"/>
                  </a:solidFill>
                </a:rPr>
              </a:br>
              <a:r>
                <a:rPr lang="en-US" sz="1400">
                  <a:solidFill>
                    <a:schemeClr val="bg1"/>
                  </a:solidFill>
                </a:rPr>
                <a:t>90-day supply of blood pressure medicine delivered to their homes free of charge</a:t>
              </a:r>
            </a:p>
            <a:p>
              <a:pPr>
                <a:spcAft>
                  <a:spcPts val="600"/>
                </a:spcAft>
              </a:pPr>
              <a:endParaRPr lang="en-US" sz="1400">
                <a:solidFill>
                  <a:schemeClr val="bg1"/>
                </a:solidFill>
              </a:endParaRPr>
            </a:p>
          </p:txBody>
        </p:sp>
        <p:sp>
          <p:nvSpPr>
            <p:cNvPr id="24" name="Freeform 45">
              <a:extLst>
                <a:ext uri="{FF2B5EF4-FFF2-40B4-BE49-F238E27FC236}">
                  <a16:creationId xmlns:a16="http://schemas.microsoft.com/office/drawing/2014/main" id="{F01C38B5-0513-7647-ACE0-BDCFAB12BCEF}"/>
                </a:ext>
              </a:extLst>
            </p:cNvPr>
            <p:cNvSpPr>
              <a:spLocks noChangeAspect="1" noEditPoints="1"/>
            </p:cNvSpPr>
            <p:nvPr/>
          </p:nvSpPr>
          <p:spPr bwMode="auto">
            <a:xfrm>
              <a:off x="5949829" y="2137915"/>
              <a:ext cx="639970" cy="457200"/>
            </a:xfrm>
            <a:custGeom>
              <a:avLst/>
              <a:gdLst>
                <a:gd name="T0" fmla="*/ 3389 w 5202"/>
                <a:gd name="T1" fmla="*/ 3715 h 3715"/>
                <a:gd name="T2" fmla="*/ 0 w 5202"/>
                <a:gd name="T3" fmla="*/ 3181 h 3715"/>
                <a:gd name="T4" fmla="*/ 1103 w 5202"/>
                <a:gd name="T5" fmla="*/ 377 h 3715"/>
                <a:gd name="T6" fmla="*/ 1131 w 5202"/>
                <a:gd name="T7" fmla="*/ 377 h 3715"/>
                <a:gd name="T8" fmla="*/ 2638 w 5202"/>
                <a:gd name="T9" fmla="*/ 0 h 3715"/>
                <a:gd name="T10" fmla="*/ 4093 w 5202"/>
                <a:gd name="T11" fmla="*/ 454 h 3715"/>
                <a:gd name="T12" fmla="*/ 4599 w 5202"/>
                <a:gd name="T13" fmla="*/ 852 h 3715"/>
                <a:gd name="T14" fmla="*/ 4797 w 5202"/>
                <a:gd name="T15" fmla="*/ 1599 h 3715"/>
                <a:gd name="T16" fmla="*/ 5202 w 5202"/>
                <a:gd name="T17" fmla="*/ 3715 h 3715"/>
                <a:gd name="T18" fmla="*/ 5035 w 5202"/>
                <a:gd name="T19" fmla="*/ 3549 h 3715"/>
                <a:gd name="T20" fmla="*/ 3556 w 5202"/>
                <a:gd name="T21" fmla="*/ 1765 h 3715"/>
                <a:gd name="T22" fmla="*/ 2207 w 5202"/>
                <a:gd name="T23" fmla="*/ 3014 h 3715"/>
                <a:gd name="T24" fmla="*/ 3389 w 5202"/>
                <a:gd name="T25" fmla="*/ 1599 h 3715"/>
                <a:gd name="T26" fmla="*/ 4630 w 5202"/>
                <a:gd name="T27" fmla="*/ 1480 h 3715"/>
                <a:gd name="T28" fmla="*/ 4093 w 5202"/>
                <a:gd name="T29" fmla="*/ 634 h 3715"/>
                <a:gd name="T30" fmla="*/ 3183 w 5202"/>
                <a:gd name="T31" fmla="*/ 910 h 3715"/>
                <a:gd name="T32" fmla="*/ 2910 w 5202"/>
                <a:gd name="T33" fmla="*/ 2209 h 3715"/>
                <a:gd name="T34" fmla="*/ 2638 w 5202"/>
                <a:gd name="T35" fmla="*/ 543 h 3715"/>
                <a:gd name="T36" fmla="*/ 2207 w 5202"/>
                <a:gd name="T37" fmla="*/ 1480 h 3715"/>
                <a:gd name="T38" fmla="*/ 166 w 5202"/>
                <a:gd name="T39" fmla="*/ 3014 h 3715"/>
                <a:gd name="T40" fmla="*/ 2041 w 5202"/>
                <a:gd name="T41" fmla="*/ 1480 h 3715"/>
                <a:gd name="T42" fmla="*/ 1103 w 5202"/>
                <a:gd name="T43" fmla="*/ 543 h 3715"/>
                <a:gd name="T44" fmla="*/ 166 w 5202"/>
                <a:gd name="T45" fmla="*/ 3014 h 3715"/>
                <a:gd name="T46" fmla="*/ 2804 w 5202"/>
                <a:gd name="T47" fmla="*/ 1936 h 3715"/>
                <a:gd name="T48" fmla="*/ 3017 w 5202"/>
                <a:gd name="T49" fmla="*/ 1936 h 3715"/>
                <a:gd name="T50" fmla="*/ 3927 w 5202"/>
                <a:gd name="T51" fmla="*/ 744 h 3715"/>
                <a:gd name="T52" fmla="*/ 2804 w 5202"/>
                <a:gd name="T53" fmla="*/ 166 h 3715"/>
                <a:gd name="T54" fmla="*/ 4517 w 5202"/>
                <a:gd name="T55" fmla="*/ 3141 h 3715"/>
                <a:gd name="T56" fmla="*/ 4205 w 5202"/>
                <a:gd name="T57" fmla="*/ 3218 h 3715"/>
                <a:gd name="T58" fmla="*/ 4092 w 5202"/>
                <a:gd name="T59" fmla="*/ 2716 h 3715"/>
                <a:gd name="T60" fmla="*/ 3956 w 5202"/>
                <a:gd name="T61" fmla="*/ 3024 h 3715"/>
                <a:gd name="T62" fmla="*/ 3789 w 5202"/>
                <a:gd name="T63" fmla="*/ 2016 h 3715"/>
                <a:gd name="T64" fmla="*/ 4489 w 5202"/>
                <a:gd name="T65" fmla="*/ 2366 h 3715"/>
                <a:gd name="T66" fmla="*/ 4517 w 5202"/>
                <a:gd name="T67" fmla="*/ 2906 h 3715"/>
                <a:gd name="T68" fmla="*/ 4829 w 5202"/>
                <a:gd name="T69" fmla="*/ 2830 h 3715"/>
                <a:gd name="T70" fmla="*/ 4829 w 5202"/>
                <a:gd name="T71" fmla="*/ 3218 h 3715"/>
                <a:gd name="T72" fmla="*/ 3956 w 5202"/>
                <a:gd name="T73" fmla="*/ 2550 h 3715"/>
                <a:gd name="T74" fmla="*/ 4323 w 5202"/>
                <a:gd name="T75" fmla="*/ 2366 h 3715"/>
                <a:gd name="T76" fmla="*/ 3956 w 5202"/>
                <a:gd name="T77" fmla="*/ 2183 h 3715"/>
                <a:gd name="T78" fmla="*/ 1104 w 5202"/>
                <a:gd name="T79" fmla="*/ 2371 h 3715"/>
                <a:gd name="T80" fmla="*/ 548 w 5202"/>
                <a:gd name="T81" fmla="*/ 1734 h 3715"/>
                <a:gd name="T82" fmla="*/ 758 w 5202"/>
                <a:gd name="T83" fmla="*/ 1441 h 3715"/>
                <a:gd name="T84" fmla="*/ 1035 w 5202"/>
                <a:gd name="T85" fmla="*/ 1441 h 3715"/>
                <a:gd name="T86" fmla="*/ 1174 w 5202"/>
                <a:gd name="T87" fmla="*/ 1441 h 3715"/>
                <a:gd name="T88" fmla="*/ 1450 w 5202"/>
                <a:gd name="T89" fmla="*/ 1441 h 3715"/>
                <a:gd name="T90" fmla="*/ 1660 w 5202"/>
                <a:gd name="T91" fmla="*/ 1734 h 3715"/>
                <a:gd name="T92" fmla="*/ 1104 w 5202"/>
                <a:gd name="T93" fmla="*/ 2371 h 3715"/>
                <a:gd name="T94" fmla="*/ 1104 w 5202"/>
                <a:gd name="T95" fmla="*/ 2136 h 3715"/>
                <a:gd name="T96" fmla="*/ 1494 w 5202"/>
                <a:gd name="T97" fmla="*/ 1734 h 3715"/>
                <a:gd name="T98" fmla="*/ 1333 w 5202"/>
                <a:gd name="T99" fmla="*/ 1559 h 3715"/>
                <a:gd name="T100" fmla="*/ 1291 w 5202"/>
                <a:gd name="T101" fmla="*/ 1559 h 3715"/>
                <a:gd name="T102" fmla="*/ 917 w 5202"/>
                <a:gd name="T103" fmla="*/ 1559 h 3715"/>
                <a:gd name="T104" fmla="*/ 876 w 5202"/>
                <a:gd name="T105" fmla="*/ 1559 h 3715"/>
                <a:gd name="T106" fmla="*/ 714 w 5202"/>
                <a:gd name="T107" fmla="*/ 1734 h 3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02" h="3715">
                  <a:moveTo>
                    <a:pt x="5202" y="3715"/>
                  </a:moveTo>
                  <a:cubicBezTo>
                    <a:pt x="3389" y="3715"/>
                    <a:pt x="3389" y="3715"/>
                    <a:pt x="3389" y="3715"/>
                  </a:cubicBezTo>
                  <a:cubicBezTo>
                    <a:pt x="3389" y="3181"/>
                    <a:pt x="3389" y="3181"/>
                    <a:pt x="3389" y="3181"/>
                  </a:cubicBezTo>
                  <a:cubicBezTo>
                    <a:pt x="0" y="3181"/>
                    <a:pt x="0" y="3181"/>
                    <a:pt x="0" y="3181"/>
                  </a:cubicBezTo>
                  <a:cubicBezTo>
                    <a:pt x="0" y="1480"/>
                    <a:pt x="0" y="1480"/>
                    <a:pt x="0" y="1480"/>
                  </a:cubicBezTo>
                  <a:cubicBezTo>
                    <a:pt x="0" y="872"/>
                    <a:pt x="495" y="377"/>
                    <a:pt x="1103" y="377"/>
                  </a:cubicBezTo>
                  <a:cubicBezTo>
                    <a:pt x="1103" y="377"/>
                    <a:pt x="1103" y="377"/>
                    <a:pt x="1103" y="377"/>
                  </a:cubicBezTo>
                  <a:cubicBezTo>
                    <a:pt x="1113" y="377"/>
                    <a:pt x="1122" y="377"/>
                    <a:pt x="1131" y="377"/>
                  </a:cubicBezTo>
                  <a:cubicBezTo>
                    <a:pt x="2638" y="377"/>
                    <a:pt x="2638" y="377"/>
                    <a:pt x="2638" y="377"/>
                  </a:cubicBezTo>
                  <a:cubicBezTo>
                    <a:pt x="2638" y="0"/>
                    <a:pt x="2638" y="0"/>
                    <a:pt x="2638" y="0"/>
                  </a:cubicBezTo>
                  <a:cubicBezTo>
                    <a:pt x="4093" y="0"/>
                    <a:pt x="4093" y="0"/>
                    <a:pt x="4093" y="0"/>
                  </a:cubicBezTo>
                  <a:cubicBezTo>
                    <a:pt x="4093" y="454"/>
                    <a:pt x="4093" y="454"/>
                    <a:pt x="4093" y="454"/>
                  </a:cubicBezTo>
                  <a:cubicBezTo>
                    <a:pt x="4094" y="454"/>
                    <a:pt x="4094" y="454"/>
                    <a:pt x="4094" y="454"/>
                  </a:cubicBezTo>
                  <a:cubicBezTo>
                    <a:pt x="4298" y="534"/>
                    <a:pt x="4473" y="671"/>
                    <a:pt x="4599" y="852"/>
                  </a:cubicBezTo>
                  <a:cubicBezTo>
                    <a:pt x="4728" y="1037"/>
                    <a:pt x="4797" y="1254"/>
                    <a:pt x="4797" y="1480"/>
                  </a:cubicBezTo>
                  <a:cubicBezTo>
                    <a:pt x="4797" y="1599"/>
                    <a:pt x="4797" y="1599"/>
                    <a:pt x="4797" y="1599"/>
                  </a:cubicBezTo>
                  <a:cubicBezTo>
                    <a:pt x="5202" y="1599"/>
                    <a:pt x="5202" y="1599"/>
                    <a:pt x="5202" y="1599"/>
                  </a:cubicBezTo>
                  <a:cubicBezTo>
                    <a:pt x="5202" y="3715"/>
                    <a:pt x="5202" y="3715"/>
                    <a:pt x="5202" y="3715"/>
                  </a:cubicBezTo>
                  <a:close/>
                  <a:moveTo>
                    <a:pt x="3556" y="3549"/>
                  </a:moveTo>
                  <a:cubicBezTo>
                    <a:pt x="5035" y="3549"/>
                    <a:pt x="5035" y="3549"/>
                    <a:pt x="5035" y="3549"/>
                  </a:cubicBezTo>
                  <a:cubicBezTo>
                    <a:pt x="5035" y="1765"/>
                    <a:pt x="5035" y="1765"/>
                    <a:pt x="5035" y="1765"/>
                  </a:cubicBezTo>
                  <a:cubicBezTo>
                    <a:pt x="3556" y="1765"/>
                    <a:pt x="3556" y="1765"/>
                    <a:pt x="3556" y="1765"/>
                  </a:cubicBezTo>
                  <a:cubicBezTo>
                    <a:pt x="3556" y="3549"/>
                    <a:pt x="3556" y="3549"/>
                    <a:pt x="3556" y="3549"/>
                  </a:cubicBezTo>
                  <a:close/>
                  <a:moveTo>
                    <a:pt x="2207" y="3014"/>
                  </a:moveTo>
                  <a:cubicBezTo>
                    <a:pt x="3389" y="3014"/>
                    <a:pt x="3389" y="3014"/>
                    <a:pt x="3389" y="3014"/>
                  </a:cubicBezTo>
                  <a:cubicBezTo>
                    <a:pt x="3389" y="1599"/>
                    <a:pt x="3389" y="1599"/>
                    <a:pt x="3389" y="1599"/>
                  </a:cubicBezTo>
                  <a:cubicBezTo>
                    <a:pt x="4630" y="1599"/>
                    <a:pt x="4630" y="1599"/>
                    <a:pt x="4630" y="1599"/>
                  </a:cubicBezTo>
                  <a:cubicBezTo>
                    <a:pt x="4630" y="1480"/>
                    <a:pt x="4630" y="1480"/>
                    <a:pt x="4630" y="1480"/>
                  </a:cubicBezTo>
                  <a:cubicBezTo>
                    <a:pt x="4630" y="1288"/>
                    <a:pt x="4572" y="1104"/>
                    <a:pt x="4463" y="947"/>
                  </a:cubicBezTo>
                  <a:cubicBezTo>
                    <a:pt x="4368" y="812"/>
                    <a:pt x="4241" y="705"/>
                    <a:pt x="4093" y="634"/>
                  </a:cubicBezTo>
                  <a:cubicBezTo>
                    <a:pt x="4093" y="910"/>
                    <a:pt x="4093" y="910"/>
                    <a:pt x="4093" y="910"/>
                  </a:cubicBezTo>
                  <a:cubicBezTo>
                    <a:pt x="3183" y="910"/>
                    <a:pt x="3183" y="910"/>
                    <a:pt x="3183" y="910"/>
                  </a:cubicBezTo>
                  <a:cubicBezTo>
                    <a:pt x="3183" y="1936"/>
                    <a:pt x="3183" y="1936"/>
                    <a:pt x="3183" y="1936"/>
                  </a:cubicBezTo>
                  <a:cubicBezTo>
                    <a:pt x="3183" y="2087"/>
                    <a:pt x="3061" y="2209"/>
                    <a:pt x="2910" y="2209"/>
                  </a:cubicBezTo>
                  <a:cubicBezTo>
                    <a:pt x="2760" y="2209"/>
                    <a:pt x="2638" y="2087"/>
                    <a:pt x="2638" y="1936"/>
                  </a:cubicBezTo>
                  <a:cubicBezTo>
                    <a:pt x="2638" y="543"/>
                    <a:pt x="2638" y="543"/>
                    <a:pt x="2638" y="543"/>
                  </a:cubicBezTo>
                  <a:cubicBezTo>
                    <a:pt x="1686" y="543"/>
                    <a:pt x="1686" y="543"/>
                    <a:pt x="1686" y="543"/>
                  </a:cubicBezTo>
                  <a:cubicBezTo>
                    <a:pt x="1998" y="738"/>
                    <a:pt x="2207" y="1085"/>
                    <a:pt x="2207" y="1480"/>
                  </a:cubicBezTo>
                  <a:cubicBezTo>
                    <a:pt x="2207" y="3014"/>
                    <a:pt x="2207" y="3014"/>
                    <a:pt x="2207" y="3014"/>
                  </a:cubicBezTo>
                  <a:close/>
                  <a:moveTo>
                    <a:pt x="166" y="3014"/>
                  </a:moveTo>
                  <a:cubicBezTo>
                    <a:pt x="2041" y="3014"/>
                    <a:pt x="2041" y="3014"/>
                    <a:pt x="2041" y="3014"/>
                  </a:cubicBezTo>
                  <a:cubicBezTo>
                    <a:pt x="2041" y="1480"/>
                    <a:pt x="2041" y="1480"/>
                    <a:pt x="2041" y="1480"/>
                  </a:cubicBezTo>
                  <a:cubicBezTo>
                    <a:pt x="2041" y="972"/>
                    <a:pt x="1634" y="557"/>
                    <a:pt x="1129" y="543"/>
                  </a:cubicBezTo>
                  <a:cubicBezTo>
                    <a:pt x="1103" y="543"/>
                    <a:pt x="1103" y="543"/>
                    <a:pt x="1103" y="543"/>
                  </a:cubicBezTo>
                  <a:cubicBezTo>
                    <a:pt x="587" y="543"/>
                    <a:pt x="166" y="964"/>
                    <a:pt x="166" y="1480"/>
                  </a:cubicBezTo>
                  <a:cubicBezTo>
                    <a:pt x="166" y="3014"/>
                    <a:pt x="166" y="3014"/>
                    <a:pt x="166" y="3014"/>
                  </a:cubicBezTo>
                  <a:close/>
                  <a:moveTo>
                    <a:pt x="2804" y="166"/>
                  </a:moveTo>
                  <a:cubicBezTo>
                    <a:pt x="2804" y="1936"/>
                    <a:pt x="2804" y="1936"/>
                    <a:pt x="2804" y="1936"/>
                  </a:cubicBezTo>
                  <a:cubicBezTo>
                    <a:pt x="2804" y="1995"/>
                    <a:pt x="2852" y="2043"/>
                    <a:pt x="2910" y="2043"/>
                  </a:cubicBezTo>
                  <a:cubicBezTo>
                    <a:pt x="2969" y="2043"/>
                    <a:pt x="3017" y="1995"/>
                    <a:pt x="3017" y="1936"/>
                  </a:cubicBezTo>
                  <a:cubicBezTo>
                    <a:pt x="3017" y="744"/>
                    <a:pt x="3017" y="744"/>
                    <a:pt x="3017" y="744"/>
                  </a:cubicBezTo>
                  <a:cubicBezTo>
                    <a:pt x="3927" y="744"/>
                    <a:pt x="3927" y="744"/>
                    <a:pt x="3927" y="744"/>
                  </a:cubicBezTo>
                  <a:cubicBezTo>
                    <a:pt x="3927" y="166"/>
                    <a:pt x="3927" y="166"/>
                    <a:pt x="3927" y="166"/>
                  </a:cubicBezTo>
                  <a:cubicBezTo>
                    <a:pt x="2804" y="166"/>
                    <a:pt x="2804" y="166"/>
                    <a:pt x="2804" y="166"/>
                  </a:cubicBezTo>
                  <a:close/>
                  <a:moveTo>
                    <a:pt x="4712" y="3336"/>
                  </a:moveTo>
                  <a:cubicBezTo>
                    <a:pt x="4517" y="3141"/>
                    <a:pt x="4517" y="3141"/>
                    <a:pt x="4517" y="3141"/>
                  </a:cubicBezTo>
                  <a:cubicBezTo>
                    <a:pt x="4323" y="3336"/>
                    <a:pt x="4323" y="3336"/>
                    <a:pt x="4323" y="3336"/>
                  </a:cubicBezTo>
                  <a:cubicBezTo>
                    <a:pt x="4205" y="3218"/>
                    <a:pt x="4205" y="3218"/>
                    <a:pt x="4205" y="3218"/>
                  </a:cubicBezTo>
                  <a:cubicBezTo>
                    <a:pt x="4400" y="3024"/>
                    <a:pt x="4400" y="3024"/>
                    <a:pt x="4400" y="3024"/>
                  </a:cubicBezTo>
                  <a:cubicBezTo>
                    <a:pt x="4092" y="2716"/>
                    <a:pt x="4092" y="2716"/>
                    <a:pt x="4092" y="2716"/>
                  </a:cubicBezTo>
                  <a:cubicBezTo>
                    <a:pt x="3956" y="2716"/>
                    <a:pt x="3956" y="2716"/>
                    <a:pt x="3956" y="2716"/>
                  </a:cubicBezTo>
                  <a:cubicBezTo>
                    <a:pt x="3956" y="3024"/>
                    <a:pt x="3956" y="3024"/>
                    <a:pt x="3956" y="3024"/>
                  </a:cubicBezTo>
                  <a:cubicBezTo>
                    <a:pt x="3789" y="3024"/>
                    <a:pt x="3789" y="3024"/>
                    <a:pt x="3789" y="3024"/>
                  </a:cubicBezTo>
                  <a:cubicBezTo>
                    <a:pt x="3789" y="2016"/>
                    <a:pt x="3789" y="2016"/>
                    <a:pt x="3789" y="2016"/>
                  </a:cubicBezTo>
                  <a:cubicBezTo>
                    <a:pt x="4139" y="2016"/>
                    <a:pt x="4139" y="2016"/>
                    <a:pt x="4139" y="2016"/>
                  </a:cubicBezTo>
                  <a:cubicBezTo>
                    <a:pt x="4332" y="2016"/>
                    <a:pt x="4489" y="2173"/>
                    <a:pt x="4489" y="2366"/>
                  </a:cubicBezTo>
                  <a:cubicBezTo>
                    <a:pt x="4489" y="2505"/>
                    <a:pt x="4409" y="2624"/>
                    <a:pt x="4292" y="2681"/>
                  </a:cubicBezTo>
                  <a:cubicBezTo>
                    <a:pt x="4517" y="2906"/>
                    <a:pt x="4517" y="2906"/>
                    <a:pt x="4517" y="2906"/>
                  </a:cubicBezTo>
                  <a:cubicBezTo>
                    <a:pt x="4711" y="2712"/>
                    <a:pt x="4711" y="2712"/>
                    <a:pt x="4711" y="2712"/>
                  </a:cubicBezTo>
                  <a:cubicBezTo>
                    <a:pt x="4829" y="2830"/>
                    <a:pt x="4829" y="2830"/>
                    <a:pt x="4829" y="2830"/>
                  </a:cubicBezTo>
                  <a:cubicBezTo>
                    <a:pt x="4635" y="3024"/>
                    <a:pt x="4635" y="3024"/>
                    <a:pt x="4635" y="3024"/>
                  </a:cubicBezTo>
                  <a:cubicBezTo>
                    <a:pt x="4829" y="3218"/>
                    <a:pt x="4829" y="3218"/>
                    <a:pt x="4829" y="3218"/>
                  </a:cubicBezTo>
                  <a:cubicBezTo>
                    <a:pt x="4712" y="3336"/>
                    <a:pt x="4712" y="3336"/>
                    <a:pt x="4712" y="3336"/>
                  </a:cubicBezTo>
                  <a:close/>
                  <a:moveTo>
                    <a:pt x="3956" y="2550"/>
                  </a:moveTo>
                  <a:cubicBezTo>
                    <a:pt x="4139" y="2550"/>
                    <a:pt x="4139" y="2550"/>
                    <a:pt x="4139" y="2550"/>
                  </a:cubicBezTo>
                  <a:cubicBezTo>
                    <a:pt x="4241" y="2550"/>
                    <a:pt x="4323" y="2468"/>
                    <a:pt x="4323" y="2366"/>
                  </a:cubicBezTo>
                  <a:cubicBezTo>
                    <a:pt x="4323" y="2265"/>
                    <a:pt x="4240" y="2183"/>
                    <a:pt x="4139" y="2183"/>
                  </a:cubicBezTo>
                  <a:cubicBezTo>
                    <a:pt x="3956" y="2183"/>
                    <a:pt x="3956" y="2183"/>
                    <a:pt x="3956" y="2183"/>
                  </a:cubicBezTo>
                  <a:cubicBezTo>
                    <a:pt x="3956" y="2550"/>
                    <a:pt x="3956" y="2550"/>
                    <a:pt x="3956" y="2550"/>
                  </a:cubicBezTo>
                  <a:close/>
                  <a:moveTo>
                    <a:pt x="1104" y="2371"/>
                  </a:moveTo>
                  <a:cubicBezTo>
                    <a:pt x="604" y="1872"/>
                    <a:pt x="604" y="1872"/>
                    <a:pt x="604" y="1872"/>
                  </a:cubicBezTo>
                  <a:cubicBezTo>
                    <a:pt x="568" y="1835"/>
                    <a:pt x="548" y="1786"/>
                    <a:pt x="548" y="1734"/>
                  </a:cubicBezTo>
                  <a:cubicBezTo>
                    <a:pt x="548" y="1680"/>
                    <a:pt x="567" y="1632"/>
                    <a:pt x="604" y="1595"/>
                  </a:cubicBezTo>
                  <a:cubicBezTo>
                    <a:pt x="758" y="1441"/>
                    <a:pt x="758" y="1441"/>
                    <a:pt x="758" y="1441"/>
                  </a:cubicBezTo>
                  <a:cubicBezTo>
                    <a:pt x="795" y="1404"/>
                    <a:pt x="843" y="1385"/>
                    <a:pt x="896" y="1385"/>
                  </a:cubicBezTo>
                  <a:cubicBezTo>
                    <a:pt x="950" y="1385"/>
                    <a:pt x="998" y="1404"/>
                    <a:pt x="1035" y="1441"/>
                  </a:cubicBezTo>
                  <a:cubicBezTo>
                    <a:pt x="1104" y="1511"/>
                    <a:pt x="1104" y="1511"/>
                    <a:pt x="1104" y="1511"/>
                  </a:cubicBezTo>
                  <a:cubicBezTo>
                    <a:pt x="1174" y="1441"/>
                    <a:pt x="1174" y="1441"/>
                    <a:pt x="1174" y="1441"/>
                  </a:cubicBezTo>
                  <a:cubicBezTo>
                    <a:pt x="1210" y="1404"/>
                    <a:pt x="1258" y="1385"/>
                    <a:pt x="1312" y="1385"/>
                  </a:cubicBezTo>
                  <a:cubicBezTo>
                    <a:pt x="1366" y="1385"/>
                    <a:pt x="1414" y="1404"/>
                    <a:pt x="1450" y="1441"/>
                  </a:cubicBezTo>
                  <a:cubicBezTo>
                    <a:pt x="1604" y="1595"/>
                    <a:pt x="1604" y="1595"/>
                    <a:pt x="1604" y="1595"/>
                  </a:cubicBezTo>
                  <a:cubicBezTo>
                    <a:pt x="1641" y="1632"/>
                    <a:pt x="1660" y="1680"/>
                    <a:pt x="1660" y="1734"/>
                  </a:cubicBezTo>
                  <a:cubicBezTo>
                    <a:pt x="1660" y="1787"/>
                    <a:pt x="1641" y="1835"/>
                    <a:pt x="1604" y="1872"/>
                  </a:cubicBezTo>
                  <a:cubicBezTo>
                    <a:pt x="1104" y="2371"/>
                    <a:pt x="1104" y="2371"/>
                    <a:pt x="1104" y="2371"/>
                  </a:cubicBezTo>
                  <a:close/>
                  <a:moveTo>
                    <a:pt x="722" y="1754"/>
                  </a:moveTo>
                  <a:cubicBezTo>
                    <a:pt x="1104" y="2136"/>
                    <a:pt x="1104" y="2136"/>
                    <a:pt x="1104" y="2136"/>
                  </a:cubicBezTo>
                  <a:cubicBezTo>
                    <a:pt x="1487" y="1754"/>
                    <a:pt x="1487" y="1754"/>
                    <a:pt x="1487" y="1754"/>
                  </a:cubicBezTo>
                  <a:cubicBezTo>
                    <a:pt x="1490" y="1751"/>
                    <a:pt x="1494" y="1745"/>
                    <a:pt x="1494" y="1734"/>
                  </a:cubicBezTo>
                  <a:cubicBezTo>
                    <a:pt x="1494" y="1722"/>
                    <a:pt x="1490" y="1716"/>
                    <a:pt x="1487" y="1713"/>
                  </a:cubicBezTo>
                  <a:cubicBezTo>
                    <a:pt x="1333" y="1559"/>
                    <a:pt x="1333" y="1559"/>
                    <a:pt x="1333" y="1559"/>
                  </a:cubicBezTo>
                  <a:cubicBezTo>
                    <a:pt x="1329" y="1555"/>
                    <a:pt x="1324" y="1551"/>
                    <a:pt x="1312" y="1551"/>
                  </a:cubicBezTo>
                  <a:cubicBezTo>
                    <a:pt x="1300" y="1551"/>
                    <a:pt x="1295" y="1555"/>
                    <a:pt x="1291" y="1559"/>
                  </a:cubicBezTo>
                  <a:cubicBezTo>
                    <a:pt x="1104" y="1746"/>
                    <a:pt x="1104" y="1746"/>
                    <a:pt x="1104" y="1746"/>
                  </a:cubicBezTo>
                  <a:cubicBezTo>
                    <a:pt x="917" y="1559"/>
                    <a:pt x="917" y="1559"/>
                    <a:pt x="917" y="1559"/>
                  </a:cubicBezTo>
                  <a:cubicBezTo>
                    <a:pt x="913" y="1555"/>
                    <a:pt x="908" y="1551"/>
                    <a:pt x="896" y="1551"/>
                  </a:cubicBezTo>
                  <a:cubicBezTo>
                    <a:pt x="885" y="1551"/>
                    <a:pt x="879" y="1555"/>
                    <a:pt x="876" y="1559"/>
                  </a:cubicBezTo>
                  <a:cubicBezTo>
                    <a:pt x="722" y="1713"/>
                    <a:pt x="722" y="1713"/>
                    <a:pt x="722" y="1713"/>
                  </a:cubicBezTo>
                  <a:cubicBezTo>
                    <a:pt x="718" y="1716"/>
                    <a:pt x="714" y="1722"/>
                    <a:pt x="714" y="1734"/>
                  </a:cubicBezTo>
                  <a:cubicBezTo>
                    <a:pt x="714" y="1745"/>
                    <a:pt x="718" y="1751"/>
                    <a:pt x="722" y="175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8" name="Rectangle 27">
            <a:extLst>
              <a:ext uri="{FF2B5EF4-FFF2-40B4-BE49-F238E27FC236}">
                <a16:creationId xmlns:a16="http://schemas.microsoft.com/office/drawing/2014/main" id="{1DCCDBCA-881C-1841-9E91-F682C80CCAC4}"/>
              </a:ext>
            </a:extLst>
          </p:cNvPr>
          <p:cNvSpPr/>
          <p:nvPr/>
        </p:nvSpPr>
        <p:spPr bwMode="gray">
          <a:xfrm>
            <a:off x="5193790" y="0"/>
            <a:ext cx="6995035" cy="6858000"/>
          </a:xfrm>
          <a:prstGeom prst="rect">
            <a:avLst/>
          </a:prstGeom>
          <a:solidFill>
            <a:srgbClr val="CC0000">
              <a:alpha val="80000"/>
            </a:srgbClr>
          </a:solidFill>
          <a:ln>
            <a:no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solidFill>
                <a:schemeClr val="bg1"/>
              </a:solidFill>
            </a:endParaRPr>
          </a:p>
        </p:txBody>
      </p:sp>
      <p:grpSp>
        <p:nvGrpSpPr>
          <p:cNvPr id="29" name="Group 28">
            <a:extLst>
              <a:ext uri="{FF2B5EF4-FFF2-40B4-BE49-F238E27FC236}">
                <a16:creationId xmlns:a16="http://schemas.microsoft.com/office/drawing/2014/main" id="{2F4975A1-5608-4343-9E71-B98F64E1FFE4}"/>
              </a:ext>
            </a:extLst>
          </p:cNvPr>
          <p:cNvGrpSpPr/>
          <p:nvPr/>
        </p:nvGrpSpPr>
        <p:grpSpPr>
          <a:xfrm>
            <a:off x="7592789" y="2596192"/>
            <a:ext cx="2804063" cy="1456491"/>
            <a:chOff x="7592789" y="2596192"/>
            <a:chExt cx="2804063" cy="1456491"/>
          </a:xfrm>
        </p:grpSpPr>
        <p:sp>
          <p:nvSpPr>
            <p:cNvPr id="30" name="TextBox 29">
              <a:extLst>
                <a:ext uri="{FF2B5EF4-FFF2-40B4-BE49-F238E27FC236}">
                  <a16:creationId xmlns:a16="http://schemas.microsoft.com/office/drawing/2014/main" id="{8FFF6C59-1E5B-7647-A81D-C3CDAC19FBF0}"/>
                </a:ext>
              </a:extLst>
            </p:cNvPr>
            <p:cNvSpPr txBox="1"/>
            <p:nvPr/>
          </p:nvSpPr>
          <p:spPr>
            <a:xfrm>
              <a:off x="7592789" y="2596192"/>
              <a:ext cx="2804063" cy="374718"/>
            </a:xfrm>
            <a:prstGeom prst="rect">
              <a:avLst/>
            </a:prstGeom>
            <a:noFill/>
          </p:spPr>
          <p:txBody>
            <a:bodyPr wrap="square" lIns="0" tIns="0" rIns="0" bIns="0" rtlCol="0">
              <a:spAutoFit/>
            </a:bodyPr>
            <a:lstStyle/>
            <a:p>
              <a:pPr>
                <a:lnSpc>
                  <a:spcPct val="110000"/>
                </a:lnSpc>
                <a:spcAft>
                  <a:spcPts val="600"/>
                </a:spcAft>
              </a:pPr>
              <a:r>
                <a:rPr lang="en-US" sz="2400" b="1">
                  <a:solidFill>
                    <a:schemeClr val="bg1"/>
                  </a:solidFill>
                </a:rPr>
                <a:t>Post pandemic</a:t>
              </a:r>
            </a:p>
          </p:txBody>
        </p:sp>
        <p:sp>
          <p:nvSpPr>
            <p:cNvPr id="31" name="TextBox 30">
              <a:extLst>
                <a:ext uri="{FF2B5EF4-FFF2-40B4-BE49-F238E27FC236}">
                  <a16:creationId xmlns:a16="http://schemas.microsoft.com/office/drawing/2014/main" id="{B4C1CEB0-21E4-B240-A8B2-4D69A234DB0B}"/>
                </a:ext>
              </a:extLst>
            </p:cNvPr>
            <p:cNvSpPr txBox="1"/>
            <p:nvPr/>
          </p:nvSpPr>
          <p:spPr>
            <a:xfrm>
              <a:off x="7592789" y="3123133"/>
              <a:ext cx="2595812" cy="929550"/>
            </a:xfrm>
            <a:prstGeom prst="rect">
              <a:avLst/>
            </a:prstGeom>
            <a:noFill/>
          </p:spPr>
          <p:txBody>
            <a:bodyPr wrap="square" lIns="0" tIns="0" rIns="0" bIns="0" rtlCol="0">
              <a:spAutoFit/>
            </a:bodyPr>
            <a:lstStyle/>
            <a:p>
              <a:pPr>
                <a:lnSpc>
                  <a:spcPct val="110000"/>
                </a:lnSpc>
              </a:pPr>
              <a:r>
                <a:rPr lang="en-US" sz="1400">
                  <a:solidFill>
                    <a:schemeClr val="bg1"/>
                  </a:solidFill>
                </a:rPr>
                <a:t>How can we ensure easy </a:t>
              </a:r>
              <a:br>
                <a:rPr lang="en-US" sz="1400">
                  <a:solidFill>
                    <a:schemeClr val="bg1"/>
                  </a:solidFill>
                </a:rPr>
              </a:br>
              <a:r>
                <a:rPr lang="en-US" sz="1400">
                  <a:solidFill>
                    <a:schemeClr val="bg1"/>
                  </a:solidFill>
                </a:rPr>
                <a:t>and consistent access to maintenance medications </a:t>
              </a:r>
              <a:br>
                <a:rPr lang="en-US" sz="1400">
                  <a:solidFill>
                    <a:schemeClr val="bg1"/>
                  </a:solidFill>
                </a:rPr>
              </a:br>
              <a:r>
                <a:rPr lang="en-US" sz="1400">
                  <a:solidFill>
                    <a:schemeClr val="bg1"/>
                  </a:solidFill>
                </a:rPr>
                <a:t>long-term?</a:t>
              </a:r>
            </a:p>
          </p:txBody>
        </p:sp>
      </p:grpSp>
      <p:sp>
        <p:nvSpPr>
          <p:cNvPr id="32" name="Content Placeholder 8">
            <a:extLst>
              <a:ext uri="{FF2B5EF4-FFF2-40B4-BE49-F238E27FC236}">
                <a16:creationId xmlns:a16="http://schemas.microsoft.com/office/drawing/2014/main" id="{120CFAEB-8298-4046-970E-1FF24EDA0F29}"/>
              </a:ext>
            </a:extLst>
          </p:cNvPr>
          <p:cNvSpPr txBox="1">
            <a:spLocks/>
          </p:cNvSpPr>
          <p:nvPr/>
        </p:nvSpPr>
        <p:spPr>
          <a:xfrm>
            <a:off x="557784" y="6367487"/>
            <a:ext cx="352367" cy="228600"/>
          </a:xfrm>
          <a:prstGeom prst="rect">
            <a:avLst/>
          </a:prstGeom>
        </p:spPr>
        <p:txBody>
          <a:bodyPr lIns="0" rIns="0" anchor="ctr"/>
          <a:lstStyle>
            <a:lvl1pPr marL="0" indent="0" algn="l" defTabSz="914400" rtl="0" eaLnBrk="1" latinLnBrk="0" hangingPunct="1">
              <a:spcBef>
                <a:spcPts val="600"/>
              </a:spcBef>
              <a:spcAft>
                <a:spcPts val="0"/>
              </a:spcAft>
              <a:buClrTx/>
              <a:buFontTx/>
              <a:buNone/>
              <a:tabLst>
                <a:tab pos="1201738" algn="l"/>
              </a:tabLst>
              <a:defRPr sz="800" b="0" i="0" kern="1200">
                <a:solidFill>
                  <a:schemeClr val="tx2"/>
                </a:solidFill>
                <a:latin typeface="Open Sans"/>
                <a:ea typeface="+mn-ea"/>
                <a:cs typeface="Open Sans"/>
              </a:defRPr>
            </a:lvl1pPr>
            <a:lvl2pPr marL="200025"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2pPr>
            <a:lvl3pPr marL="398463" indent="-200025"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3pPr>
            <a:lvl4pPr marL="622300" indent="-200025" algn="l" defTabSz="914400" rtl="0" eaLnBrk="1" latinLnBrk="0" hangingPunct="1">
              <a:spcBef>
                <a:spcPts val="600"/>
              </a:spcBef>
              <a:spcAft>
                <a:spcPts val="0"/>
              </a:spcAft>
              <a:buClrTx/>
              <a:buFont typeface="Arial" pitchFamily="34" charset="0"/>
              <a:buChar char="•"/>
              <a:tabLst>
                <a:tab pos="1201738" algn="l"/>
              </a:tabLst>
              <a:defRPr sz="1600" b="0" i="0" kern="1200">
                <a:solidFill>
                  <a:schemeClr val="tx2"/>
                </a:solidFill>
                <a:latin typeface="Open Sans Light"/>
                <a:ea typeface="+mn-ea"/>
                <a:cs typeface="Open Sans Light"/>
              </a:defRPr>
            </a:lvl4pPr>
            <a:lvl5pPr marL="806450" indent="-182563" algn="l" defTabSz="914400" rtl="0" eaLnBrk="1" latinLnBrk="0" hangingPunct="1">
              <a:spcBef>
                <a:spcPts val="600"/>
              </a:spcBef>
              <a:spcAft>
                <a:spcPts val="0"/>
              </a:spcAft>
              <a:buClrTx/>
              <a:buFont typeface="Lucida Grande"/>
              <a:buChar char="−"/>
              <a:tabLst>
                <a:tab pos="1201738" algn="l"/>
              </a:tabLst>
              <a:defRPr sz="1600" b="0" i="0" kern="1200">
                <a:solidFill>
                  <a:schemeClr val="tx2"/>
                </a:solidFill>
                <a:latin typeface="Open Sans Light"/>
                <a:ea typeface="+mn-ea"/>
                <a:cs typeface="Open Sans Light"/>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l"/>
            <a:fld id="{38743595-4496-5147-A886-7D133864DF76}" type="slidenum">
              <a:rPr lang="en-US" sz="1000" b="1" smtClean="0">
                <a:solidFill>
                  <a:schemeClr val="bg1"/>
                </a:solidFill>
                <a:latin typeface="+mn-lt"/>
                <a:ea typeface="Open Sans" panose="020B0606030504020204" pitchFamily="34" charset="0"/>
                <a:cs typeface="Arial" panose="020B0604020202020204" pitchFamily="34" charset="0"/>
              </a:rPr>
              <a:pPr algn="l"/>
              <a:t>8</a:t>
            </a:fld>
            <a:endParaRPr lang="en-US" sz="1000" b="1">
              <a:solidFill>
                <a:schemeClr val="bg1"/>
              </a:solidFill>
              <a:latin typeface="+mn-lt"/>
              <a:ea typeface="Open Sans" panose="020B060603050402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3B2CDEE8-1C99-BF45-8503-84E76FAB194B}"/>
              </a:ext>
            </a:extLst>
          </p:cNvPr>
          <p:cNvGrpSpPr>
            <a:grpSpLocks noChangeAspect="1"/>
          </p:cNvGrpSpPr>
          <p:nvPr/>
        </p:nvGrpSpPr>
        <p:grpSpPr>
          <a:xfrm>
            <a:off x="10352582" y="6373316"/>
            <a:ext cx="1279180" cy="157138"/>
            <a:chOff x="1011652" y="1504398"/>
            <a:chExt cx="10028238" cy="1231900"/>
          </a:xfrm>
          <a:solidFill>
            <a:schemeClr val="bg1"/>
          </a:solidFill>
        </p:grpSpPr>
        <p:sp>
          <p:nvSpPr>
            <p:cNvPr id="34" name="Freeform 4">
              <a:extLst>
                <a:ext uri="{FF2B5EF4-FFF2-40B4-BE49-F238E27FC236}">
                  <a16:creationId xmlns:a16="http://schemas.microsoft.com/office/drawing/2014/main" id="{73464BD6-6A6A-F14D-B3D2-2FA53FB945EE}"/>
                </a:ext>
              </a:extLst>
            </p:cNvPr>
            <p:cNvSpPr>
              <a:spLocks noEditPoints="1"/>
            </p:cNvSpPr>
            <p:nvPr/>
          </p:nvSpPr>
          <p:spPr bwMode="auto">
            <a:xfrm>
              <a:off x="5917027" y="1539323"/>
              <a:ext cx="4808538" cy="1189038"/>
            </a:xfrm>
            <a:custGeom>
              <a:avLst/>
              <a:gdLst>
                <a:gd name="T0" fmla="*/ 701 w 1134"/>
                <a:gd name="T1" fmla="*/ 273 h 278"/>
                <a:gd name="T2" fmla="*/ 675 w 1134"/>
                <a:gd name="T3" fmla="*/ 248 h 278"/>
                <a:gd name="T4" fmla="*/ 701 w 1134"/>
                <a:gd name="T5" fmla="*/ 109 h 278"/>
                <a:gd name="T6" fmla="*/ 645 w 1134"/>
                <a:gd name="T7" fmla="*/ 84 h 278"/>
                <a:gd name="T8" fmla="*/ 576 w 1134"/>
                <a:gd name="T9" fmla="*/ 79 h 278"/>
                <a:gd name="T10" fmla="*/ 576 w 1134"/>
                <a:gd name="T11" fmla="*/ 278 h 278"/>
                <a:gd name="T12" fmla="*/ 645 w 1134"/>
                <a:gd name="T13" fmla="*/ 273 h 278"/>
                <a:gd name="T14" fmla="*/ 426 w 1134"/>
                <a:gd name="T15" fmla="*/ 222 h 278"/>
                <a:gd name="T16" fmla="*/ 299 w 1134"/>
                <a:gd name="T17" fmla="*/ 189 h 278"/>
                <a:gd name="T18" fmla="*/ 461 w 1134"/>
                <a:gd name="T19" fmla="*/ 175 h 278"/>
                <a:gd name="T20" fmla="*/ 267 w 1134"/>
                <a:gd name="T21" fmla="*/ 178 h 278"/>
                <a:gd name="T22" fmla="*/ 456 w 1134"/>
                <a:gd name="T23" fmla="*/ 222 h 278"/>
                <a:gd name="T24" fmla="*/ 59 w 1134"/>
                <a:gd name="T25" fmla="*/ 25 h 278"/>
                <a:gd name="T26" fmla="*/ 86 w 1134"/>
                <a:gd name="T27" fmla="*/ 0 h 278"/>
                <a:gd name="T28" fmla="*/ 0 w 1134"/>
                <a:gd name="T29" fmla="*/ 25 h 278"/>
                <a:gd name="T30" fmla="*/ 27 w 1134"/>
                <a:gd name="T31" fmla="*/ 247 h 278"/>
                <a:gd name="T32" fmla="*/ 0 w 1134"/>
                <a:gd name="T33" fmla="*/ 273 h 278"/>
                <a:gd name="T34" fmla="*/ 86 w 1134"/>
                <a:gd name="T35" fmla="*/ 247 h 278"/>
                <a:gd name="T36" fmla="*/ 59 w 1134"/>
                <a:gd name="T37" fmla="*/ 138 h 278"/>
                <a:gd name="T38" fmla="*/ 196 w 1134"/>
                <a:gd name="T39" fmla="*/ 247 h 278"/>
                <a:gd name="T40" fmla="*/ 168 w 1134"/>
                <a:gd name="T41" fmla="*/ 273 h 278"/>
                <a:gd name="T42" fmla="*/ 255 w 1134"/>
                <a:gd name="T43" fmla="*/ 247 h 278"/>
                <a:gd name="T44" fmla="*/ 227 w 1134"/>
                <a:gd name="T45" fmla="*/ 25 h 278"/>
                <a:gd name="T46" fmla="*/ 255 w 1134"/>
                <a:gd name="T47" fmla="*/ 0 h 278"/>
                <a:gd name="T48" fmla="*/ 168 w 1134"/>
                <a:gd name="T49" fmla="*/ 25 h 278"/>
                <a:gd name="T50" fmla="*/ 196 w 1134"/>
                <a:gd name="T51" fmla="*/ 114 h 278"/>
                <a:gd name="T52" fmla="*/ 996 w 1134"/>
                <a:gd name="T53" fmla="*/ 248 h 278"/>
                <a:gd name="T54" fmla="*/ 971 w 1134"/>
                <a:gd name="T55" fmla="*/ 163 h 278"/>
                <a:gd name="T56" fmla="*/ 1078 w 1134"/>
                <a:gd name="T57" fmla="*/ 163 h 278"/>
                <a:gd name="T58" fmla="*/ 1053 w 1134"/>
                <a:gd name="T59" fmla="*/ 248 h 278"/>
                <a:gd name="T60" fmla="*/ 1134 w 1134"/>
                <a:gd name="T61" fmla="*/ 273 h 278"/>
                <a:gd name="T62" fmla="*/ 1109 w 1134"/>
                <a:gd name="T63" fmla="*/ 248 h 278"/>
                <a:gd name="T64" fmla="*/ 1030 w 1134"/>
                <a:gd name="T65" fmla="*/ 79 h 278"/>
                <a:gd name="T66" fmla="*/ 971 w 1134"/>
                <a:gd name="T67" fmla="*/ 0 h 278"/>
                <a:gd name="T68" fmla="*/ 915 w 1134"/>
                <a:gd name="T69" fmla="*/ 24 h 278"/>
                <a:gd name="T70" fmla="*/ 940 w 1134"/>
                <a:gd name="T71" fmla="*/ 248 h 278"/>
                <a:gd name="T72" fmla="*/ 915 w 1134"/>
                <a:gd name="T73" fmla="*/ 273 h 278"/>
                <a:gd name="T74" fmla="*/ 996 w 1134"/>
                <a:gd name="T75" fmla="*/ 248 h 278"/>
                <a:gd name="T76" fmla="*/ 580 w 1134"/>
                <a:gd name="T77" fmla="*/ 104 h 278"/>
                <a:gd name="T78" fmla="*/ 580 w 1134"/>
                <a:gd name="T79" fmla="*/ 252 h 278"/>
                <a:gd name="T80" fmla="*/ 366 w 1134"/>
                <a:gd name="T81" fmla="*/ 104 h 278"/>
                <a:gd name="T82" fmla="*/ 299 w 1134"/>
                <a:gd name="T83" fmla="*/ 164 h 278"/>
                <a:gd name="T84" fmla="*/ 859 w 1134"/>
                <a:gd name="T85" fmla="*/ 224 h 278"/>
                <a:gd name="T86" fmla="*/ 897 w 1134"/>
                <a:gd name="T87" fmla="*/ 109 h 278"/>
                <a:gd name="T88" fmla="*/ 859 w 1134"/>
                <a:gd name="T89" fmla="*/ 84 h 278"/>
                <a:gd name="T90" fmla="*/ 829 w 1134"/>
                <a:gd name="T91" fmla="*/ 36 h 278"/>
                <a:gd name="T92" fmla="*/ 799 w 1134"/>
                <a:gd name="T93" fmla="*/ 84 h 278"/>
                <a:gd name="T94" fmla="*/ 829 w 1134"/>
                <a:gd name="T95" fmla="*/ 109 h 278"/>
                <a:gd name="T96" fmla="*/ 879 w 1134"/>
                <a:gd name="T97" fmla="*/ 275 h 278"/>
                <a:gd name="T98" fmla="*/ 897 w 1134"/>
                <a:gd name="T99" fmla="*/ 248 h 278"/>
                <a:gd name="T100" fmla="*/ 859 w 1134"/>
                <a:gd name="T101" fmla="*/ 224 h 278"/>
                <a:gd name="T102" fmla="*/ 801 w 1134"/>
                <a:gd name="T103" fmla="*/ 273 h 278"/>
                <a:gd name="T104" fmla="*/ 787 w 1134"/>
                <a:gd name="T105" fmla="*/ 249 h 278"/>
                <a:gd name="T106" fmla="*/ 768 w 1134"/>
                <a:gd name="T107" fmla="*/ 0 h 278"/>
                <a:gd name="T108" fmla="*/ 712 w 1134"/>
                <a:gd name="T109" fmla="*/ 24 h 278"/>
                <a:gd name="T110" fmla="*/ 737 w 1134"/>
                <a:gd name="T111" fmla="*/ 224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34" h="278">
                  <a:moveTo>
                    <a:pt x="645" y="273"/>
                  </a:moveTo>
                  <a:cubicBezTo>
                    <a:pt x="701" y="273"/>
                    <a:pt x="701" y="273"/>
                    <a:pt x="701" y="273"/>
                  </a:cubicBezTo>
                  <a:cubicBezTo>
                    <a:pt x="701" y="248"/>
                    <a:pt x="701" y="248"/>
                    <a:pt x="701" y="248"/>
                  </a:cubicBezTo>
                  <a:cubicBezTo>
                    <a:pt x="675" y="248"/>
                    <a:pt x="675" y="248"/>
                    <a:pt x="675" y="248"/>
                  </a:cubicBezTo>
                  <a:cubicBezTo>
                    <a:pt x="675" y="109"/>
                    <a:pt x="675" y="109"/>
                    <a:pt x="675" y="109"/>
                  </a:cubicBezTo>
                  <a:cubicBezTo>
                    <a:pt x="701" y="109"/>
                    <a:pt x="701" y="109"/>
                    <a:pt x="701" y="109"/>
                  </a:cubicBezTo>
                  <a:cubicBezTo>
                    <a:pt x="701" y="84"/>
                    <a:pt x="701" y="84"/>
                    <a:pt x="701" y="84"/>
                  </a:cubicBezTo>
                  <a:cubicBezTo>
                    <a:pt x="645" y="84"/>
                    <a:pt x="645" y="84"/>
                    <a:pt x="645" y="84"/>
                  </a:cubicBezTo>
                  <a:cubicBezTo>
                    <a:pt x="645" y="112"/>
                    <a:pt x="645" y="112"/>
                    <a:pt x="645" y="112"/>
                  </a:cubicBezTo>
                  <a:cubicBezTo>
                    <a:pt x="629" y="91"/>
                    <a:pt x="605" y="79"/>
                    <a:pt x="576" y="79"/>
                  </a:cubicBezTo>
                  <a:cubicBezTo>
                    <a:pt x="523" y="79"/>
                    <a:pt x="483" y="122"/>
                    <a:pt x="483" y="178"/>
                  </a:cubicBezTo>
                  <a:cubicBezTo>
                    <a:pt x="483" y="235"/>
                    <a:pt x="523" y="278"/>
                    <a:pt x="576" y="278"/>
                  </a:cubicBezTo>
                  <a:cubicBezTo>
                    <a:pt x="605" y="278"/>
                    <a:pt x="629" y="265"/>
                    <a:pt x="645" y="245"/>
                  </a:cubicBezTo>
                  <a:lnTo>
                    <a:pt x="645" y="273"/>
                  </a:lnTo>
                  <a:close/>
                  <a:moveTo>
                    <a:pt x="456" y="222"/>
                  </a:moveTo>
                  <a:cubicBezTo>
                    <a:pt x="426" y="222"/>
                    <a:pt x="426" y="222"/>
                    <a:pt x="426" y="222"/>
                  </a:cubicBezTo>
                  <a:cubicBezTo>
                    <a:pt x="415" y="241"/>
                    <a:pt x="395" y="253"/>
                    <a:pt x="367" y="253"/>
                  </a:cubicBezTo>
                  <a:cubicBezTo>
                    <a:pt x="325" y="253"/>
                    <a:pt x="302" y="227"/>
                    <a:pt x="299" y="189"/>
                  </a:cubicBezTo>
                  <a:cubicBezTo>
                    <a:pt x="461" y="189"/>
                    <a:pt x="461" y="189"/>
                    <a:pt x="461" y="189"/>
                  </a:cubicBezTo>
                  <a:cubicBezTo>
                    <a:pt x="461" y="175"/>
                    <a:pt x="461" y="175"/>
                    <a:pt x="461" y="175"/>
                  </a:cubicBezTo>
                  <a:cubicBezTo>
                    <a:pt x="461" y="118"/>
                    <a:pt x="424" y="79"/>
                    <a:pt x="366" y="79"/>
                  </a:cubicBezTo>
                  <a:cubicBezTo>
                    <a:pt x="308" y="79"/>
                    <a:pt x="267" y="120"/>
                    <a:pt x="267" y="178"/>
                  </a:cubicBezTo>
                  <a:cubicBezTo>
                    <a:pt x="267" y="237"/>
                    <a:pt x="308" y="278"/>
                    <a:pt x="366" y="278"/>
                  </a:cubicBezTo>
                  <a:cubicBezTo>
                    <a:pt x="409" y="278"/>
                    <a:pt x="442" y="257"/>
                    <a:pt x="456" y="222"/>
                  </a:cubicBezTo>
                  <a:moveTo>
                    <a:pt x="59" y="114"/>
                  </a:moveTo>
                  <a:cubicBezTo>
                    <a:pt x="59" y="25"/>
                    <a:pt x="59" y="25"/>
                    <a:pt x="59" y="25"/>
                  </a:cubicBezTo>
                  <a:cubicBezTo>
                    <a:pt x="86" y="25"/>
                    <a:pt x="86" y="25"/>
                    <a:pt x="86" y="25"/>
                  </a:cubicBezTo>
                  <a:cubicBezTo>
                    <a:pt x="86" y="0"/>
                    <a:pt x="86" y="0"/>
                    <a:pt x="86" y="0"/>
                  </a:cubicBezTo>
                  <a:cubicBezTo>
                    <a:pt x="0" y="0"/>
                    <a:pt x="0" y="0"/>
                    <a:pt x="0" y="0"/>
                  </a:cubicBezTo>
                  <a:cubicBezTo>
                    <a:pt x="0" y="25"/>
                    <a:pt x="0" y="25"/>
                    <a:pt x="0" y="25"/>
                  </a:cubicBezTo>
                  <a:cubicBezTo>
                    <a:pt x="27" y="25"/>
                    <a:pt x="27" y="25"/>
                    <a:pt x="27" y="25"/>
                  </a:cubicBezTo>
                  <a:cubicBezTo>
                    <a:pt x="27" y="247"/>
                    <a:pt x="27" y="247"/>
                    <a:pt x="27" y="247"/>
                  </a:cubicBezTo>
                  <a:cubicBezTo>
                    <a:pt x="0" y="247"/>
                    <a:pt x="0" y="247"/>
                    <a:pt x="0" y="247"/>
                  </a:cubicBezTo>
                  <a:cubicBezTo>
                    <a:pt x="0" y="273"/>
                    <a:pt x="0" y="273"/>
                    <a:pt x="0" y="273"/>
                  </a:cubicBezTo>
                  <a:cubicBezTo>
                    <a:pt x="86" y="273"/>
                    <a:pt x="86" y="273"/>
                    <a:pt x="86" y="273"/>
                  </a:cubicBezTo>
                  <a:cubicBezTo>
                    <a:pt x="86" y="247"/>
                    <a:pt x="86" y="247"/>
                    <a:pt x="86" y="247"/>
                  </a:cubicBezTo>
                  <a:cubicBezTo>
                    <a:pt x="59" y="247"/>
                    <a:pt x="59" y="247"/>
                    <a:pt x="59" y="247"/>
                  </a:cubicBezTo>
                  <a:cubicBezTo>
                    <a:pt x="59" y="138"/>
                    <a:pt x="59" y="138"/>
                    <a:pt x="59" y="138"/>
                  </a:cubicBezTo>
                  <a:cubicBezTo>
                    <a:pt x="196" y="138"/>
                    <a:pt x="196" y="138"/>
                    <a:pt x="196" y="138"/>
                  </a:cubicBezTo>
                  <a:cubicBezTo>
                    <a:pt x="196" y="247"/>
                    <a:pt x="196" y="247"/>
                    <a:pt x="196" y="247"/>
                  </a:cubicBezTo>
                  <a:cubicBezTo>
                    <a:pt x="168" y="247"/>
                    <a:pt x="168" y="247"/>
                    <a:pt x="168" y="247"/>
                  </a:cubicBezTo>
                  <a:cubicBezTo>
                    <a:pt x="168" y="273"/>
                    <a:pt x="168" y="273"/>
                    <a:pt x="168" y="273"/>
                  </a:cubicBezTo>
                  <a:cubicBezTo>
                    <a:pt x="255" y="273"/>
                    <a:pt x="255" y="273"/>
                    <a:pt x="255" y="273"/>
                  </a:cubicBezTo>
                  <a:cubicBezTo>
                    <a:pt x="255" y="247"/>
                    <a:pt x="255" y="247"/>
                    <a:pt x="255" y="247"/>
                  </a:cubicBezTo>
                  <a:cubicBezTo>
                    <a:pt x="227" y="247"/>
                    <a:pt x="227" y="247"/>
                    <a:pt x="227" y="247"/>
                  </a:cubicBezTo>
                  <a:cubicBezTo>
                    <a:pt x="227" y="25"/>
                    <a:pt x="227" y="25"/>
                    <a:pt x="227" y="25"/>
                  </a:cubicBezTo>
                  <a:cubicBezTo>
                    <a:pt x="255" y="25"/>
                    <a:pt x="255" y="25"/>
                    <a:pt x="255" y="25"/>
                  </a:cubicBezTo>
                  <a:cubicBezTo>
                    <a:pt x="255" y="0"/>
                    <a:pt x="255" y="0"/>
                    <a:pt x="255" y="0"/>
                  </a:cubicBezTo>
                  <a:cubicBezTo>
                    <a:pt x="168" y="0"/>
                    <a:pt x="168" y="0"/>
                    <a:pt x="168" y="0"/>
                  </a:cubicBezTo>
                  <a:cubicBezTo>
                    <a:pt x="168" y="25"/>
                    <a:pt x="168" y="25"/>
                    <a:pt x="168" y="25"/>
                  </a:cubicBezTo>
                  <a:cubicBezTo>
                    <a:pt x="196" y="25"/>
                    <a:pt x="196" y="25"/>
                    <a:pt x="196" y="25"/>
                  </a:cubicBezTo>
                  <a:cubicBezTo>
                    <a:pt x="196" y="114"/>
                    <a:pt x="196" y="114"/>
                    <a:pt x="196" y="114"/>
                  </a:cubicBezTo>
                  <a:lnTo>
                    <a:pt x="59" y="114"/>
                  </a:lnTo>
                  <a:close/>
                  <a:moveTo>
                    <a:pt x="996" y="248"/>
                  </a:moveTo>
                  <a:cubicBezTo>
                    <a:pt x="971" y="248"/>
                    <a:pt x="971" y="248"/>
                    <a:pt x="971" y="248"/>
                  </a:cubicBezTo>
                  <a:cubicBezTo>
                    <a:pt x="971" y="163"/>
                    <a:pt x="971" y="163"/>
                    <a:pt x="971" y="163"/>
                  </a:cubicBezTo>
                  <a:cubicBezTo>
                    <a:pt x="971" y="124"/>
                    <a:pt x="991" y="104"/>
                    <a:pt x="1026" y="104"/>
                  </a:cubicBezTo>
                  <a:cubicBezTo>
                    <a:pt x="1058" y="104"/>
                    <a:pt x="1078" y="124"/>
                    <a:pt x="1078" y="163"/>
                  </a:cubicBezTo>
                  <a:cubicBezTo>
                    <a:pt x="1078" y="248"/>
                    <a:pt x="1078" y="248"/>
                    <a:pt x="1078" y="248"/>
                  </a:cubicBezTo>
                  <a:cubicBezTo>
                    <a:pt x="1053" y="248"/>
                    <a:pt x="1053" y="248"/>
                    <a:pt x="1053" y="248"/>
                  </a:cubicBezTo>
                  <a:cubicBezTo>
                    <a:pt x="1053" y="273"/>
                    <a:pt x="1053" y="273"/>
                    <a:pt x="1053" y="273"/>
                  </a:cubicBezTo>
                  <a:cubicBezTo>
                    <a:pt x="1134" y="273"/>
                    <a:pt x="1134" y="273"/>
                    <a:pt x="1134" y="273"/>
                  </a:cubicBezTo>
                  <a:cubicBezTo>
                    <a:pt x="1134" y="248"/>
                    <a:pt x="1134" y="248"/>
                    <a:pt x="1134" y="248"/>
                  </a:cubicBezTo>
                  <a:cubicBezTo>
                    <a:pt x="1109" y="248"/>
                    <a:pt x="1109" y="248"/>
                    <a:pt x="1109" y="248"/>
                  </a:cubicBezTo>
                  <a:cubicBezTo>
                    <a:pt x="1109" y="163"/>
                    <a:pt x="1109" y="163"/>
                    <a:pt x="1109" y="163"/>
                  </a:cubicBezTo>
                  <a:cubicBezTo>
                    <a:pt x="1109" y="117"/>
                    <a:pt x="1081" y="79"/>
                    <a:pt x="1030" y="79"/>
                  </a:cubicBezTo>
                  <a:cubicBezTo>
                    <a:pt x="1003" y="79"/>
                    <a:pt x="983" y="89"/>
                    <a:pt x="971" y="105"/>
                  </a:cubicBezTo>
                  <a:cubicBezTo>
                    <a:pt x="971" y="0"/>
                    <a:pt x="971" y="0"/>
                    <a:pt x="971" y="0"/>
                  </a:cubicBezTo>
                  <a:cubicBezTo>
                    <a:pt x="915" y="0"/>
                    <a:pt x="915" y="0"/>
                    <a:pt x="915" y="0"/>
                  </a:cubicBezTo>
                  <a:cubicBezTo>
                    <a:pt x="915" y="24"/>
                    <a:pt x="915" y="24"/>
                    <a:pt x="915" y="24"/>
                  </a:cubicBezTo>
                  <a:cubicBezTo>
                    <a:pt x="940" y="24"/>
                    <a:pt x="940" y="24"/>
                    <a:pt x="940" y="24"/>
                  </a:cubicBezTo>
                  <a:cubicBezTo>
                    <a:pt x="940" y="248"/>
                    <a:pt x="940" y="248"/>
                    <a:pt x="940" y="248"/>
                  </a:cubicBezTo>
                  <a:cubicBezTo>
                    <a:pt x="915" y="248"/>
                    <a:pt x="915" y="248"/>
                    <a:pt x="915" y="248"/>
                  </a:cubicBezTo>
                  <a:cubicBezTo>
                    <a:pt x="915" y="273"/>
                    <a:pt x="915" y="273"/>
                    <a:pt x="915" y="273"/>
                  </a:cubicBezTo>
                  <a:cubicBezTo>
                    <a:pt x="996" y="273"/>
                    <a:pt x="996" y="273"/>
                    <a:pt x="996" y="273"/>
                  </a:cubicBezTo>
                  <a:lnTo>
                    <a:pt x="996" y="248"/>
                  </a:lnTo>
                  <a:close/>
                  <a:moveTo>
                    <a:pt x="514" y="178"/>
                  </a:moveTo>
                  <a:cubicBezTo>
                    <a:pt x="514" y="135"/>
                    <a:pt x="542" y="104"/>
                    <a:pt x="580" y="104"/>
                  </a:cubicBezTo>
                  <a:cubicBezTo>
                    <a:pt x="619" y="104"/>
                    <a:pt x="646" y="136"/>
                    <a:pt x="646" y="178"/>
                  </a:cubicBezTo>
                  <a:cubicBezTo>
                    <a:pt x="646" y="221"/>
                    <a:pt x="619" y="252"/>
                    <a:pt x="580" y="252"/>
                  </a:cubicBezTo>
                  <a:cubicBezTo>
                    <a:pt x="542" y="252"/>
                    <a:pt x="514" y="221"/>
                    <a:pt x="514" y="178"/>
                  </a:cubicBezTo>
                  <a:moveTo>
                    <a:pt x="366" y="104"/>
                  </a:moveTo>
                  <a:cubicBezTo>
                    <a:pt x="406" y="104"/>
                    <a:pt x="427" y="133"/>
                    <a:pt x="430" y="164"/>
                  </a:cubicBezTo>
                  <a:cubicBezTo>
                    <a:pt x="299" y="164"/>
                    <a:pt x="299" y="164"/>
                    <a:pt x="299" y="164"/>
                  </a:cubicBezTo>
                  <a:cubicBezTo>
                    <a:pt x="302" y="130"/>
                    <a:pt x="326" y="104"/>
                    <a:pt x="366" y="104"/>
                  </a:cubicBezTo>
                  <a:moveTo>
                    <a:pt x="859" y="224"/>
                  </a:moveTo>
                  <a:cubicBezTo>
                    <a:pt x="859" y="109"/>
                    <a:pt x="859" y="109"/>
                    <a:pt x="859" y="109"/>
                  </a:cubicBezTo>
                  <a:cubicBezTo>
                    <a:pt x="897" y="109"/>
                    <a:pt x="897" y="109"/>
                    <a:pt x="897" y="109"/>
                  </a:cubicBezTo>
                  <a:cubicBezTo>
                    <a:pt x="897" y="84"/>
                    <a:pt x="897" y="84"/>
                    <a:pt x="897" y="84"/>
                  </a:cubicBezTo>
                  <a:cubicBezTo>
                    <a:pt x="859" y="84"/>
                    <a:pt x="859" y="84"/>
                    <a:pt x="859" y="84"/>
                  </a:cubicBezTo>
                  <a:cubicBezTo>
                    <a:pt x="859" y="36"/>
                    <a:pt x="859" y="36"/>
                    <a:pt x="859" y="36"/>
                  </a:cubicBezTo>
                  <a:cubicBezTo>
                    <a:pt x="829" y="36"/>
                    <a:pt x="829" y="36"/>
                    <a:pt x="829" y="36"/>
                  </a:cubicBezTo>
                  <a:cubicBezTo>
                    <a:pt x="829" y="84"/>
                    <a:pt x="829" y="84"/>
                    <a:pt x="829" y="84"/>
                  </a:cubicBezTo>
                  <a:cubicBezTo>
                    <a:pt x="799" y="84"/>
                    <a:pt x="799" y="84"/>
                    <a:pt x="799" y="84"/>
                  </a:cubicBezTo>
                  <a:cubicBezTo>
                    <a:pt x="799" y="109"/>
                    <a:pt x="799" y="109"/>
                    <a:pt x="799" y="109"/>
                  </a:cubicBezTo>
                  <a:cubicBezTo>
                    <a:pt x="829" y="109"/>
                    <a:pt x="829" y="109"/>
                    <a:pt x="829" y="109"/>
                  </a:cubicBezTo>
                  <a:cubicBezTo>
                    <a:pt x="829" y="225"/>
                    <a:pt x="829" y="225"/>
                    <a:pt x="829" y="225"/>
                  </a:cubicBezTo>
                  <a:cubicBezTo>
                    <a:pt x="829" y="259"/>
                    <a:pt x="844" y="275"/>
                    <a:pt x="879" y="275"/>
                  </a:cubicBezTo>
                  <a:cubicBezTo>
                    <a:pt x="884" y="275"/>
                    <a:pt x="893" y="274"/>
                    <a:pt x="897" y="273"/>
                  </a:cubicBezTo>
                  <a:cubicBezTo>
                    <a:pt x="897" y="248"/>
                    <a:pt x="897" y="248"/>
                    <a:pt x="897" y="248"/>
                  </a:cubicBezTo>
                  <a:cubicBezTo>
                    <a:pt x="892" y="249"/>
                    <a:pt x="886" y="249"/>
                    <a:pt x="882" y="249"/>
                  </a:cubicBezTo>
                  <a:cubicBezTo>
                    <a:pt x="866" y="249"/>
                    <a:pt x="859" y="244"/>
                    <a:pt x="859" y="224"/>
                  </a:cubicBezTo>
                  <a:moveTo>
                    <a:pt x="783" y="275"/>
                  </a:moveTo>
                  <a:cubicBezTo>
                    <a:pt x="789" y="275"/>
                    <a:pt x="797" y="274"/>
                    <a:pt x="801" y="273"/>
                  </a:cubicBezTo>
                  <a:cubicBezTo>
                    <a:pt x="801" y="248"/>
                    <a:pt x="801" y="248"/>
                    <a:pt x="801" y="248"/>
                  </a:cubicBezTo>
                  <a:cubicBezTo>
                    <a:pt x="795" y="249"/>
                    <a:pt x="791" y="249"/>
                    <a:pt x="787" y="249"/>
                  </a:cubicBezTo>
                  <a:cubicBezTo>
                    <a:pt x="774" y="249"/>
                    <a:pt x="768" y="243"/>
                    <a:pt x="768" y="222"/>
                  </a:cubicBezTo>
                  <a:cubicBezTo>
                    <a:pt x="768" y="0"/>
                    <a:pt x="768" y="0"/>
                    <a:pt x="768" y="0"/>
                  </a:cubicBezTo>
                  <a:cubicBezTo>
                    <a:pt x="712" y="0"/>
                    <a:pt x="712" y="0"/>
                    <a:pt x="712" y="0"/>
                  </a:cubicBezTo>
                  <a:cubicBezTo>
                    <a:pt x="712" y="24"/>
                    <a:pt x="712" y="24"/>
                    <a:pt x="712" y="24"/>
                  </a:cubicBezTo>
                  <a:cubicBezTo>
                    <a:pt x="737" y="24"/>
                    <a:pt x="737" y="24"/>
                    <a:pt x="737" y="24"/>
                  </a:cubicBezTo>
                  <a:cubicBezTo>
                    <a:pt x="737" y="224"/>
                    <a:pt x="737" y="224"/>
                    <a:pt x="737" y="224"/>
                  </a:cubicBezTo>
                  <a:cubicBezTo>
                    <a:pt x="737" y="257"/>
                    <a:pt x="751" y="275"/>
                    <a:pt x="783" y="275"/>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5" name="Freeform 5">
              <a:extLst>
                <a:ext uri="{FF2B5EF4-FFF2-40B4-BE49-F238E27FC236}">
                  <a16:creationId xmlns:a16="http://schemas.microsoft.com/office/drawing/2014/main" id="{B77FD81F-6A09-CC40-AB10-6BBEE33E437B}"/>
                </a:ext>
              </a:extLst>
            </p:cNvPr>
            <p:cNvSpPr>
              <a:spLocks/>
            </p:cNvSpPr>
            <p:nvPr/>
          </p:nvSpPr>
          <p:spPr bwMode="auto">
            <a:xfrm>
              <a:off x="4777202" y="1504398"/>
              <a:ext cx="1030288" cy="1231900"/>
            </a:xfrm>
            <a:custGeom>
              <a:avLst/>
              <a:gdLst>
                <a:gd name="T0" fmla="*/ 85 w 243"/>
                <a:gd name="T1" fmla="*/ 195 h 288"/>
                <a:gd name="T2" fmla="*/ 125 w 243"/>
                <a:gd name="T3" fmla="*/ 223 h 288"/>
                <a:gd name="T4" fmla="*/ 158 w 243"/>
                <a:gd name="T5" fmla="*/ 203 h 288"/>
                <a:gd name="T6" fmla="*/ 110 w 243"/>
                <a:gd name="T7" fmla="*/ 176 h 288"/>
                <a:gd name="T8" fmla="*/ 36 w 243"/>
                <a:gd name="T9" fmla="*/ 150 h 288"/>
                <a:gd name="T10" fmla="*/ 5 w 243"/>
                <a:gd name="T11" fmla="*/ 87 h 288"/>
                <a:gd name="T12" fmla="*/ 119 w 243"/>
                <a:gd name="T13" fmla="*/ 0 h 288"/>
                <a:gd name="T14" fmla="*/ 236 w 243"/>
                <a:gd name="T15" fmla="*/ 86 h 288"/>
                <a:gd name="T16" fmla="*/ 153 w 243"/>
                <a:gd name="T17" fmla="*/ 86 h 288"/>
                <a:gd name="T18" fmla="*/ 118 w 243"/>
                <a:gd name="T19" fmla="*/ 62 h 288"/>
                <a:gd name="T20" fmla="*/ 90 w 243"/>
                <a:gd name="T21" fmla="*/ 80 h 288"/>
                <a:gd name="T22" fmla="*/ 130 w 243"/>
                <a:gd name="T23" fmla="*/ 104 h 288"/>
                <a:gd name="T24" fmla="*/ 208 w 243"/>
                <a:gd name="T25" fmla="*/ 130 h 288"/>
                <a:gd name="T26" fmla="*/ 243 w 243"/>
                <a:gd name="T27" fmla="*/ 194 h 288"/>
                <a:gd name="T28" fmla="*/ 122 w 243"/>
                <a:gd name="T29" fmla="*/ 288 h 288"/>
                <a:gd name="T30" fmla="*/ 0 w 243"/>
                <a:gd name="T31" fmla="*/ 195 h 288"/>
                <a:gd name="T32" fmla="*/ 85 w 243"/>
                <a:gd name="T33" fmla="*/ 195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3" h="288">
                  <a:moveTo>
                    <a:pt x="85" y="195"/>
                  </a:moveTo>
                  <a:cubicBezTo>
                    <a:pt x="90" y="216"/>
                    <a:pt x="101" y="223"/>
                    <a:pt x="125" y="223"/>
                  </a:cubicBezTo>
                  <a:cubicBezTo>
                    <a:pt x="146" y="223"/>
                    <a:pt x="158" y="215"/>
                    <a:pt x="158" y="203"/>
                  </a:cubicBezTo>
                  <a:cubicBezTo>
                    <a:pt x="158" y="186"/>
                    <a:pt x="142" y="185"/>
                    <a:pt x="110" y="176"/>
                  </a:cubicBezTo>
                  <a:cubicBezTo>
                    <a:pt x="72" y="166"/>
                    <a:pt x="48" y="158"/>
                    <a:pt x="36" y="150"/>
                  </a:cubicBezTo>
                  <a:cubicBezTo>
                    <a:pt x="15" y="135"/>
                    <a:pt x="5" y="114"/>
                    <a:pt x="5" y="87"/>
                  </a:cubicBezTo>
                  <a:cubicBezTo>
                    <a:pt x="5" y="34"/>
                    <a:pt x="47" y="0"/>
                    <a:pt x="119" y="0"/>
                  </a:cubicBezTo>
                  <a:cubicBezTo>
                    <a:pt x="189" y="0"/>
                    <a:pt x="231" y="31"/>
                    <a:pt x="236" y="86"/>
                  </a:cubicBezTo>
                  <a:cubicBezTo>
                    <a:pt x="153" y="86"/>
                    <a:pt x="153" y="86"/>
                    <a:pt x="153" y="86"/>
                  </a:cubicBezTo>
                  <a:cubicBezTo>
                    <a:pt x="150" y="70"/>
                    <a:pt x="139" y="62"/>
                    <a:pt x="118" y="62"/>
                  </a:cubicBezTo>
                  <a:cubicBezTo>
                    <a:pt x="99" y="62"/>
                    <a:pt x="90" y="68"/>
                    <a:pt x="90" y="80"/>
                  </a:cubicBezTo>
                  <a:cubicBezTo>
                    <a:pt x="90" y="95"/>
                    <a:pt x="104" y="98"/>
                    <a:pt x="130" y="104"/>
                  </a:cubicBezTo>
                  <a:cubicBezTo>
                    <a:pt x="164" y="113"/>
                    <a:pt x="191" y="119"/>
                    <a:pt x="208" y="130"/>
                  </a:cubicBezTo>
                  <a:cubicBezTo>
                    <a:pt x="232" y="146"/>
                    <a:pt x="243" y="166"/>
                    <a:pt x="243" y="194"/>
                  </a:cubicBezTo>
                  <a:cubicBezTo>
                    <a:pt x="243" y="253"/>
                    <a:pt x="201" y="288"/>
                    <a:pt x="122" y="288"/>
                  </a:cubicBezTo>
                  <a:cubicBezTo>
                    <a:pt x="48" y="288"/>
                    <a:pt x="6" y="253"/>
                    <a:pt x="0" y="195"/>
                  </a:cubicBezTo>
                  <a:lnTo>
                    <a:pt x="85" y="19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6" name="Freeform 6">
              <a:extLst>
                <a:ext uri="{FF2B5EF4-FFF2-40B4-BE49-F238E27FC236}">
                  <a16:creationId xmlns:a16="http://schemas.microsoft.com/office/drawing/2014/main" id="{67362D5A-30C3-AC4A-9A53-0D1DF520B526}"/>
                </a:ext>
              </a:extLst>
            </p:cNvPr>
            <p:cNvSpPr>
              <a:spLocks/>
            </p:cNvSpPr>
            <p:nvPr/>
          </p:nvSpPr>
          <p:spPr bwMode="auto">
            <a:xfrm>
              <a:off x="2627727" y="1504398"/>
              <a:ext cx="1147763" cy="1231900"/>
            </a:xfrm>
            <a:custGeom>
              <a:avLst/>
              <a:gdLst>
                <a:gd name="T0" fmla="*/ 271 w 271"/>
                <a:gd name="T1" fmla="*/ 174 h 288"/>
                <a:gd name="T2" fmla="*/ 140 w 271"/>
                <a:gd name="T3" fmla="*/ 288 h 288"/>
                <a:gd name="T4" fmla="*/ 0 w 271"/>
                <a:gd name="T5" fmla="*/ 144 h 288"/>
                <a:gd name="T6" fmla="*/ 139 w 271"/>
                <a:gd name="T7" fmla="*/ 0 h 288"/>
                <a:gd name="T8" fmla="*/ 269 w 271"/>
                <a:gd name="T9" fmla="*/ 111 h 288"/>
                <a:gd name="T10" fmla="*/ 186 w 271"/>
                <a:gd name="T11" fmla="*/ 111 h 288"/>
                <a:gd name="T12" fmla="*/ 140 w 271"/>
                <a:gd name="T13" fmla="*/ 68 h 288"/>
                <a:gd name="T14" fmla="*/ 88 w 271"/>
                <a:gd name="T15" fmla="*/ 144 h 288"/>
                <a:gd name="T16" fmla="*/ 142 w 271"/>
                <a:gd name="T17" fmla="*/ 220 h 288"/>
                <a:gd name="T18" fmla="*/ 188 w 271"/>
                <a:gd name="T19" fmla="*/ 174 h 288"/>
                <a:gd name="T20" fmla="*/ 271 w 271"/>
                <a:gd name="T21" fmla="*/ 17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1" h="288">
                  <a:moveTo>
                    <a:pt x="271" y="174"/>
                  </a:moveTo>
                  <a:cubicBezTo>
                    <a:pt x="266" y="246"/>
                    <a:pt x="219" y="288"/>
                    <a:pt x="140" y="288"/>
                  </a:cubicBezTo>
                  <a:cubicBezTo>
                    <a:pt x="53" y="288"/>
                    <a:pt x="0" y="233"/>
                    <a:pt x="0" y="144"/>
                  </a:cubicBezTo>
                  <a:cubicBezTo>
                    <a:pt x="0" y="55"/>
                    <a:pt x="54" y="0"/>
                    <a:pt x="139" y="0"/>
                  </a:cubicBezTo>
                  <a:cubicBezTo>
                    <a:pt x="218" y="0"/>
                    <a:pt x="264" y="40"/>
                    <a:pt x="269" y="111"/>
                  </a:cubicBezTo>
                  <a:cubicBezTo>
                    <a:pt x="186" y="111"/>
                    <a:pt x="186" y="111"/>
                    <a:pt x="186" y="111"/>
                  </a:cubicBezTo>
                  <a:cubicBezTo>
                    <a:pt x="183" y="83"/>
                    <a:pt x="168" y="68"/>
                    <a:pt x="140" y="68"/>
                  </a:cubicBezTo>
                  <a:cubicBezTo>
                    <a:pt x="105" y="68"/>
                    <a:pt x="88" y="94"/>
                    <a:pt x="88" y="144"/>
                  </a:cubicBezTo>
                  <a:cubicBezTo>
                    <a:pt x="88" y="194"/>
                    <a:pt x="107" y="220"/>
                    <a:pt x="142" y="220"/>
                  </a:cubicBezTo>
                  <a:cubicBezTo>
                    <a:pt x="169" y="220"/>
                    <a:pt x="186" y="204"/>
                    <a:pt x="188" y="174"/>
                  </a:cubicBezTo>
                  <a:lnTo>
                    <a:pt x="271"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7" name="Freeform 7">
              <a:extLst>
                <a:ext uri="{FF2B5EF4-FFF2-40B4-BE49-F238E27FC236}">
                  <a16:creationId xmlns:a16="http://schemas.microsoft.com/office/drawing/2014/main" id="{360A9EA6-571B-724E-9774-91C8639EE40A}"/>
                </a:ext>
              </a:extLst>
            </p:cNvPr>
            <p:cNvSpPr>
              <a:spLocks/>
            </p:cNvSpPr>
            <p:nvPr/>
          </p:nvSpPr>
          <p:spPr bwMode="auto">
            <a:xfrm>
              <a:off x="3696115" y="1539323"/>
              <a:ext cx="1144588" cy="1163638"/>
            </a:xfrm>
            <a:custGeom>
              <a:avLst/>
              <a:gdLst>
                <a:gd name="T0" fmla="*/ 0 w 721"/>
                <a:gd name="T1" fmla="*/ 0 h 733"/>
                <a:gd name="T2" fmla="*/ 237 w 721"/>
                <a:gd name="T3" fmla="*/ 0 h 733"/>
                <a:gd name="T4" fmla="*/ 360 w 721"/>
                <a:gd name="T5" fmla="*/ 474 h 733"/>
                <a:gd name="T6" fmla="*/ 491 w 721"/>
                <a:gd name="T7" fmla="*/ 0 h 733"/>
                <a:gd name="T8" fmla="*/ 721 w 721"/>
                <a:gd name="T9" fmla="*/ 0 h 733"/>
                <a:gd name="T10" fmla="*/ 478 w 721"/>
                <a:gd name="T11" fmla="*/ 733 h 733"/>
                <a:gd name="T12" fmla="*/ 245 w 721"/>
                <a:gd name="T13" fmla="*/ 733 h 733"/>
                <a:gd name="T14" fmla="*/ 0 w 721"/>
                <a:gd name="T15" fmla="*/ 0 h 7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1" h="733">
                  <a:moveTo>
                    <a:pt x="0" y="0"/>
                  </a:moveTo>
                  <a:lnTo>
                    <a:pt x="237" y="0"/>
                  </a:lnTo>
                  <a:lnTo>
                    <a:pt x="360" y="474"/>
                  </a:lnTo>
                  <a:lnTo>
                    <a:pt x="491" y="0"/>
                  </a:lnTo>
                  <a:lnTo>
                    <a:pt x="721" y="0"/>
                  </a:lnTo>
                  <a:lnTo>
                    <a:pt x="478" y="733"/>
                  </a:lnTo>
                  <a:lnTo>
                    <a:pt x="245" y="73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8" name="Freeform 8">
              <a:extLst>
                <a:ext uri="{FF2B5EF4-FFF2-40B4-BE49-F238E27FC236}">
                  <a16:creationId xmlns:a16="http://schemas.microsoft.com/office/drawing/2014/main" id="{0A3807C1-B96B-7545-904F-6F960EF4B498}"/>
                </a:ext>
              </a:extLst>
            </p:cNvPr>
            <p:cNvSpPr>
              <a:spLocks/>
            </p:cNvSpPr>
            <p:nvPr/>
          </p:nvSpPr>
          <p:spPr bwMode="auto">
            <a:xfrm>
              <a:off x="1011652" y="1504398"/>
              <a:ext cx="1500188" cy="1231900"/>
            </a:xfrm>
            <a:custGeom>
              <a:avLst/>
              <a:gdLst>
                <a:gd name="T0" fmla="*/ 101 w 354"/>
                <a:gd name="T1" fmla="*/ 0 h 288"/>
                <a:gd name="T2" fmla="*/ 73 w 354"/>
                <a:gd name="T3" fmla="*/ 12 h 288"/>
                <a:gd name="T4" fmla="*/ 15 w 354"/>
                <a:gd name="T5" fmla="*/ 69 h 288"/>
                <a:gd name="T6" fmla="*/ 15 w 354"/>
                <a:gd name="T7" fmla="*/ 127 h 288"/>
                <a:gd name="T8" fmla="*/ 177 w 354"/>
                <a:gd name="T9" fmla="*/ 288 h 288"/>
                <a:gd name="T10" fmla="*/ 338 w 354"/>
                <a:gd name="T11" fmla="*/ 127 h 288"/>
                <a:gd name="T12" fmla="*/ 338 w 354"/>
                <a:gd name="T13" fmla="*/ 69 h 288"/>
                <a:gd name="T14" fmla="*/ 281 w 354"/>
                <a:gd name="T15" fmla="*/ 12 h 288"/>
                <a:gd name="T16" fmla="*/ 252 w 354"/>
                <a:gd name="T17" fmla="*/ 0 h 288"/>
                <a:gd name="T18" fmla="*/ 224 w 354"/>
                <a:gd name="T19" fmla="*/ 12 h 288"/>
                <a:gd name="T20" fmla="*/ 177 w 354"/>
                <a:gd name="T21" fmla="*/ 59 h 288"/>
                <a:gd name="T22" fmla="*/ 130 w 354"/>
                <a:gd name="T23" fmla="*/ 12 h 288"/>
                <a:gd name="T24" fmla="*/ 101 w 354"/>
                <a:gd name="T25" fmla="*/ 0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4" h="288">
                  <a:moveTo>
                    <a:pt x="101" y="0"/>
                  </a:moveTo>
                  <a:cubicBezTo>
                    <a:pt x="91" y="0"/>
                    <a:pt x="80" y="4"/>
                    <a:pt x="73" y="12"/>
                  </a:cubicBezTo>
                  <a:cubicBezTo>
                    <a:pt x="15" y="69"/>
                    <a:pt x="15" y="69"/>
                    <a:pt x="15" y="69"/>
                  </a:cubicBezTo>
                  <a:cubicBezTo>
                    <a:pt x="0" y="85"/>
                    <a:pt x="0" y="111"/>
                    <a:pt x="15" y="127"/>
                  </a:cubicBezTo>
                  <a:cubicBezTo>
                    <a:pt x="177" y="288"/>
                    <a:pt x="177" y="288"/>
                    <a:pt x="177" y="288"/>
                  </a:cubicBezTo>
                  <a:cubicBezTo>
                    <a:pt x="338" y="127"/>
                    <a:pt x="338" y="127"/>
                    <a:pt x="338" y="127"/>
                  </a:cubicBezTo>
                  <a:cubicBezTo>
                    <a:pt x="354" y="111"/>
                    <a:pt x="354" y="85"/>
                    <a:pt x="338" y="69"/>
                  </a:cubicBezTo>
                  <a:cubicBezTo>
                    <a:pt x="281" y="12"/>
                    <a:pt x="281" y="12"/>
                    <a:pt x="281" y="12"/>
                  </a:cubicBezTo>
                  <a:cubicBezTo>
                    <a:pt x="273" y="4"/>
                    <a:pt x="263" y="0"/>
                    <a:pt x="252" y="0"/>
                  </a:cubicBezTo>
                  <a:cubicBezTo>
                    <a:pt x="242" y="0"/>
                    <a:pt x="232" y="4"/>
                    <a:pt x="224" y="12"/>
                  </a:cubicBezTo>
                  <a:cubicBezTo>
                    <a:pt x="177" y="59"/>
                    <a:pt x="177" y="59"/>
                    <a:pt x="177" y="59"/>
                  </a:cubicBezTo>
                  <a:cubicBezTo>
                    <a:pt x="130" y="12"/>
                    <a:pt x="130" y="12"/>
                    <a:pt x="130" y="12"/>
                  </a:cubicBezTo>
                  <a:cubicBezTo>
                    <a:pt x="122" y="4"/>
                    <a:pt x="111" y="0"/>
                    <a:pt x="101"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sp>
          <p:nvSpPr>
            <p:cNvPr id="39" name="Freeform 10">
              <a:extLst>
                <a:ext uri="{FF2B5EF4-FFF2-40B4-BE49-F238E27FC236}">
                  <a16:creationId xmlns:a16="http://schemas.microsoft.com/office/drawing/2014/main" id="{7E0D58ED-47C2-694E-9282-E556F751A2C5}"/>
                </a:ext>
              </a:extLst>
            </p:cNvPr>
            <p:cNvSpPr>
              <a:spLocks noEditPoints="1"/>
            </p:cNvSpPr>
            <p:nvPr/>
          </p:nvSpPr>
          <p:spPr bwMode="auto">
            <a:xfrm>
              <a:off x="10806527" y="2471186"/>
              <a:ext cx="233363" cy="239713"/>
            </a:xfrm>
            <a:custGeom>
              <a:avLst/>
              <a:gdLst>
                <a:gd name="T0" fmla="*/ 27 w 55"/>
                <a:gd name="T1" fmla="*/ 56 h 56"/>
                <a:gd name="T2" fmla="*/ 0 w 55"/>
                <a:gd name="T3" fmla="*/ 28 h 56"/>
                <a:gd name="T4" fmla="*/ 27 w 55"/>
                <a:gd name="T5" fmla="*/ 0 h 56"/>
                <a:gd name="T6" fmla="*/ 55 w 55"/>
                <a:gd name="T7" fmla="*/ 28 h 56"/>
                <a:gd name="T8" fmla="*/ 27 w 55"/>
                <a:gd name="T9" fmla="*/ 56 h 56"/>
                <a:gd name="T10" fmla="*/ 27 w 55"/>
                <a:gd name="T11" fmla="*/ 5 h 56"/>
                <a:gd name="T12" fmla="*/ 6 w 55"/>
                <a:gd name="T13" fmla="*/ 28 h 56"/>
                <a:gd name="T14" fmla="*/ 27 w 55"/>
                <a:gd name="T15" fmla="*/ 51 h 56"/>
                <a:gd name="T16" fmla="*/ 49 w 55"/>
                <a:gd name="T17" fmla="*/ 28 h 56"/>
                <a:gd name="T18" fmla="*/ 27 w 55"/>
                <a:gd name="T19" fmla="*/ 5 h 56"/>
                <a:gd name="T20" fmla="*/ 22 w 55"/>
                <a:gd name="T21" fmla="*/ 44 h 56"/>
                <a:gd name="T22" fmla="*/ 16 w 55"/>
                <a:gd name="T23" fmla="*/ 44 h 56"/>
                <a:gd name="T24" fmla="*/ 16 w 55"/>
                <a:gd name="T25" fmla="*/ 13 h 56"/>
                <a:gd name="T26" fmla="*/ 28 w 55"/>
                <a:gd name="T27" fmla="*/ 13 h 56"/>
                <a:gd name="T28" fmla="*/ 40 w 55"/>
                <a:gd name="T29" fmla="*/ 22 h 56"/>
                <a:gd name="T30" fmla="*/ 31 w 55"/>
                <a:gd name="T31" fmla="*/ 30 h 56"/>
                <a:gd name="T32" fmla="*/ 40 w 55"/>
                <a:gd name="T33" fmla="*/ 44 h 56"/>
                <a:gd name="T34" fmla="*/ 34 w 55"/>
                <a:gd name="T35" fmla="*/ 44 h 56"/>
                <a:gd name="T36" fmla="*/ 26 w 55"/>
                <a:gd name="T37" fmla="*/ 31 h 56"/>
                <a:gd name="T38" fmla="*/ 22 w 55"/>
                <a:gd name="T39" fmla="*/ 31 h 56"/>
                <a:gd name="T40" fmla="*/ 22 w 55"/>
                <a:gd name="T41" fmla="*/ 44 h 56"/>
                <a:gd name="T42" fmla="*/ 27 w 55"/>
                <a:gd name="T43" fmla="*/ 26 h 56"/>
                <a:gd name="T44" fmla="*/ 34 w 55"/>
                <a:gd name="T45" fmla="*/ 21 h 56"/>
                <a:gd name="T46" fmla="*/ 28 w 55"/>
                <a:gd name="T47" fmla="*/ 17 h 56"/>
                <a:gd name="T48" fmla="*/ 22 w 55"/>
                <a:gd name="T49" fmla="*/ 17 h 56"/>
                <a:gd name="T50" fmla="*/ 22 w 55"/>
                <a:gd name="T51" fmla="*/ 26 h 56"/>
                <a:gd name="T52" fmla="*/ 27 w 55"/>
                <a:gd name="T53" fmla="*/ 2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5" h="56">
                  <a:moveTo>
                    <a:pt x="27" y="56"/>
                  </a:moveTo>
                  <a:cubicBezTo>
                    <a:pt x="11" y="56"/>
                    <a:pt x="0" y="44"/>
                    <a:pt x="0" y="28"/>
                  </a:cubicBezTo>
                  <a:cubicBezTo>
                    <a:pt x="0" y="11"/>
                    <a:pt x="12" y="0"/>
                    <a:pt x="27" y="0"/>
                  </a:cubicBezTo>
                  <a:cubicBezTo>
                    <a:pt x="42" y="0"/>
                    <a:pt x="55" y="11"/>
                    <a:pt x="55" y="28"/>
                  </a:cubicBezTo>
                  <a:cubicBezTo>
                    <a:pt x="55" y="45"/>
                    <a:pt x="42" y="56"/>
                    <a:pt x="27" y="56"/>
                  </a:cubicBezTo>
                  <a:close/>
                  <a:moveTo>
                    <a:pt x="27" y="5"/>
                  </a:moveTo>
                  <a:cubicBezTo>
                    <a:pt x="15" y="5"/>
                    <a:pt x="6" y="14"/>
                    <a:pt x="6" y="28"/>
                  </a:cubicBezTo>
                  <a:cubicBezTo>
                    <a:pt x="6" y="41"/>
                    <a:pt x="14" y="51"/>
                    <a:pt x="27" y="51"/>
                  </a:cubicBezTo>
                  <a:cubicBezTo>
                    <a:pt x="39" y="51"/>
                    <a:pt x="49" y="42"/>
                    <a:pt x="49" y="28"/>
                  </a:cubicBezTo>
                  <a:cubicBezTo>
                    <a:pt x="49" y="14"/>
                    <a:pt x="39" y="5"/>
                    <a:pt x="27" y="5"/>
                  </a:cubicBezTo>
                  <a:close/>
                  <a:moveTo>
                    <a:pt x="22" y="44"/>
                  </a:moveTo>
                  <a:cubicBezTo>
                    <a:pt x="16" y="44"/>
                    <a:pt x="16" y="44"/>
                    <a:pt x="16" y="44"/>
                  </a:cubicBezTo>
                  <a:cubicBezTo>
                    <a:pt x="16" y="13"/>
                    <a:pt x="16" y="13"/>
                    <a:pt x="16" y="13"/>
                  </a:cubicBezTo>
                  <a:cubicBezTo>
                    <a:pt x="28" y="13"/>
                    <a:pt x="28" y="13"/>
                    <a:pt x="28" y="13"/>
                  </a:cubicBezTo>
                  <a:cubicBezTo>
                    <a:pt x="36" y="13"/>
                    <a:pt x="40" y="16"/>
                    <a:pt x="40" y="22"/>
                  </a:cubicBezTo>
                  <a:cubicBezTo>
                    <a:pt x="40" y="27"/>
                    <a:pt x="36" y="30"/>
                    <a:pt x="31" y="30"/>
                  </a:cubicBezTo>
                  <a:cubicBezTo>
                    <a:pt x="40" y="44"/>
                    <a:pt x="40" y="44"/>
                    <a:pt x="40" y="44"/>
                  </a:cubicBezTo>
                  <a:cubicBezTo>
                    <a:pt x="34" y="44"/>
                    <a:pt x="34" y="44"/>
                    <a:pt x="34" y="44"/>
                  </a:cubicBezTo>
                  <a:cubicBezTo>
                    <a:pt x="26" y="31"/>
                    <a:pt x="26" y="31"/>
                    <a:pt x="26" y="31"/>
                  </a:cubicBezTo>
                  <a:cubicBezTo>
                    <a:pt x="22" y="31"/>
                    <a:pt x="22" y="31"/>
                    <a:pt x="22" y="31"/>
                  </a:cubicBezTo>
                  <a:lnTo>
                    <a:pt x="22" y="44"/>
                  </a:lnTo>
                  <a:close/>
                  <a:moveTo>
                    <a:pt x="27" y="26"/>
                  </a:moveTo>
                  <a:cubicBezTo>
                    <a:pt x="31" y="26"/>
                    <a:pt x="34" y="26"/>
                    <a:pt x="34" y="21"/>
                  </a:cubicBezTo>
                  <a:cubicBezTo>
                    <a:pt x="34" y="18"/>
                    <a:pt x="31" y="17"/>
                    <a:pt x="28" y="17"/>
                  </a:cubicBezTo>
                  <a:cubicBezTo>
                    <a:pt x="22" y="17"/>
                    <a:pt x="22" y="17"/>
                    <a:pt x="22" y="17"/>
                  </a:cubicBezTo>
                  <a:cubicBezTo>
                    <a:pt x="22" y="26"/>
                    <a:pt x="22" y="26"/>
                    <a:pt x="22" y="26"/>
                  </a:cubicBezTo>
                  <a:lnTo>
                    <a:pt x="27"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latin typeface="+mn-lt"/>
                <a:cs typeface="Arial" panose="020B0604020202020204" pitchFamily="34" charset="0"/>
              </a:endParaRPr>
            </a:p>
          </p:txBody>
        </p:sp>
      </p:grpSp>
      <p:sp>
        <p:nvSpPr>
          <p:cNvPr id="40" name="TextBox 39">
            <a:extLst>
              <a:ext uri="{FF2B5EF4-FFF2-40B4-BE49-F238E27FC236}">
                <a16:creationId xmlns:a16="http://schemas.microsoft.com/office/drawing/2014/main" id="{6DF129EE-6AA3-1348-95D1-F5E65E77788D}"/>
              </a:ext>
            </a:extLst>
          </p:cNvPr>
          <p:cNvSpPr txBox="1"/>
          <p:nvPr/>
        </p:nvSpPr>
        <p:spPr>
          <a:xfrm>
            <a:off x="859534" y="6425581"/>
            <a:ext cx="8046720" cy="123111"/>
          </a:xfrm>
          <a:prstGeom prst="rect">
            <a:avLst/>
          </a:prstGeom>
          <a:noFill/>
        </p:spPr>
        <p:txBody>
          <a:bodyPr wrap="square" lIns="0" tIns="0" rIns="0" bIns="0" rtlCol="0" anchor="b">
            <a:spAutoFit/>
          </a:bodyPr>
          <a:lstStyle/>
          <a:p>
            <a:r>
              <a:rPr lang="en-US" sz="800">
                <a:solidFill>
                  <a:schemeClr val="bg1"/>
                </a:solidFill>
              </a:rPr>
              <a:t>©2020 CVS Health and/or one of its affiliates. Confidential and proprietary.</a:t>
            </a:r>
          </a:p>
        </p:txBody>
      </p:sp>
      <p:cxnSp>
        <p:nvCxnSpPr>
          <p:cNvPr id="41" name="Straight Connector 40">
            <a:extLst>
              <a:ext uri="{FF2B5EF4-FFF2-40B4-BE49-F238E27FC236}">
                <a16:creationId xmlns:a16="http://schemas.microsoft.com/office/drawing/2014/main" id="{3C415876-092B-8F43-B543-F79038492FD4}"/>
              </a:ext>
            </a:extLst>
          </p:cNvPr>
          <p:cNvCxnSpPr/>
          <p:nvPr/>
        </p:nvCxnSpPr>
        <p:spPr>
          <a:xfrm>
            <a:off x="1478367" y="4361422"/>
            <a:ext cx="669422" cy="0"/>
          </a:xfrm>
          <a:prstGeom prst="line">
            <a:avLst/>
          </a:prstGeom>
          <a:ln w="12700" cmpd="sng">
            <a:solidFill>
              <a:schemeClr val="bg1"/>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92B876C1-4191-E441-86E8-E094BDF63C60}"/>
              </a:ext>
            </a:extLst>
          </p:cNvPr>
          <p:cNvSpPr/>
          <p:nvPr/>
        </p:nvSpPr>
        <p:spPr bwMode="gray">
          <a:xfrm>
            <a:off x="1478367" y="4581453"/>
            <a:ext cx="2804062" cy="1452052"/>
          </a:xfrm>
          <a:prstGeom prst="rect">
            <a:avLst/>
          </a:prstGeom>
          <a:noFill/>
          <a:ln>
            <a:noFill/>
            <a:miter lim="800000"/>
          </a:ln>
          <a:effectLst/>
        </p:spPr>
        <p:style>
          <a:lnRef idx="1">
            <a:schemeClr val="accent1"/>
          </a:lnRef>
          <a:fillRef idx="3">
            <a:schemeClr val="accent1"/>
          </a:fillRef>
          <a:effectRef idx="2">
            <a:schemeClr val="accent1"/>
          </a:effectRef>
          <a:fontRef idx="minor">
            <a:schemeClr val="lt1"/>
          </a:fontRef>
        </p:style>
        <p:txBody>
          <a:bodyPr lIns="0" tIns="0" rIns="0" bIns="0" rtlCol="0" anchor="t"/>
          <a:lstStyle/>
          <a:p>
            <a:pPr lvl="0">
              <a:lnSpc>
                <a:spcPct val="110000"/>
              </a:lnSpc>
              <a:spcAft>
                <a:spcPts val="600"/>
              </a:spcAft>
            </a:pPr>
            <a:r>
              <a:rPr lang="en-US" sz="2400" b="1">
                <a:solidFill>
                  <a:prstClr val="white"/>
                </a:solidFill>
              </a:rPr>
              <a:t>During pandemic</a:t>
            </a:r>
          </a:p>
          <a:p>
            <a:pPr lvl="0">
              <a:lnSpc>
                <a:spcPct val="110000"/>
              </a:lnSpc>
            </a:pPr>
            <a:r>
              <a:rPr lang="en-US" sz="1400">
                <a:solidFill>
                  <a:prstClr val="white"/>
                </a:solidFill>
              </a:rPr>
              <a:t>Plans helped facilitate access </a:t>
            </a:r>
            <a:br>
              <a:rPr lang="en-US" sz="1400">
                <a:solidFill>
                  <a:prstClr val="white"/>
                </a:solidFill>
              </a:rPr>
            </a:br>
            <a:r>
              <a:rPr lang="en-US" sz="1400">
                <a:solidFill>
                  <a:prstClr val="white"/>
                </a:solidFill>
              </a:rPr>
              <a:t>to telemedicine visits with their primary care providers to ensure timely refills of medications</a:t>
            </a:r>
          </a:p>
        </p:txBody>
      </p:sp>
    </p:spTree>
    <p:extLst>
      <p:ext uri="{BB962C8B-B14F-4D97-AF65-F5344CB8AC3E}">
        <p14:creationId xmlns:p14="http://schemas.microsoft.com/office/powerpoint/2010/main" val="169000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1000"/>
                                        <p:tgtEl>
                                          <p:spTgt spid="9"/>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fade">
                                      <p:cBhvr>
                                        <p:cTn id="15" dur="500"/>
                                        <p:tgtEl>
                                          <p:spTgt spid="25"/>
                                        </p:tgtEl>
                                      </p:cBhvr>
                                    </p:animEffect>
                                  </p:childTnLst>
                                  <p:subTnLst>
                                    <p:animClr clrSpc="rgb" dir="cw">
                                      <p:cBhvr override="childStyle">
                                        <p:cTn dur="1" fill="hold" display="0" masterRel="nextClick" afterEffect="1"/>
                                        <p:tgtEl>
                                          <p:spTgt spid="25"/>
                                        </p:tgtEl>
                                        <p:attrNameLst>
                                          <p:attrName>ppt_c</p:attrName>
                                        </p:attrNameLst>
                                      </p:cBhvr>
                                      <p:to>
                                        <a:schemeClr val="folHlink"/>
                                      </p:to>
                                    </p:animClr>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subTnLst>
                                    <p:animClr clrSpc="rgb" dir="cw">
                                      <p:cBhvr override="childStyle">
                                        <p:cTn dur="1" fill="hold" display="0" masterRel="nextClick" afterEffect="1"/>
                                        <p:tgtEl>
                                          <p:spTgt spid="42"/>
                                        </p:tgtEl>
                                        <p:attrNameLst>
                                          <p:attrName>ppt_c</p:attrName>
                                        </p:attrNameLst>
                                      </p:cBhvr>
                                      <p:to>
                                        <a:schemeClr val="folHlink"/>
                                      </p:to>
                                    </p:animClr>
                                  </p:subTnLst>
                                </p:cTn>
                              </p:par>
                              <p:par>
                                <p:cTn id="29" presetID="10" presetClass="entr" presetSubtype="0" fill="hold"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subTnLst>
                                    <p:animClr clrSpc="rgb" dir="cw">
                                      <p:cBhvr override="childStyle">
                                        <p:cTn dur="1" fill="hold" display="0" masterRel="nextClick" afterEffect="1"/>
                                        <p:tgtEl>
                                          <p:spTgt spid="41"/>
                                        </p:tgtEl>
                                        <p:attrNameLst>
                                          <p:attrName>ppt_c</p:attrName>
                                        </p:attrNameLst>
                                      </p:cBhvr>
                                      <p:to>
                                        <a:schemeClr val="folHlink"/>
                                      </p:to>
                                    </p:animClr>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subTnLst>
                                    <p:set>
                                      <p:cBhvr override="childStyle">
                                        <p:cTn dur="1" fill="hold" display="0" masterRel="nextClick" afterEffect="1"/>
                                        <p:tgtEl>
                                          <p:spTgt spid="22"/>
                                        </p:tgtEl>
                                        <p:attrNameLst>
                                          <p:attrName>style.visibility</p:attrName>
                                        </p:attrNameLst>
                                      </p:cBhvr>
                                      <p:to>
                                        <p:strVal val="hidden"/>
                                      </p:to>
                                    </p:set>
                                  </p:subTnLst>
                                </p:cTn>
                              </p:par>
                              <p:par>
                                <p:cTn id="37" presetID="22" presetClass="entr" presetSubtype="1"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up)">
                                      <p:cBhvr>
                                        <p:cTn id="39" dur="500"/>
                                        <p:tgtEl>
                                          <p:spTgt spid="20"/>
                                        </p:tgtEl>
                                      </p:cBhvr>
                                    </p:animEffect>
                                  </p:childTnLst>
                                  <p:subTnLst>
                                    <p:set>
                                      <p:cBhvr override="childStyle">
                                        <p:cTn dur="1" fill="hold" display="0" masterRel="nextClick" afterEffect="1"/>
                                        <p:tgtEl>
                                          <p:spTgt spid="20"/>
                                        </p:tgtEl>
                                        <p:attrNameLst>
                                          <p:attrName>style.visibility</p:attrName>
                                        </p:attrNameLst>
                                      </p:cBhvr>
                                      <p:to>
                                        <p:strVal val="hidden"/>
                                      </p:to>
                                    </p:set>
                                  </p:sub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fade">
                                      <p:cBhvr>
                                        <p:cTn id="44" dur="500"/>
                                        <p:tgtEl>
                                          <p:spTgt spid="28"/>
                                        </p:tgtEl>
                                      </p:cBhvr>
                                    </p:animEffect>
                                  </p:childTnLst>
                                </p:cTn>
                              </p:par>
                            </p:childTnLst>
                          </p:cTn>
                        </p:par>
                        <p:par>
                          <p:cTn id="45" fill="hold">
                            <p:stCondLst>
                              <p:cond delay="500"/>
                            </p:stCondLst>
                            <p:childTnLst>
                              <p:par>
                                <p:cTn id="46" presetID="10" presetClass="entr" presetSubtype="0" fill="hold" nodeType="afterEffect">
                                  <p:stCondLst>
                                    <p:cond delay="500"/>
                                  </p:stCondLst>
                                  <p:childTnLst>
                                    <p:set>
                                      <p:cBhvr>
                                        <p:cTn id="47" dur="1" fill="hold">
                                          <p:stCondLst>
                                            <p:cond delay="0"/>
                                          </p:stCondLst>
                                        </p:cTn>
                                        <p:tgtEl>
                                          <p:spTgt spid="29"/>
                                        </p:tgtEl>
                                        <p:attrNameLst>
                                          <p:attrName>style.visibility</p:attrName>
                                        </p:attrNameLst>
                                      </p:cBhvr>
                                      <p:to>
                                        <p:strVal val="visible"/>
                                      </p:to>
                                    </p:set>
                                    <p:animEffect transition="in" filter="fade">
                                      <p:cBhvr>
                                        <p:cTn id="48"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5" grpId="0"/>
      <p:bldP spid="9" grpId="0"/>
      <p:bldP spid="28" grpId="0" animBg="1"/>
      <p:bldP spid="42" grpId="0"/>
    </p:bldLst>
  </p:timing>
</p:sld>
</file>

<file path=ppt/theme/theme1.xml><?xml version="1.0" encoding="utf-8"?>
<a:theme xmlns:a="http://schemas.openxmlformats.org/drawingml/2006/main" name="Title Slide">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RobinRudowitz_Kaiser" id="{A3F34D18-70F8-2B4E-8057-F5C1DDFDB66D}" vid="{705F5677-7B6E-7244-991E-FEC7C8B25BA7}"/>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ivider">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RobinRudowitz_Kaiser" id="{A3F34D18-70F8-2B4E-8057-F5C1DDFDB66D}" vid="{8817CEEC-6063-3847-A1AB-A8E0FA0802A2}"/>
    </a:ext>
  </a:extLst>
</a:theme>
</file>

<file path=ppt/theme/theme3.xml><?xml version="1.0" encoding="utf-8"?>
<a:theme xmlns:a="http://schemas.openxmlformats.org/drawingml/2006/main" name="Default no Figure #">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RobinRudowitz_Kaiser" id="{A3F34D18-70F8-2B4E-8057-F5C1DDFDB66D}" vid="{F353AAB6-4624-5D48-9156-E7A08E0AFBBF}"/>
    </a:ext>
  </a:extLst>
</a:theme>
</file>

<file path=ppt/theme/theme4.xml><?xml version="1.0" encoding="utf-8"?>
<a:theme xmlns:a="http://schemas.openxmlformats.org/drawingml/2006/main" name="Default with Figure #">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RobinRudowitz_Kaiser" id="{A3F34D18-70F8-2B4E-8057-F5C1DDFDB66D}" vid="{439E00AF-3ECE-A841-8F95-FB388745D64D}"/>
    </a:ext>
  </a:extLst>
</a:theme>
</file>

<file path=ppt/theme/theme5.xml><?xml version="1.0" encoding="utf-8"?>
<a:theme xmlns:a="http://schemas.openxmlformats.org/drawingml/2006/main" name="Blank">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aid Day 1_RobinRudowitz_Kaiser" id="{A3F34D18-70F8-2B4E-8057-F5C1DDFDB66D}" vid="{B75FE0A7-A31C-8A4E-9026-C85D53D8777C}"/>
    </a:ext>
  </a:extLst>
</a:theme>
</file>

<file path=ppt/theme/theme6.xml><?xml version="1.0" encoding="utf-8"?>
<a:theme xmlns:a="http://schemas.openxmlformats.org/drawingml/2006/main" name="Text Slide no Logo">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RobinRudowitz_Kaiser" id="{A3F34D18-70F8-2B4E-8057-F5C1DDFDB66D}" vid="{1F7E0E3F-41F6-6A45-ACBE-3F405A4A0561}"/>
    </a:ext>
  </a:extLst>
</a:theme>
</file>

<file path=ppt/theme/theme7.xml><?xml version="1.0" encoding="utf-8"?>
<a:theme xmlns:a="http://schemas.openxmlformats.org/drawingml/2006/main" name="Default">
  <a:themeElements>
    <a:clrScheme name="2019 KFF Colors">
      <a:dk1>
        <a:srgbClr val="333333"/>
      </a:dk1>
      <a:lt1>
        <a:sysClr val="window" lastClr="FFFFFF"/>
      </a:lt1>
      <a:dk2>
        <a:srgbClr val="F5821F"/>
      </a:dk2>
      <a:lt2>
        <a:srgbClr val="EE2C37"/>
      </a:lt2>
      <a:accent1>
        <a:srgbClr val="003C64"/>
      </a:accent1>
      <a:accent2>
        <a:srgbClr val="005996"/>
      </a:accent2>
      <a:accent3>
        <a:srgbClr val="0077C8"/>
      </a:accent3>
      <a:accent4>
        <a:srgbClr val="3CABFD"/>
      </a:accent4>
      <a:accent5>
        <a:srgbClr val="C1E6FF"/>
      </a:accent5>
      <a:accent6>
        <a:srgbClr val="00BC87"/>
      </a:accent6>
      <a:hlink>
        <a:srgbClr val="0563C1"/>
      </a:hlink>
      <a:folHlink>
        <a:srgbClr val="954F7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Medicaid Day 1_RobinRudowitz_Kaiser" id="{A3F34D18-70F8-2B4E-8057-F5C1DDFDB66D}" vid="{6998E815-579B-0349-AE35-6F19CD871D0B}"/>
    </a:ext>
  </a:extLst>
</a:theme>
</file>

<file path=ppt/theme/theme8.xml><?xml version="1.0" encoding="utf-8"?>
<a:theme xmlns:a="http://schemas.openxmlformats.org/drawingml/2006/main" name="CVS_Health_PPT_Everyday_Widescreen_Template">
  <a:themeElements>
    <a:clrScheme name="Custom 17">
      <a:dk1>
        <a:srgbClr val="000000"/>
      </a:dk1>
      <a:lt1>
        <a:sysClr val="window" lastClr="FFFFFF"/>
      </a:lt1>
      <a:dk2>
        <a:srgbClr val="3F3F3F"/>
      </a:dk2>
      <a:lt2>
        <a:srgbClr val="C0C0C0"/>
      </a:lt2>
      <a:accent1>
        <a:srgbClr val="9E0000"/>
      </a:accent1>
      <a:accent2>
        <a:srgbClr val="CC0000"/>
      </a:accent2>
      <a:accent3>
        <a:srgbClr val="E94D4D"/>
      </a:accent3>
      <a:accent4>
        <a:srgbClr val="F7978D"/>
      </a:accent4>
      <a:accent5>
        <a:srgbClr val="646464"/>
      </a:accent5>
      <a:accent6>
        <a:srgbClr val="868686"/>
      </a:accent6>
      <a:hlink>
        <a:srgbClr val="267AC0"/>
      </a:hlink>
      <a:folHlink>
        <a:srgbClr val="A5A5A5"/>
      </a:folHlink>
    </a:clrScheme>
    <a:fontScheme name="CVS Health">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rgbClr val="CC0000"/>
        </a:solidFill>
        <a:ln>
          <a:noFill/>
          <a:miter lim="800000"/>
        </a:ln>
        <a:effectLst/>
      </a:spPr>
      <a:bodyPr rtlCol="0" anchor="ctr"/>
      <a:lstStyle>
        <a:defPPr algn="ctr">
          <a:defRPr b="1"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cmpd="sng">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1400" dirty="0" err="1" smtClean="0">
            <a:solidFill>
              <a:schemeClr val="tx2"/>
            </a:solidFill>
          </a:defRPr>
        </a:defPPr>
      </a:lstStyle>
    </a:txDef>
  </a:objectDefaults>
  <a:extraClrSchemeLst/>
  <a:extLst>
    <a:ext uri="{05A4C25C-085E-4340-85A3-A5531E510DB2}">
      <thm15:themeFamily xmlns:thm15="http://schemas.microsoft.com/office/thememl/2012/main" name="Medicaid Day 1_RobinRudowitz_Kaiser" id="{A3F34D18-70F8-2B4E-8057-F5C1DDFDB66D}" vid="{8F29E766-8A14-CD4E-AC6A-251FEAF0B5E2}"/>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edicaid Day 1_RobinRudowitz_Kaiser" id="{A3F34D18-70F8-2B4E-8057-F5C1DDFDB66D}" vid="{18D95FAD-A649-074D-BD65-D743B9B8B25E}"/>
    </a:ext>
  </a:extLst>
</a:theme>
</file>

<file path=docProps/app.xml><?xml version="1.0" encoding="utf-8"?>
<Properties xmlns="http://schemas.openxmlformats.org/officeDocument/2006/extended-properties" xmlns:vt="http://schemas.openxmlformats.org/officeDocument/2006/docPropsVTypes">
  <Template>Title Slide</Template>
  <TotalTime>0</TotalTime>
  <Words>1832</Words>
  <Application>Microsoft Macintosh PowerPoint</Application>
  <PresentationFormat>Custom</PresentationFormat>
  <Paragraphs>170</Paragraphs>
  <Slides>13</Slides>
  <Notes>8</Notes>
  <HiddenSlides>0</HiddenSlides>
  <MMClips>0</MMClips>
  <ScaleCrop>false</ScaleCrop>
  <HeadingPairs>
    <vt:vector size="6" baseType="variant">
      <vt:variant>
        <vt:lpstr>Fonts Used</vt:lpstr>
      </vt:variant>
      <vt:variant>
        <vt:i4>8</vt:i4>
      </vt:variant>
      <vt:variant>
        <vt:lpstr>Theme</vt:lpstr>
      </vt:variant>
      <vt:variant>
        <vt:i4>9</vt:i4>
      </vt:variant>
      <vt:variant>
        <vt:lpstr>Slide Titles</vt:lpstr>
      </vt:variant>
      <vt:variant>
        <vt:i4>13</vt:i4>
      </vt:variant>
    </vt:vector>
  </HeadingPairs>
  <TitlesOfParts>
    <vt:vector size="30" baseType="lpstr">
      <vt:lpstr>Arial</vt:lpstr>
      <vt:lpstr>Avenir Black</vt:lpstr>
      <vt:lpstr>Avenir Book</vt:lpstr>
      <vt:lpstr>Avenir Light</vt:lpstr>
      <vt:lpstr>Avenir Medium</vt:lpstr>
      <vt:lpstr>Calibri</vt:lpstr>
      <vt:lpstr>Calibri Light</vt:lpstr>
      <vt:lpstr>Lucida Grande</vt:lpstr>
      <vt:lpstr>Title Slide</vt:lpstr>
      <vt:lpstr>Divider</vt:lpstr>
      <vt:lpstr>Default no Figure #</vt:lpstr>
      <vt:lpstr>Default with Figure #</vt:lpstr>
      <vt:lpstr>Blank</vt:lpstr>
      <vt:lpstr>Text Slide no Logo</vt:lpstr>
      <vt:lpstr>Default</vt:lpstr>
      <vt:lpstr>CVS_Health_PPT_Everyday_Widescreen_Template</vt:lpstr>
      <vt:lpstr>Office Theme</vt:lpstr>
      <vt:lpstr>PowerPoint Presentation</vt:lpstr>
      <vt:lpstr>PowerPoint Presentation</vt:lpstr>
      <vt:lpstr>PowerPoint Presentation</vt:lpstr>
      <vt:lpstr>PowerPoint Presentation</vt:lpstr>
      <vt:lpstr>PowerPoint Presentation</vt:lpstr>
      <vt:lpstr>Accessing Care during a Pandemic</vt:lpstr>
      <vt:lpstr>Pregnant mom at risk  of preeclampsia</vt:lpstr>
      <vt:lpstr>PowerPoint Presentation</vt:lpstr>
      <vt:lpstr>PowerPoint Presentation</vt:lpstr>
      <vt:lpstr>PowerPoint Presentation</vt:lpstr>
      <vt:lpstr>PowerPoint Presentation</vt:lpstr>
      <vt:lpstr>Looking Ahead: State Medicaid Policy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Young</dc:creator>
  <cp:lastModifiedBy>Chad Young</cp:lastModifiedBy>
  <cp:revision>1</cp:revision>
  <cp:lastPrinted>2019-08-19T22:27:15Z</cp:lastPrinted>
  <dcterms:created xsi:type="dcterms:W3CDTF">2020-09-24T13:34:16Z</dcterms:created>
  <dcterms:modified xsi:type="dcterms:W3CDTF">2020-09-24T13:34:23Z</dcterms:modified>
</cp:coreProperties>
</file>