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5" r:id="rId4"/>
    <p:sldMasterId id="2147485236" r:id="rId5"/>
    <p:sldMasterId id="2147485263" r:id="rId6"/>
  </p:sldMasterIdLst>
  <p:notesMasterIdLst>
    <p:notesMasterId r:id="rId14"/>
  </p:notesMasterIdLst>
  <p:sldIdLst>
    <p:sldId id="256" r:id="rId7"/>
    <p:sldId id="393" r:id="rId8"/>
    <p:sldId id="906" r:id="rId9"/>
    <p:sldId id="908" r:id="rId10"/>
    <p:sldId id="907" r:id="rId11"/>
    <p:sldId id="909" r:id="rId12"/>
    <p:sldId id="910" r:id="rId1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6024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4224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orient="horz" pos="264" userDrawn="1">
          <p15:clr>
            <a:srgbClr val="A4A3A4"/>
          </p15:clr>
        </p15:guide>
        <p15:guide id="8" orient="horz" pos="2376" userDrawn="1">
          <p15:clr>
            <a:srgbClr val="A4A3A4"/>
          </p15:clr>
        </p15:guide>
        <p15:guide id="9" pos="1920" userDrawn="1">
          <p15:clr>
            <a:srgbClr val="A4A3A4"/>
          </p15:clr>
        </p15:guide>
        <p15:guide id="10" pos="7512" userDrawn="1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da Abramov" initials="FA" lastIdx="38" clrIdx="0"/>
  <p:cmAuthor id="1" name="Laurie Williams" initials="LW" lastIdx="97" clrIdx="1"/>
  <p:cmAuthor id="2" name="Nika Sajed" initials="NS" lastIdx="117" clrIdx="2"/>
  <p:cmAuthor id="3" name="Joe Llewellyn" initials="JL" lastIdx="13" clrIdx="3"/>
  <p:cmAuthor id="4" name="Erica Chien" initials="EC" lastIdx="53" clrIdx="4"/>
  <p:cmAuthor id="5" name="Kerin Stevens" initials="KS" lastIdx="18" clrIdx="5"/>
  <p:cmAuthor id="6" name="Jonathan Smith (Foster City)" initials="JS(C" lastIdx="15" clrIdx="6"/>
  <p:cmAuthor id="7" name="Chris Lahart" initials="CL" lastIdx="19" clrIdx="7"/>
  <p:cmAuthor id="8" name="Brent Peterson" initials="BP" lastIdx="8" clrIdx="8"/>
  <p:cmAuthor id="9" name="Jie Ting" initials="JT" lastIdx="10" clrIdx="9"/>
  <p:cmAuthor id="10" name="Matthew Guion" initials="MG" lastIdx="11" clrIdx="10">
    <p:extLst>
      <p:ext uri="{19B8F6BF-5375-455C-9EA6-DF929625EA0E}">
        <p15:presenceInfo xmlns:p15="http://schemas.microsoft.com/office/powerpoint/2012/main" userId="S-1-5-21-790525478-854245398-839522115-93846" providerId="AD"/>
      </p:ext>
    </p:extLst>
  </p:cmAuthor>
  <p:cmAuthor id="11" name="Bruce Kreter" initials="BK" lastIdx="18" clrIdx="11">
    <p:extLst>
      <p:ext uri="{19B8F6BF-5375-455C-9EA6-DF929625EA0E}">
        <p15:presenceInfo xmlns:p15="http://schemas.microsoft.com/office/powerpoint/2012/main" userId="S::bruce.kreter@gilead.com::9abeefd8-a5fe-4f81-8957-97fd338c40ea" providerId="AD"/>
      </p:ext>
    </p:extLst>
  </p:cmAuthor>
  <p:cmAuthor id="12" name="Ivan Walker" initials="IW" lastIdx="25" clrIdx="12">
    <p:extLst>
      <p:ext uri="{19B8F6BF-5375-455C-9EA6-DF929625EA0E}">
        <p15:presenceInfo xmlns:p15="http://schemas.microsoft.com/office/powerpoint/2012/main" userId="S-1-5-21-790525478-854245398-839522115-61174" providerId="AD"/>
      </p:ext>
    </p:extLst>
  </p:cmAuthor>
  <p:cmAuthor id="13" name="Darya Habibi" initials="DH" lastIdx="28" clrIdx="13">
    <p:extLst>
      <p:ext uri="{19B8F6BF-5375-455C-9EA6-DF929625EA0E}">
        <p15:presenceInfo xmlns:p15="http://schemas.microsoft.com/office/powerpoint/2012/main" userId="S-1-5-21-790525478-854245398-839522115-5477893" providerId="AD"/>
      </p:ext>
    </p:extLst>
  </p:cmAuthor>
  <p:cmAuthor id="14" name="Jill Schubert" initials="JS" lastIdx="11" clrIdx="14">
    <p:extLst>
      <p:ext uri="{19B8F6BF-5375-455C-9EA6-DF929625EA0E}">
        <p15:presenceInfo xmlns:p15="http://schemas.microsoft.com/office/powerpoint/2012/main" userId="f8e896b796572750" providerId="Windows Live"/>
      </p:ext>
    </p:extLst>
  </p:cmAuthor>
  <p:cmAuthor id="15" name="Lauren Bennett" initials="LB" lastIdx="2" clrIdx="15">
    <p:extLst>
      <p:ext uri="{19B8F6BF-5375-455C-9EA6-DF929625EA0E}">
        <p15:presenceInfo xmlns:p15="http://schemas.microsoft.com/office/powerpoint/2012/main" userId="S-1-5-21-790525478-854245398-839522115-5976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A9F1B"/>
    <a:srgbClr val="FED614"/>
    <a:srgbClr val="C8C8C8"/>
    <a:srgbClr val="AEDE9B"/>
    <a:srgbClr val="E06464"/>
    <a:srgbClr val="C2FFF0"/>
    <a:srgbClr val="C7CC5F"/>
    <a:srgbClr val="F99F1B"/>
    <a:srgbClr val="E7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67211" autoAdjust="0"/>
  </p:normalViewPr>
  <p:slideViewPr>
    <p:cSldViewPr snapToGrid="0">
      <p:cViewPr varScale="1">
        <p:scale>
          <a:sx n="84" d="100"/>
          <a:sy n="84" d="100"/>
        </p:scale>
        <p:origin x="2712" y="176"/>
      </p:cViewPr>
      <p:guideLst>
        <p:guide orient="horz" pos="3072"/>
        <p:guide pos="6024"/>
        <p:guide pos="384"/>
        <p:guide pos="7296"/>
        <p:guide orient="horz" pos="4224"/>
        <p:guide orient="horz" pos="240"/>
        <p:guide orient="horz" pos="264"/>
        <p:guide orient="horz" pos="2376"/>
        <p:guide pos="1920"/>
        <p:guide pos="751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297573536573"/>
          <c:y val="8.3687319480937467E-2"/>
          <c:w val="0.69421941962111622"/>
          <c:h val="0.588889251121611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OUD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87</c:v>
                </c:pt>
                <c:pt idx="1">
                  <c:v>120</c:v>
                </c:pt>
                <c:pt idx="2">
                  <c:v>144</c:v>
                </c:pt>
                <c:pt idx="3">
                  <c:v>148</c:v>
                </c:pt>
                <c:pt idx="4">
                  <c:v>195</c:v>
                </c:pt>
                <c:pt idx="5">
                  <c:v>185</c:v>
                </c:pt>
                <c:pt idx="6">
                  <c:v>160</c:v>
                </c:pt>
                <c:pt idx="7">
                  <c:v>180</c:v>
                </c:pt>
                <c:pt idx="8">
                  <c:v>172</c:v>
                </c:pt>
                <c:pt idx="9">
                  <c:v>162</c:v>
                </c:pt>
                <c:pt idx="10">
                  <c:v>158</c:v>
                </c:pt>
                <c:pt idx="11">
                  <c:v>173</c:v>
                </c:pt>
                <c:pt idx="12">
                  <c:v>169</c:v>
                </c:pt>
                <c:pt idx="13">
                  <c:v>183</c:v>
                </c:pt>
                <c:pt idx="14">
                  <c:v>195</c:v>
                </c:pt>
                <c:pt idx="15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92-A248-BA86-5C5E1416B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37224528"/>
        <c:axId val="-143722833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Without OUD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0.7</c:v>
                </c:pt>
                <c:pt idx="1">
                  <c:v>0.85</c:v>
                </c:pt>
                <c:pt idx="2">
                  <c:v>1</c:v>
                </c:pt>
                <c:pt idx="3">
                  <c:v>1.1000000000000001</c:v>
                </c:pt>
                <c:pt idx="4">
                  <c:v>1.2</c:v>
                </c:pt>
                <c:pt idx="5">
                  <c:v>1.2</c:v>
                </c:pt>
                <c:pt idx="6">
                  <c:v>1.3</c:v>
                </c:pt>
                <c:pt idx="7">
                  <c:v>1.45</c:v>
                </c:pt>
                <c:pt idx="8">
                  <c:v>1.3</c:v>
                </c:pt>
                <c:pt idx="9">
                  <c:v>1.5</c:v>
                </c:pt>
                <c:pt idx="10">
                  <c:v>1.6</c:v>
                </c:pt>
                <c:pt idx="11">
                  <c:v>1.6</c:v>
                </c:pt>
                <c:pt idx="12">
                  <c:v>1.9</c:v>
                </c:pt>
                <c:pt idx="13">
                  <c:v>2.2999999999999998</c:v>
                </c:pt>
                <c:pt idx="14">
                  <c:v>2.6</c:v>
                </c:pt>
                <c:pt idx="15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92-A248-BA86-5C5E1416B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37223984"/>
        <c:axId val="-1437225072"/>
      </c:lineChart>
      <c:catAx>
        <c:axId val="-1437224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7228336"/>
        <c:crosses val="autoZero"/>
        <c:auto val="1"/>
        <c:lblAlgn val="ctr"/>
        <c:lblOffset val="100"/>
        <c:noMultiLvlLbl val="0"/>
      </c:catAx>
      <c:valAx>
        <c:axId val="-1437228336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Diagnoses per 1,000 deliveries, with OUD</a:t>
                </a:r>
              </a:p>
            </c:rich>
          </c:tx>
          <c:layout>
            <c:manualLayout>
              <c:xMode val="edge"/>
              <c:yMode val="edge"/>
              <c:x val="9.8853558183232462E-3"/>
              <c:y val="3.46017624713925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7224528"/>
        <c:crosses val="autoZero"/>
        <c:crossBetween val="between"/>
      </c:valAx>
      <c:valAx>
        <c:axId val="-1437225072"/>
        <c:scaling>
          <c:orientation val="minMax"/>
          <c:max val="2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Diagnoses per 1,000 deliveries, without OUD</a:t>
                </a:r>
              </a:p>
            </c:rich>
          </c:tx>
          <c:layout>
            <c:manualLayout>
              <c:xMode val="edge"/>
              <c:yMode val="edge"/>
              <c:x val="0.96033494491443849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37223984"/>
        <c:crosses val="max"/>
        <c:crossBetween val="between"/>
      </c:valAx>
      <c:catAx>
        <c:axId val="-143722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37225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5303947112107"/>
          <c:y val="6.4191260727098187E-2"/>
          <c:w val="0.23533187335638453"/>
          <c:h val="0.11304134909646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265E6-D549-43A2-97BD-D5575332279C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934F-49E7-4B61-9DA3-92024B45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9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A934F-49E7-4B61-9DA3-92024B4512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3838" indent="-223838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49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21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3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65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977C1-A0C8-4E51-90B4-317A0D8782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4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A934F-49E7-4B61-9DA3-92024B4512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A934F-49E7-4B61-9DA3-92024B451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0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9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1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7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3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60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900">
                <a:solidFill>
                  <a:schemeClr val="tx1"/>
                </a:solidFill>
              </a:defRPr>
            </a:lvl1pPr>
            <a:lvl2pPr marL="0" indent="0">
              <a:buNone/>
              <a:defRPr sz="1900">
                <a:solidFill>
                  <a:schemeClr val="accent4"/>
                </a:solidFill>
              </a:defRPr>
            </a:lvl2pPr>
            <a:lvl3pPr marL="0" indent="0">
              <a:buNone/>
              <a:defRPr sz="1900">
                <a:solidFill>
                  <a:schemeClr val="accent4"/>
                </a:solidFill>
              </a:defRPr>
            </a:lvl3pPr>
            <a:lvl4pPr marL="0" indent="0">
              <a:buNone/>
              <a:defRPr sz="1900">
                <a:solidFill>
                  <a:schemeClr val="accent4"/>
                </a:solidFill>
              </a:defRPr>
            </a:lvl4pPr>
            <a:lvl5pPr marL="0" indent="0">
              <a:buNone/>
              <a:defRPr sz="1900">
                <a:solidFill>
                  <a:schemeClr val="accent4"/>
                </a:solidFill>
              </a:defRPr>
            </a:lvl5pPr>
            <a:lvl6pPr marL="0" indent="0">
              <a:buNone/>
              <a:defRPr sz="1900">
                <a:solidFill>
                  <a:schemeClr val="accent4"/>
                </a:solidFill>
              </a:defRPr>
            </a:lvl6pPr>
            <a:lvl7pPr marL="0" indent="0">
              <a:buNone/>
              <a:defRPr sz="1900">
                <a:solidFill>
                  <a:schemeClr val="accent4"/>
                </a:solidFill>
              </a:defRPr>
            </a:lvl7pPr>
            <a:lvl8pPr marL="0" indent="0">
              <a:buNone/>
              <a:defRPr sz="1900">
                <a:solidFill>
                  <a:schemeClr val="accent4"/>
                </a:solidFill>
              </a:defRPr>
            </a:lvl8pPr>
            <a:lvl9pPr marL="0" indent="0">
              <a:buNone/>
              <a:defRPr sz="19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2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51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>
                <a:solidFill>
                  <a:schemeClr val="tx1"/>
                </a:solidFill>
              </a:defRPr>
            </a:lvl1pPr>
            <a:lvl2pPr marL="0" indent="0">
              <a:buNone/>
              <a:defRPr sz="1900">
                <a:solidFill>
                  <a:schemeClr val="accent4"/>
                </a:solidFill>
              </a:defRPr>
            </a:lvl2pPr>
            <a:lvl3pPr marL="0" indent="0">
              <a:buNone/>
              <a:defRPr sz="1900">
                <a:solidFill>
                  <a:schemeClr val="accent4"/>
                </a:solidFill>
              </a:defRPr>
            </a:lvl3pPr>
            <a:lvl4pPr marL="0" indent="0">
              <a:buNone/>
              <a:defRPr sz="1900">
                <a:solidFill>
                  <a:schemeClr val="accent4"/>
                </a:solidFill>
              </a:defRPr>
            </a:lvl4pPr>
            <a:lvl5pPr marL="0" indent="0">
              <a:buNone/>
              <a:defRPr sz="1900">
                <a:solidFill>
                  <a:schemeClr val="accent4"/>
                </a:solidFill>
              </a:defRPr>
            </a:lvl5pPr>
            <a:lvl6pPr marL="0" indent="0">
              <a:buNone/>
              <a:defRPr sz="1900">
                <a:solidFill>
                  <a:schemeClr val="accent4"/>
                </a:solidFill>
              </a:defRPr>
            </a:lvl6pPr>
            <a:lvl7pPr marL="0" indent="0">
              <a:buNone/>
              <a:defRPr sz="1900">
                <a:solidFill>
                  <a:schemeClr val="accent4"/>
                </a:solidFill>
              </a:defRPr>
            </a:lvl7pPr>
            <a:lvl8pPr marL="0" indent="0">
              <a:buNone/>
              <a:defRPr sz="1900">
                <a:solidFill>
                  <a:schemeClr val="accent4"/>
                </a:solidFill>
              </a:defRPr>
            </a:lvl8pPr>
            <a:lvl9pPr marL="0" indent="0">
              <a:buNone/>
              <a:defRPr sz="19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8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75" tIns="182875" rIns="182875" bIns="91438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38" tIns="91438" rIns="91438" bIns="91438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75" tIns="182875" rIns="182875" bIns="91438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38" tIns="91438" rIns="91438" bIns="91438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94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75" tIns="182875" rIns="182875" bIns="91438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38" tIns="91438" rIns="91438" bIns="91438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75" tIns="182875" rIns="182875" bIns="91438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38" tIns="91438" rIns="91438" bIns="91438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75" tIns="182875" rIns="182875" bIns="91438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38" tIns="91438" rIns="91438" bIns="91438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76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590489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6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3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2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51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7600" y="6537326"/>
            <a:ext cx="8128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30383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287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3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12192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4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4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3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060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12192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4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3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4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9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66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29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3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353800" y="6594800"/>
            <a:ext cx="2286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B55626AD-5BDD-437C-9DEB-0D7ED708BEE4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60654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97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3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1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51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437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39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95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49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1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9F0-7295-44DB-960D-276BD8CAF7C5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93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6515" y="6535892"/>
            <a:ext cx="5395384" cy="244475"/>
          </a:xfrm>
        </p:spPr>
        <p:txBody>
          <a:bodyPr lIns="90000" tIns="46800" rIns="90000" bIns="4680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58600" y="6535892"/>
            <a:ext cx="5395384" cy="244475"/>
          </a:xfrm>
        </p:spPr>
        <p:txBody>
          <a:bodyPr lIns="90000" tIns="46800" rIns="90000" bIns="4680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13171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6515" y="6535892"/>
            <a:ext cx="5395384" cy="244475"/>
          </a:xfrm>
        </p:spPr>
        <p:txBody>
          <a:bodyPr lIns="90000" tIns="46800" rIns="90000" bIns="4680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58600" y="6535892"/>
            <a:ext cx="5395384" cy="244475"/>
          </a:xfrm>
        </p:spPr>
        <p:txBody>
          <a:bodyPr lIns="90000" tIns="46800" rIns="90000" bIns="4680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32631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6515" y="6535892"/>
            <a:ext cx="5395384" cy="244475"/>
          </a:xfrm>
        </p:spPr>
        <p:txBody>
          <a:bodyPr lIns="90000" tIns="46800" rIns="90000" bIns="4680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58600" y="6535892"/>
            <a:ext cx="5395384" cy="244475"/>
          </a:xfrm>
        </p:spPr>
        <p:txBody>
          <a:bodyPr lIns="90000" tIns="46800" rIns="90000" bIns="4680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2907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38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6515" y="6535892"/>
            <a:ext cx="5395384" cy="244475"/>
          </a:xfrm>
        </p:spPr>
        <p:txBody>
          <a:bodyPr lIns="90000" tIns="46800" rIns="90000" bIns="4680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58600" y="6535892"/>
            <a:ext cx="5395384" cy="244475"/>
          </a:xfrm>
        </p:spPr>
        <p:txBody>
          <a:bodyPr lIns="90000" tIns="46800" rIns="90000" bIns="4680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800252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6515" y="6535892"/>
            <a:ext cx="5395384" cy="244475"/>
          </a:xfrm>
        </p:spPr>
        <p:txBody>
          <a:bodyPr lIns="90000" tIns="46800" rIns="90000" bIns="4680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58600" y="6535892"/>
            <a:ext cx="5395384" cy="244475"/>
          </a:xfrm>
        </p:spPr>
        <p:txBody>
          <a:bodyPr lIns="90000" tIns="46800" rIns="90000" bIns="4680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55366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8667" y="6408837"/>
            <a:ext cx="5565311" cy="280988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  <a:lvl2pPr marL="274320" indent="0">
              <a:buFontTx/>
              <a:buNone/>
              <a:defRPr sz="1000"/>
            </a:lvl2pPr>
            <a:lvl3pPr marL="548640" indent="0">
              <a:buFontTx/>
              <a:buNone/>
              <a:defRPr sz="1000"/>
            </a:lvl3pPr>
            <a:lvl4pPr marL="777240" indent="0">
              <a:buFontTx/>
              <a:buNone/>
              <a:defRPr sz="1000"/>
            </a:lvl4pPr>
            <a:lvl5pPr marL="100584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83200" y="6408837"/>
            <a:ext cx="6587133" cy="280988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  <a:lvl2pPr marL="274320" indent="0">
              <a:buFontTx/>
              <a:buNone/>
              <a:defRPr sz="1000"/>
            </a:lvl2pPr>
            <a:lvl3pPr marL="548640" indent="0">
              <a:buFontTx/>
              <a:buNone/>
              <a:defRPr sz="1000"/>
            </a:lvl3pPr>
            <a:lvl4pPr marL="777240" indent="0">
              <a:buFontTx/>
              <a:buNone/>
              <a:defRPr sz="1000"/>
            </a:lvl4pPr>
            <a:lvl5pPr marL="100584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032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8667" y="6408837"/>
            <a:ext cx="5565311" cy="280988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  <a:lvl2pPr marL="274320" indent="0">
              <a:buFontTx/>
              <a:buNone/>
              <a:defRPr sz="1000"/>
            </a:lvl2pPr>
            <a:lvl3pPr marL="548640" indent="0">
              <a:buFontTx/>
              <a:buNone/>
              <a:defRPr sz="1000"/>
            </a:lvl3pPr>
            <a:lvl4pPr marL="777240" indent="0">
              <a:buFontTx/>
              <a:buNone/>
              <a:defRPr sz="1000"/>
            </a:lvl4pPr>
            <a:lvl5pPr marL="100584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83200" y="6408837"/>
            <a:ext cx="6587133" cy="280988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  <a:lvl2pPr marL="274320" indent="0">
              <a:buFontTx/>
              <a:buNone/>
              <a:defRPr sz="1000"/>
            </a:lvl2pPr>
            <a:lvl3pPr marL="548640" indent="0">
              <a:buFontTx/>
              <a:buNone/>
              <a:defRPr sz="1000"/>
            </a:lvl3pPr>
            <a:lvl4pPr marL="777240" indent="0">
              <a:buFontTx/>
              <a:buNone/>
              <a:defRPr sz="1000"/>
            </a:lvl4pPr>
            <a:lvl5pPr marL="100584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59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2200" y="6537326"/>
            <a:ext cx="33020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035801" y="6536317"/>
            <a:ext cx="4102100" cy="165600"/>
          </a:xfrm>
        </p:spPr>
        <p:txBody>
          <a:bodyPr anchor="b"/>
          <a:lstStyle>
            <a:lvl1pPr marL="0" indent="0" algn="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618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853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252200" y="6537325"/>
            <a:ext cx="33020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7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252200" y="6537327"/>
            <a:ext cx="33020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2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3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2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16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7600" y="6537326"/>
            <a:ext cx="8128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8650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77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6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FF330-3CE5-4C6C-94AD-F1535220CDC3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5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9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12192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4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4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3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83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12192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4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3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4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9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02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35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4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EE5-600E-4D8A-B144-C77E21D64C72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5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35843-3A41-49AA-8959-56EE1A31B5E2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134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77-BEF6-4945-A8E2-C7505FF67B52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98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51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1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29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587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497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/>
                </a:solidFill>
              </a:rPr>
              <a:pPr/>
              <a:t>9/25/20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6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7958"/>
            <a:ext cx="10962217" cy="84907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1" y="6422640"/>
            <a:ext cx="10962217" cy="13849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000">
                <a:latin typeface="Trebuchet MS" pitchFamily="34" charset="0"/>
              </a:defRPr>
            </a:lvl1pPr>
            <a:lvl2pPr marL="0" indent="0">
              <a:spcBef>
                <a:spcPts val="0"/>
              </a:spcBef>
              <a:buNone/>
              <a:defRPr sz="1000"/>
            </a:lvl2pPr>
            <a:lvl3pPr marL="0" indent="0">
              <a:spcBef>
                <a:spcPts val="0"/>
              </a:spcBef>
              <a:buNone/>
              <a:defRPr sz="1000"/>
            </a:lvl3pPr>
            <a:lvl4pPr marL="0" indent="0">
              <a:spcBef>
                <a:spcPts val="0"/>
              </a:spcBef>
              <a:buNone/>
              <a:defRPr sz="1000"/>
            </a:lvl4pPr>
            <a:lvl5pPr marL="0" indent="0">
              <a:spcBef>
                <a:spcPts val="0"/>
              </a:spcBef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2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900"/>
            </a:lvl2pPr>
            <a:lvl3pPr marL="0" indent="0">
              <a:spcBef>
                <a:spcPts val="0"/>
              </a:spcBef>
              <a:buNone/>
              <a:defRPr sz="1900"/>
            </a:lvl3pPr>
            <a:lvl4pPr marL="0" indent="0">
              <a:spcBef>
                <a:spcPts val="0"/>
              </a:spcBef>
              <a:buNone/>
              <a:defRPr sz="1900"/>
            </a:lvl4pPr>
            <a:lvl5pPr marL="0" indent="0">
              <a:spcBef>
                <a:spcPts val="0"/>
              </a:spcBef>
              <a:buNone/>
              <a:defRPr sz="1900"/>
            </a:lvl5pPr>
            <a:lvl6pPr marL="0" indent="0">
              <a:spcBef>
                <a:spcPts val="0"/>
              </a:spcBef>
              <a:buNone/>
              <a:defRPr sz="1900"/>
            </a:lvl6pPr>
            <a:lvl7pPr marL="0" indent="0">
              <a:spcBef>
                <a:spcPts val="0"/>
              </a:spcBef>
              <a:buNone/>
              <a:defRPr sz="1900"/>
            </a:lvl7pPr>
            <a:lvl8pPr marL="0" indent="0">
              <a:spcBef>
                <a:spcPts val="0"/>
              </a:spcBef>
              <a:buNone/>
              <a:defRPr sz="1900"/>
            </a:lvl8pPr>
            <a:lvl9pPr marL="0" indent="0">
              <a:spcBef>
                <a:spcPts val="0"/>
              </a:spcBef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6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9140"/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96104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DCF01FF-1B22-4F0B-806B-6873E8FDECE7}" type="slidenum">
              <a:rPr lang="en-US" sz="800" smtClean="0">
                <a:solidFill>
                  <a:schemeClr val="tx1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  <p:sldLayoutId id="2147485227" r:id="rId12"/>
    <p:sldLayoutId id="2147485228" r:id="rId13"/>
    <p:sldLayoutId id="2147485229" r:id="rId14"/>
    <p:sldLayoutId id="2147485230" r:id="rId15"/>
    <p:sldLayoutId id="2147485231" r:id="rId16"/>
    <p:sldLayoutId id="2147485232" r:id="rId17"/>
    <p:sldLayoutId id="2147485233" r:id="rId18"/>
    <p:sldLayoutId id="2147485234" r:id="rId19"/>
    <p:sldLayoutId id="2147485235" r:id="rId20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1" y="1202528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202528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6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6537326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9170"/>
            <a:fld id="{A7A2B3B8-E6F5-41A9-BBCD-31FB41464D3C}" type="datetime1">
              <a:rPr lang="en-US" smtClean="0">
                <a:solidFill>
                  <a:prstClr val="black"/>
                </a:solidFill>
              </a:rPr>
              <a:pPr defTabSz="1219170"/>
              <a:t>9/25/20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9170"/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91716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E91FB203-5112-4E79-9302-1E37C3CEB861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6480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  <p:sldLayoutId id="2147485249" r:id="rId13"/>
    <p:sldLayoutId id="2147485250" r:id="rId14"/>
    <p:sldLayoutId id="2147485251" r:id="rId15"/>
    <p:sldLayoutId id="2147485252" r:id="rId16"/>
    <p:sldLayoutId id="2147485253" r:id="rId17"/>
    <p:sldLayoutId id="2147485254" r:id="rId18"/>
    <p:sldLayoutId id="2147485255" r:id="rId19"/>
    <p:sldLayoutId id="2147485256" r:id="rId20"/>
    <p:sldLayoutId id="2147485257" r:id="rId21"/>
    <p:sldLayoutId id="2147485258" r:id="rId22"/>
    <p:sldLayoutId id="2147485259" r:id="rId23"/>
    <p:sldLayoutId id="2147485260" r:id="rId24"/>
    <p:sldLayoutId id="2147485261" r:id="rId25"/>
    <p:sldLayoutId id="214748526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1" y="1202528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202528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6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6537326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A7A2B3B8-E6F5-41A9-BBCD-31FB41464D3C}" type="datetime1">
              <a:rPr lang="en-US" smtClean="0">
                <a:solidFill>
                  <a:prstClr val="black"/>
                </a:solidFill>
                <a:latin typeface="Arial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9/25/20</a:t>
            </a:fld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  <a:cs typeface="+mn-cs"/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252200" y="658708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7F4B1291-216A-4A49-BE8D-77899A79A592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40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73" r:id="rId10"/>
    <p:sldLayoutId id="2147485274" r:id="rId11"/>
    <p:sldLayoutId id="2147485275" r:id="rId12"/>
    <p:sldLayoutId id="2147485276" r:id="rId13"/>
    <p:sldLayoutId id="2147485277" r:id="rId14"/>
    <p:sldLayoutId id="2147485278" r:id="rId15"/>
    <p:sldLayoutId id="2147485279" r:id="rId16"/>
    <p:sldLayoutId id="2147485280" r:id="rId17"/>
    <p:sldLayoutId id="2147485281" r:id="rId18"/>
    <p:sldLayoutId id="2147485282" r:id="rId19"/>
    <p:sldLayoutId id="2147485283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Hepatitis C in Pregnancy – the other “C” virus – rising rates, slow solutions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15694" y="5715000"/>
            <a:ext cx="740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FC42E-65A3-1945-B3FE-021C2DB19552}"/>
              </a:ext>
            </a:extLst>
          </p:cNvPr>
          <p:cNvSpPr txBox="1"/>
          <p:nvPr/>
        </p:nvSpPr>
        <p:spPr>
          <a:xfrm>
            <a:off x="1898374" y="4999383"/>
            <a:ext cx="4840356" cy="92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Tatyana Kushner, MD, MSCE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Assistant Professor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Division of Liver Diseases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Icahn School of Medicine at Mount Sinai</a:t>
            </a:r>
          </a:p>
        </p:txBody>
      </p:sp>
    </p:spTree>
    <p:extLst>
      <p:ext uri="{BB962C8B-B14F-4D97-AF65-F5344CB8AC3E}">
        <p14:creationId xmlns:p14="http://schemas.microsoft.com/office/powerpoint/2010/main" val="402936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Hepatitis C Virus (HCV)</a:t>
            </a:r>
          </a:p>
        </p:txBody>
      </p:sp>
      <p:sp>
        <p:nvSpPr>
          <p:cNvPr id="77825" name="Content Placeholder 19"/>
          <p:cNvSpPr>
            <a:spLocks noGrp="1"/>
          </p:cNvSpPr>
          <p:nvPr>
            <p:ph idx="1"/>
          </p:nvPr>
        </p:nvSpPr>
        <p:spPr>
          <a:xfrm>
            <a:off x="261226" y="1524000"/>
            <a:ext cx="6756581" cy="4648200"/>
          </a:xfrm>
        </p:spPr>
        <p:txBody>
          <a:bodyPr rtlCol="0">
            <a:noAutofit/>
          </a:bodyPr>
          <a:lstStyle/>
          <a:p>
            <a:pPr marL="228600" lvl="1" fontAlgn="auto"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Most common bloodborne virus in the US – 2.4 million lives affected</a:t>
            </a:r>
          </a:p>
          <a:p>
            <a:pPr marL="228600" lvl="1" fontAlgn="auto"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HCV is TREATABLE &amp; CURABLE</a:t>
            </a:r>
          </a:p>
          <a:p>
            <a:pPr marL="457195" lvl="2">
              <a:spcBef>
                <a:spcPts val="1200"/>
              </a:spcBef>
              <a:defRPr/>
            </a:pPr>
            <a:r>
              <a:rPr lang="en-US" altLang="en-US" sz="1700" dirty="0">
                <a:cs typeface="Arial" panose="020B0604020202020204" pitchFamily="34" charset="0"/>
              </a:rPr>
              <a:t>BUT state restrictions still placed on obtaining HCV therapy</a:t>
            </a:r>
          </a:p>
          <a:p>
            <a:pPr marL="228600" lvl="1" fontAlgn="auto">
              <a:spcBef>
                <a:spcPts val="12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Hepatitis C is transmissible, including during pregnancy</a:t>
            </a:r>
          </a:p>
          <a:p>
            <a:pPr marL="228600" lvl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WHO – eliminate HCV in 2030 as a public health threat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22987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n-US" dirty="0"/>
              <a:t>Young adults have the highest rates of acute HCV infections, and rates in this group are increasing at a higher rate than other age groups</a:t>
            </a:r>
          </a:p>
          <a:p>
            <a:pPr marL="22987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  <a:p>
            <a:pPr marL="22987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n-US" b="1" dirty="0">
                <a:solidFill>
                  <a:srgbClr val="FF0000"/>
                </a:solidFill>
              </a:rPr>
              <a:t>This includes pregnant </a:t>
            </a:r>
            <a:r>
              <a:rPr lang="en-US" b="1" dirty="0" err="1">
                <a:solidFill>
                  <a:srgbClr val="FF0000"/>
                </a:solidFill>
              </a:rPr>
              <a:t>women..AND</a:t>
            </a:r>
            <a:r>
              <a:rPr lang="en-US" b="1" dirty="0">
                <a:solidFill>
                  <a:srgbClr val="FF0000"/>
                </a:solidFill>
              </a:rPr>
              <a:t> their infants</a:t>
            </a:r>
          </a:p>
          <a:p>
            <a:pPr marL="22987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  <a:p>
            <a:pPr marL="502920" lvl="1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altLang="en-US" baseline="300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5B041-AC08-9A48-858F-B46C1BB0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730" y="1446698"/>
            <a:ext cx="4447153" cy="248438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8AA7A4-6999-9041-9912-7D9A11B30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079873"/>
              </p:ext>
            </p:extLst>
          </p:nvPr>
        </p:nvGraphicFramePr>
        <p:xfrm>
          <a:off x="6674070" y="4234779"/>
          <a:ext cx="5256704" cy="288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0C46EF-E538-4A76-A4FB-3CD3D1DCFDCD}"/>
              </a:ext>
            </a:extLst>
          </p:cNvPr>
          <p:cNvSpPr/>
          <p:nvPr/>
        </p:nvSpPr>
        <p:spPr>
          <a:xfrm>
            <a:off x="8678989" y="2991401"/>
            <a:ext cx="638175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B2047-C22D-46C8-B01D-27FE0E4BEC01}"/>
              </a:ext>
            </a:extLst>
          </p:cNvPr>
          <p:cNvSpPr/>
          <p:nvPr/>
        </p:nvSpPr>
        <p:spPr>
          <a:xfrm>
            <a:off x="8440864" y="3588732"/>
            <a:ext cx="638175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69DED-E0C9-473C-9075-86CFBF040A8E}"/>
              </a:ext>
            </a:extLst>
          </p:cNvPr>
          <p:cNvSpPr/>
          <p:nvPr/>
        </p:nvSpPr>
        <p:spPr>
          <a:xfrm>
            <a:off x="8678989" y="2019300"/>
            <a:ext cx="331661" cy="19118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A589B58-EBAF-4115-A734-04E12E74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5174" y="1829484"/>
            <a:ext cx="2104623" cy="2366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DE55EFD-D3F8-4D8A-8A52-6948218A6E6C}"/>
              </a:ext>
            </a:extLst>
          </p:cNvPr>
          <p:cNvCxnSpPr>
            <a:cxnSpLocks/>
          </p:cNvCxnSpPr>
          <p:nvPr/>
        </p:nvCxnSpPr>
        <p:spPr>
          <a:xfrm flipV="1">
            <a:off x="5893619" y="1730424"/>
            <a:ext cx="0" cy="443478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F23149-1907-B341-BD03-3BF01BEF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9" y="317613"/>
            <a:ext cx="11406807" cy="676564"/>
          </a:xfrm>
        </p:spPr>
        <p:txBody>
          <a:bodyPr/>
          <a:lstStyle/>
          <a:p>
            <a:r>
              <a:rPr lang="en-US" dirty="0"/>
              <a:t>Pregnancy: an opportunity to optimize overall health outcomes for women and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C63B-CC5D-8145-B541-31428C92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61" y="1745758"/>
            <a:ext cx="3048199" cy="361665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Pregnancy is usually the first touchpoint of women with the health care system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Pregnancy may be the ONLY time that a woman has Medicaid coverage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You can diagnose, CURE, and prevent transmission of Hepatitis C to babies </a:t>
            </a:r>
            <a:r>
              <a:rPr lang="en-US" sz="1800" b="1" dirty="0"/>
              <a:t>all</a:t>
            </a:r>
            <a:r>
              <a:rPr lang="en-US" sz="1800" dirty="0"/>
              <a:t> during pregnancy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C5A2F-DFDB-4B4F-A1C6-5EB3FCEE1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Kushner, CSG, 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60DE1-AA97-4ABD-B2F2-484773A3DED0}"/>
              </a:ext>
            </a:extLst>
          </p:cNvPr>
          <p:cNvGrpSpPr/>
          <p:nvPr/>
        </p:nvGrpSpPr>
        <p:grpSpPr>
          <a:xfrm>
            <a:off x="792122" y="1708549"/>
            <a:ext cx="779242" cy="779242"/>
            <a:chOff x="4488150" y="884423"/>
            <a:chExt cx="463008" cy="463008"/>
          </a:xfrm>
          <a:solidFill>
            <a:schemeClr val="tx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25B85E0-3BE1-494C-8D36-A5FA1B68EC72}"/>
                </a:ext>
              </a:extLst>
            </p:cNvPr>
            <p:cNvSpPr/>
            <p:nvPr/>
          </p:nvSpPr>
          <p:spPr>
            <a:xfrm>
              <a:off x="4488150" y="884423"/>
              <a:ext cx="463008" cy="463008"/>
            </a:xfrm>
            <a:custGeom>
              <a:avLst/>
              <a:gdLst>
                <a:gd name="connsiteX0" fmla="*/ 360256 w 463008"/>
                <a:gd name="connsiteY0" fmla="*/ 451611 h 463008"/>
                <a:gd name="connsiteX1" fmla="*/ 104711 w 463008"/>
                <a:gd name="connsiteY1" fmla="*/ 451611 h 463008"/>
                <a:gd name="connsiteX2" fmla="*/ 13356 w 463008"/>
                <a:gd name="connsiteY2" fmla="*/ 360256 h 463008"/>
                <a:gd name="connsiteX3" fmla="*/ 13356 w 463008"/>
                <a:gd name="connsiteY3" fmla="*/ 104711 h 463008"/>
                <a:gd name="connsiteX4" fmla="*/ 104711 w 463008"/>
                <a:gd name="connsiteY4" fmla="*/ 13356 h 463008"/>
                <a:gd name="connsiteX5" fmla="*/ 360434 w 463008"/>
                <a:gd name="connsiteY5" fmla="*/ 13356 h 463008"/>
                <a:gd name="connsiteX6" fmla="*/ 451789 w 463008"/>
                <a:gd name="connsiteY6" fmla="*/ 104711 h 463008"/>
                <a:gd name="connsiteX7" fmla="*/ 451789 w 463008"/>
                <a:gd name="connsiteY7" fmla="*/ 360434 h 463008"/>
                <a:gd name="connsiteX8" fmla="*/ 360256 w 463008"/>
                <a:gd name="connsiteY8" fmla="*/ 451611 h 463008"/>
                <a:gd name="connsiteX9" fmla="*/ 104711 w 463008"/>
                <a:gd name="connsiteY9" fmla="*/ 49862 h 463008"/>
                <a:gd name="connsiteX10" fmla="*/ 49862 w 463008"/>
                <a:gd name="connsiteY10" fmla="*/ 104711 h 463008"/>
                <a:gd name="connsiteX11" fmla="*/ 49862 w 463008"/>
                <a:gd name="connsiteY11" fmla="*/ 360434 h 463008"/>
                <a:gd name="connsiteX12" fmla="*/ 104711 w 463008"/>
                <a:gd name="connsiteY12" fmla="*/ 415283 h 463008"/>
                <a:gd name="connsiteX13" fmla="*/ 360434 w 463008"/>
                <a:gd name="connsiteY13" fmla="*/ 415283 h 463008"/>
                <a:gd name="connsiteX14" fmla="*/ 415283 w 463008"/>
                <a:gd name="connsiteY14" fmla="*/ 360434 h 463008"/>
                <a:gd name="connsiteX15" fmla="*/ 415283 w 463008"/>
                <a:gd name="connsiteY15" fmla="*/ 104711 h 463008"/>
                <a:gd name="connsiteX16" fmla="*/ 360434 w 463008"/>
                <a:gd name="connsiteY16" fmla="*/ 49862 h 463008"/>
                <a:gd name="connsiteX17" fmla="*/ 104711 w 463008"/>
                <a:gd name="connsiteY17" fmla="*/ 49862 h 4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08" h="463008">
                  <a:moveTo>
                    <a:pt x="360256" y="451611"/>
                  </a:moveTo>
                  <a:lnTo>
                    <a:pt x="104711" y="451611"/>
                  </a:lnTo>
                  <a:cubicBezTo>
                    <a:pt x="54314" y="451611"/>
                    <a:pt x="13356" y="410653"/>
                    <a:pt x="13356" y="360256"/>
                  </a:cubicBezTo>
                  <a:lnTo>
                    <a:pt x="13356" y="104711"/>
                  </a:lnTo>
                  <a:cubicBezTo>
                    <a:pt x="13356" y="54314"/>
                    <a:pt x="54314" y="13356"/>
                    <a:pt x="104711" y="13356"/>
                  </a:cubicBezTo>
                  <a:lnTo>
                    <a:pt x="360434" y="13356"/>
                  </a:lnTo>
                  <a:cubicBezTo>
                    <a:pt x="410831" y="13356"/>
                    <a:pt x="451789" y="54314"/>
                    <a:pt x="451789" y="104711"/>
                  </a:cubicBezTo>
                  <a:lnTo>
                    <a:pt x="451789" y="360434"/>
                  </a:lnTo>
                  <a:cubicBezTo>
                    <a:pt x="451611" y="410653"/>
                    <a:pt x="410653" y="451611"/>
                    <a:pt x="360256" y="451611"/>
                  </a:cubicBezTo>
                  <a:close/>
                  <a:moveTo>
                    <a:pt x="104711" y="49862"/>
                  </a:moveTo>
                  <a:cubicBezTo>
                    <a:pt x="74437" y="49862"/>
                    <a:pt x="49862" y="74437"/>
                    <a:pt x="49862" y="104711"/>
                  </a:cubicBezTo>
                  <a:lnTo>
                    <a:pt x="49862" y="360434"/>
                  </a:lnTo>
                  <a:cubicBezTo>
                    <a:pt x="49862" y="390708"/>
                    <a:pt x="74437" y="415283"/>
                    <a:pt x="104711" y="415283"/>
                  </a:cubicBezTo>
                  <a:lnTo>
                    <a:pt x="360434" y="415283"/>
                  </a:lnTo>
                  <a:cubicBezTo>
                    <a:pt x="390708" y="415283"/>
                    <a:pt x="415283" y="390708"/>
                    <a:pt x="415283" y="360434"/>
                  </a:cubicBezTo>
                  <a:lnTo>
                    <a:pt x="415283" y="104711"/>
                  </a:lnTo>
                  <a:cubicBezTo>
                    <a:pt x="415283" y="74437"/>
                    <a:pt x="390708" y="49862"/>
                    <a:pt x="360434" y="49862"/>
                  </a:cubicBezTo>
                  <a:lnTo>
                    <a:pt x="104711" y="4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30B4AA-8131-4B18-BC8E-B498712B8EAD}"/>
                </a:ext>
              </a:extLst>
            </p:cNvPr>
            <p:cNvSpPr/>
            <p:nvPr/>
          </p:nvSpPr>
          <p:spPr>
            <a:xfrm>
              <a:off x="4561163" y="939272"/>
              <a:ext cx="53424" cy="35616"/>
            </a:xfrm>
            <a:custGeom>
              <a:avLst/>
              <a:gdLst>
                <a:gd name="connsiteX0" fmla="*/ 49862 w 53424"/>
                <a:gd name="connsiteY0" fmla="*/ 22438 h 35616"/>
                <a:gd name="connsiteX1" fmla="*/ 40780 w 53424"/>
                <a:gd name="connsiteY1" fmla="*/ 31520 h 35616"/>
                <a:gd name="connsiteX2" fmla="*/ 22438 w 53424"/>
                <a:gd name="connsiteY2" fmla="*/ 31520 h 35616"/>
                <a:gd name="connsiteX3" fmla="*/ 13356 w 53424"/>
                <a:gd name="connsiteY3" fmla="*/ 22438 h 35616"/>
                <a:gd name="connsiteX4" fmla="*/ 13356 w 53424"/>
                <a:gd name="connsiteY4" fmla="*/ 22438 h 35616"/>
                <a:gd name="connsiteX5" fmla="*/ 22438 w 53424"/>
                <a:gd name="connsiteY5" fmla="*/ 13356 h 35616"/>
                <a:gd name="connsiteX6" fmla="*/ 40780 w 53424"/>
                <a:gd name="connsiteY6" fmla="*/ 13356 h 35616"/>
                <a:gd name="connsiteX7" fmla="*/ 49862 w 53424"/>
                <a:gd name="connsiteY7" fmla="*/ 22438 h 35616"/>
                <a:gd name="connsiteX8" fmla="*/ 49862 w 53424"/>
                <a:gd name="connsiteY8" fmla="*/ 22438 h 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24" h="35616">
                  <a:moveTo>
                    <a:pt x="49862" y="22438"/>
                  </a:moveTo>
                  <a:cubicBezTo>
                    <a:pt x="49862" y="27424"/>
                    <a:pt x="45767" y="31520"/>
                    <a:pt x="40780" y="31520"/>
                  </a:cubicBezTo>
                  <a:lnTo>
                    <a:pt x="22438" y="31520"/>
                  </a:lnTo>
                  <a:cubicBezTo>
                    <a:pt x="17452" y="31520"/>
                    <a:pt x="13356" y="27424"/>
                    <a:pt x="13356" y="22438"/>
                  </a:cubicBezTo>
                  <a:lnTo>
                    <a:pt x="13356" y="22438"/>
                  </a:lnTo>
                  <a:cubicBezTo>
                    <a:pt x="13356" y="17452"/>
                    <a:pt x="17452" y="13356"/>
                    <a:pt x="22438" y="13356"/>
                  </a:cubicBezTo>
                  <a:lnTo>
                    <a:pt x="40780" y="13356"/>
                  </a:lnTo>
                  <a:cubicBezTo>
                    <a:pt x="45767" y="13356"/>
                    <a:pt x="49862" y="17452"/>
                    <a:pt x="49862" y="22438"/>
                  </a:cubicBezTo>
                  <a:lnTo>
                    <a:pt x="49862" y="224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5393F9-0ADF-4A8D-97D2-4DFB92E6814F}"/>
                </a:ext>
              </a:extLst>
            </p:cNvPr>
            <p:cNvSpPr/>
            <p:nvPr/>
          </p:nvSpPr>
          <p:spPr>
            <a:xfrm>
              <a:off x="4689024" y="939272"/>
              <a:ext cx="53424" cy="35616"/>
            </a:xfrm>
            <a:custGeom>
              <a:avLst/>
              <a:gdLst>
                <a:gd name="connsiteX0" fmla="*/ 49862 w 53424"/>
                <a:gd name="connsiteY0" fmla="*/ 22438 h 35616"/>
                <a:gd name="connsiteX1" fmla="*/ 40780 w 53424"/>
                <a:gd name="connsiteY1" fmla="*/ 31520 h 35616"/>
                <a:gd name="connsiteX2" fmla="*/ 22438 w 53424"/>
                <a:gd name="connsiteY2" fmla="*/ 31520 h 35616"/>
                <a:gd name="connsiteX3" fmla="*/ 13356 w 53424"/>
                <a:gd name="connsiteY3" fmla="*/ 22438 h 35616"/>
                <a:gd name="connsiteX4" fmla="*/ 13356 w 53424"/>
                <a:gd name="connsiteY4" fmla="*/ 22438 h 35616"/>
                <a:gd name="connsiteX5" fmla="*/ 22438 w 53424"/>
                <a:gd name="connsiteY5" fmla="*/ 13356 h 35616"/>
                <a:gd name="connsiteX6" fmla="*/ 40780 w 53424"/>
                <a:gd name="connsiteY6" fmla="*/ 13356 h 35616"/>
                <a:gd name="connsiteX7" fmla="*/ 49862 w 53424"/>
                <a:gd name="connsiteY7" fmla="*/ 22438 h 35616"/>
                <a:gd name="connsiteX8" fmla="*/ 49862 w 53424"/>
                <a:gd name="connsiteY8" fmla="*/ 22438 h 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24" h="35616">
                  <a:moveTo>
                    <a:pt x="49862" y="22438"/>
                  </a:moveTo>
                  <a:cubicBezTo>
                    <a:pt x="49862" y="27424"/>
                    <a:pt x="45767" y="31520"/>
                    <a:pt x="40780" y="31520"/>
                  </a:cubicBezTo>
                  <a:lnTo>
                    <a:pt x="22438" y="31520"/>
                  </a:lnTo>
                  <a:cubicBezTo>
                    <a:pt x="17452" y="31520"/>
                    <a:pt x="13356" y="27424"/>
                    <a:pt x="13356" y="22438"/>
                  </a:cubicBezTo>
                  <a:lnTo>
                    <a:pt x="13356" y="22438"/>
                  </a:lnTo>
                  <a:cubicBezTo>
                    <a:pt x="13356" y="17452"/>
                    <a:pt x="17452" y="13356"/>
                    <a:pt x="22438" y="13356"/>
                  </a:cubicBezTo>
                  <a:lnTo>
                    <a:pt x="40780" y="13356"/>
                  </a:lnTo>
                  <a:cubicBezTo>
                    <a:pt x="45767" y="13356"/>
                    <a:pt x="49862" y="17452"/>
                    <a:pt x="49862" y="22438"/>
                  </a:cubicBezTo>
                  <a:lnTo>
                    <a:pt x="49862" y="224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75AFAD8-3F32-4DC1-B071-00FCB1D141F7}"/>
                </a:ext>
              </a:extLst>
            </p:cNvPr>
            <p:cNvSpPr/>
            <p:nvPr/>
          </p:nvSpPr>
          <p:spPr>
            <a:xfrm>
              <a:off x="4616011" y="939272"/>
              <a:ext cx="71232" cy="35616"/>
            </a:xfrm>
            <a:custGeom>
              <a:avLst/>
              <a:gdLst>
                <a:gd name="connsiteX0" fmla="*/ 68027 w 71232"/>
                <a:gd name="connsiteY0" fmla="*/ 22438 h 35616"/>
                <a:gd name="connsiteX1" fmla="*/ 58944 w 71232"/>
                <a:gd name="connsiteY1" fmla="*/ 31520 h 35616"/>
                <a:gd name="connsiteX2" fmla="*/ 22438 w 71232"/>
                <a:gd name="connsiteY2" fmla="*/ 31520 h 35616"/>
                <a:gd name="connsiteX3" fmla="*/ 13356 w 71232"/>
                <a:gd name="connsiteY3" fmla="*/ 22438 h 35616"/>
                <a:gd name="connsiteX4" fmla="*/ 13356 w 71232"/>
                <a:gd name="connsiteY4" fmla="*/ 22438 h 35616"/>
                <a:gd name="connsiteX5" fmla="*/ 22438 w 71232"/>
                <a:gd name="connsiteY5" fmla="*/ 13356 h 35616"/>
                <a:gd name="connsiteX6" fmla="*/ 58944 w 71232"/>
                <a:gd name="connsiteY6" fmla="*/ 13356 h 35616"/>
                <a:gd name="connsiteX7" fmla="*/ 68027 w 71232"/>
                <a:gd name="connsiteY7" fmla="*/ 22438 h 35616"/>
                <a:gd name="connsiteX8" fmla="*/ 68027 w 71232"/>
                <a:gd name="connsiteY8" fmla="*/ 22438 h 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32" h="35616">
                  <a:moveTo>
                    <a:pt x="68027" y="22438"/>
                  </a:moveTo>
                  <a:cubicBezTo>
                    <a:pt x="68027" y="27424"/>
                    <a:pt x="63931" y="31520"/>
                    <a:pt x="58944" y="31520"/>
                  </a:cubicBezTo>
                  <a:lnTo>
                    <a:pt x="22438" y="31520"/>
                  </a:lnTo>
                  <a:cubicBezTo>
                    <a:pt x="17452" y="31520"/>
                    <a:pt x="13356" y="27424"/>
                    <a:pt x="13356" y="22438"/>
                  </a:cubicBezTo>
                  <a:lnTo>
                    <a:pt x="13356" y="22438"/>
                  </a:lnTo>
                  <a:cubicBezTo>
                    <a:pt x="13356" y="17452"/>
                    <a:pt x="17452" y="13356"/>
                    <a:pt x="22438" y="13356"/>
                  </a:cubicBezTo>
                  <a:lnTo>
                    <a:pt x="58944" y="13356"/>
                  </a:lnTo>
                  <a:cubicBezTo>
                    <a:pt x="63931" y="13356"/>
                    <a:pt x="68027" y="17452"/>
                    <a:pt x="68027" y="22438"/>
                  </a:cubicBezTo>
                  <a:lnTo>
                    <a:pt x="68027" y="224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98CE0B-97D4-42E5-96C1-A235A5325490}"/>
                </a:ext>
              </a:extLst>
            </p:cNvPr>
            <p:cNvSpPr/>
            <p:nvPr/>
          </p:nvSpPr>
          <p:spPr>
            <a:xfrm>
              <a:off x="4561341" y="975779"/>
              <a:ext cx="106848" cy="35616"/>
            </a:xfrm>
            <a:custGeom>
              <a:avLst/>
              <a:gdLst>
                <a:gd name="connsiteX0" fmla="*/ 104533 w 106848"/>
                <a:gd name="connsiteY0" fmla="*/ 22438 h 35616"/>
                <a:gd name="connsiteX1" fmla="*/ 95451 w 106848"/>
                <a:gd name="connsiteY1" fmla="*/ 31520 h 35616"/>
                <a:gd name="connsiteX2" fmla="*/ 22438 w 106848"/>
                <a:gd name="connsiteY2" fmla="*/ 31520 h 35616"/>
                <a:gd name="connsiteX3" fmla="*/ 13356 w 106848"/>
                <a:gd name="connsiteY3" fmla="*/ 22438 h 35616"/>
                <a:gd name="connsiteX4" fmla="*/ 13356 w 106848"/>
                <a:gd name="connsiteY4" fmla="*/ 22438 h 35616"/>
                <a:gd name="connsiteX5" fmla="*/ 22438 w 106848"/>
                <a:gd name="connsiteY5" fmla="*/ 13356 h 35616"/>
                <a:gd name="connsiteX6" fmla="*/ 95451 w 106848"/>
                <a:gd name="connsiteY6" fmla="*/ 13356 h 35616"/>
                <a:gd name="connsiteX7" fmla="*/ 104533 w 106848"/>
                <a:gd name="connsiteY7" fmla="*/ 22438 h 35616"/>
                <a:gd name="connsiteX8" fmla="*/ 104533 w 106848"/>
                <a:gd name="connsiteY8" fmla="*/ 22438 h 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48" h="35616">
                  <a:moveTo>
                    <a:pt x="104533" y="22438"/>
                  </a:moveTo>
                  <a:cubicBezTo>
                    <a:pt x="104533" y="27424"/>
                    <a:pt x="100437" y="31520"/>
                    <a:pt x="95451" y="31520"/>
                  </a:cubicBezTo>
                  <a:lnTo>
                    <a:pt x="22438" y="31520"/>
                  </a:lnTo>
                  <a:cubicBezTo>
                    <a:pt x="17452" y="31520"/>
                    <a:pt x="13356" y="27424"/>
                    <a:pt x="13356" y="22438"/>
                  </a:cubicBezTo>
                  <a:lnTo>
                    <a:pt x="13356" y="22438"/>
                  </a:lnTo>
                  <a:cubicBezTo>
                    <a:pt x="13356" y="17452"/>
                    <a:pt x="17452" y="13356"/>
                    <a:pt x="22438" y="13356"/>
                  </a:cubicBezTo>
                  <a:lnTo>
                    <a:pt x="95451" y="13356"/>
                  </a:lnTo>
                  <a:cubicBezTo>
                    <a:pt x="100437" y="13356"/>
                    <a:pt x="104533" y="17452"/>
                    <a:pt x="104533" y="22438"/>
                  </a:cubicBezTo>
                  <a:lnTo>
                    <a:pt x="104533" y="224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203178-8D91-4E2B-9968-ED85B2630E9B}"/>
                </a:ext>
              </a:extLst>
            </p:cNvPr>
            <p:cNvSpPr/>
            <p:nvPr/>
          </p:nvSpPr>
          <p:spPr>
            <a:xfrm>
              <a:off x="4561129" y="1030527"/>
              <a:ext cx="302736" cy="231504"/>
            </a:xfrm>
            <a:custGeom>
              <a:avLst/>
              <a:gdLst>
                <a:gd name="connsiteX0" fmla="*/ 304729 w 302736"/>
                <a:gd name="connsiteY0" fmla="*/ 190290 h 231504"/>
                <a:gd name="connsiteX1" fmla="*/ 249880 w 302736"/>
                <a:gd name="connsiteY1" fmla="*/ 25922 h 231504"/>
                <a:gd name="connsiteX2" fmla="*/ 239552 w 302736"/>
                <a:gd name="connsiteY2" fmla="*/ 14881 h 231504"/>
                <a:gd name="connsiteX3" fmla="*/ 224415 w 302736"/>
                <a:gd name="connsiteY3" fmla="*/ 15415 h 231504"/>
                <a:gd name="connsiteX4" fmla="*/ 159594 w 302736"/>
                <a:gd name="connsiteY4" fmla="*/ 31620 h 231504"/>
                <a:gd name="connsiteX5" fmla="*/ 94594 w 302736"/>
                <a:gd name="connsiteY5" fmla="*/ 15237 h 231504"/>
                <a:gd name="connsiteX6" fmla="*/ 79458 w 302736"/>
                <a:gd name="connsiteY6" fmla="*/ 14703 h 231504"/>
                <a:gd name="connsiteX7" fmla="*/ 69129 w 302736"/>
                <a:gd name="connsiteY7" fmla="*/ 25744 h 231504"/>
                <a:gd name="connsiteX8" fmla="*/ 14280 w 302736"/>
                <a:gd name="connsiteY8" fmla="*/ 190112 h 231504"/>
                <a:gd name="connsiteX9" fmla="*/ 18732 w 302736"/>
                <a:gd name="connsiteY9" fmla="*/ 208810 h 231504"/>
                <a:gd name="connsiteX10" fmla="*/ 159416 w 302736"/>
                <a:gd name="connsiteY10" fmla="*/ 232495 h 231504"/>
                <a:gd name="connsiteX11" fmla="*/ 300099 w 302736"/>
                <a:gd name="connsiteY11" fmla="*/ 208810 h 231504"/>
                <a:gd name="connsiteX12" fmla="*/ 304729 w 302736"/>
                <a:gd name="connsiteY12" fmla="*/ 190290 h 231504"/>
                <a:gd name="connsiteX13" fmla="*/ 207853 w 302736"/>
                <a:gd name="connsiteY13" fmla="*/ 151112 h 231504"/>
                <a:gd name="connsiteX14" fmla="*/ 198771 w 302736"/>
                <a:gd name="connsiteY14" fmla="*/ 166605 h 231504"/>
                <a:gd name="connsiteX15" fmla="*/ 197703 w 302736"/>
                <a:gd name="connsiteY15" fmla="*/ 168030 h 231504"/>
                <a:gd name="connsiteX16" fmla="*/ 156210 w 302736"/>
                <a:gd name="connsiteY16" fmla="*/ 192783 h 231504"/>
                <a:gd name="connsiteX17" fmla="*/ 151936 w 302736"/>
                <a:gd name="connsiteY17" fmla="*/ 192427 h 231504"/>
                <a:gd name="connsiteX18" fmla="*/ 117745 w 302736"/>
                <a:gd name="connsiteY18" fmla="*/ 170701 h 231504"/>
                <a:gd name="connsiteX19" fmla="*/ 107416 w 302736"/>
                <a:gd name="connsiteY19" fmla="*/ 179605 h 231504"/>
                <a:gd name="connsiteX20" fmla="*/ 89608 w 302736"/>
                <a:gd name="connsiteY20" fmla="*/ 178358 h 231504"/>
                <a:gd name="connsiteX21" fmla="*/ 90855 w 302736"/>
                <a:gd name="connsiteY21" fmla="*/ 160550 h 231504"/>
                <a:gd name="connsiteX22" fmla="*/ 112046 w 302736"/>
                <a:gd name="connsiteY22" fmla="*/ 142030 h 231504"/>
                <a:gd name="connsiteX23" fmla="*/ 122909 w 302736"/>
                <a:gd name="connsiteY23" fmla="*/ 139181 h 231504"/>
                <a:gd name="connsiteX24" fmla="*/ 131813 w 302736"/>
                <a:gd name="connsiteY24" fmla="*/ 146126 h 231504"/>
                <a:gd name="connsiteX25" fmla="*/ 154786 w 302736"/>
                <a:gd name="connsiteY25" fmla="*/ 167495 h 231504"/>
                <a:gd name="connsiteX26" fmla="*/ 177580 w 302736"/>
                <a:gd name="connsiteY26" fmla="*/ 153071 h 231504"/>
                <a:gd name="connsiteX27" fmla="*/ 178292 w 302736"/>
                <a:gd name="connsiteY27" fmla="*/ 151824 h 231504"/>
                <a:gd name="connsiteX28" fmla="*/ 149799 w 302736"/>
                <a:gd name="connsiteY28" fmla="*/ 141852 h 231504"/>
                <a:gd name="connsiteX29" fmla="*/ 141964 w 302736"/>
                <a:gd name="connsiteY29" fmla="*/ 125825 h 231504"/>
                <a:gd name="connsiteX30" fmla="*/ 157991 w 302736"/>
                <a:gd name="connsiteY30" fmla="*/ 117989 h 231504"/>
                <a:gd name="connsiteX31" fmla="*/ 200908 w 302736"/>
                <a:gd name="connsiteY31" fmla="*/ 132948 h 231504"/>
                <a:gd name="connsiteX32" fmla="*/ 208566 w 302736"/>
                <a:gd name="connsiteY32" fmla="*/ 140427 h 231504"/>
                <a:gd name="connsiteX33" fmla="*/ 207853 w 302736"/>
                <a:gd name="connsiteY33" fmla="*/ 151112 h 231504"/>
                <a:gd name="connsiteX34" fmla="*/ 208922 w 302736"/>
                <a:gd name="connsiteY34" fmla="*/ 115496 h 231504"/>
                <a:gd name="connsiteX35" fmla="*/ 170457 w 302736"/>
                <a:gd name="connsiteY35" fmla="*/ 92880 h 231504"/>
                <a:gd name="connsiteX36" fmla="*/ 193073 w 302736"/>
                <a:gd name="connsiteY36" fmla="*/ 54415 h 231504"/>
                <a:gd name="connsiteX37" fmla="*/ 231538 w 302736"/>
                <a:gd name="connsiteY37" fmla="*/ 77031 h 231504"/>
                <a:gd name="connsiteX38" fmla="*/ 208922 w 302736"/>
                <a:gd name="connsiteY38" fmla="*/ 115496 h 23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02736" h="231504">
                  <a:moveTo>
                    <a:pt x="304729" y="190290"/>
                  </a:moveTo>
                  <a:lnTo>
                    <a:pt x="249880" y="25922"/>
                  </a:lnTo>
                  <a:cubicBezTo>
                    <a:pt x="248278" y="20936"/>
                    <a:pt x="244360" y="16840"/>
                    <a:pt x="239552" y="14881"/>
                  </a:cubicBezTo>
                  <a:cubicBezTo>
                    <a:pt x="234565" y="12744"/>
                    <a:pt x="229045" y="13100"/>
                    <a:pt x="224415" y="15415"/>
                  </a:cubicBezTo>
                  <a:cubicBezTo>
                    <a:pt x="224059" y="15415"/>
                    <a:pt x="191114" y="31620"/>
                    <a:pt x="159594" y="31620"/>
                  </a:cubicBezTo>
                  <a:cubicBezTo>
                    <a:pt x="128074" y="31620"/>
                    <a:pt x="94951" y="15415"/>
                    <a:pt x="94594" y="15237"/>
                  </a:cubicBezTo>
                  <a:cubicBezTo>
                    <a:pt x="89964" y="12922"/>
                    <a:pt x="84444" y="12744"/>
                    <a:pt x="79458" y="14703"/>
                  </a:cubicBezTo>
                  <a:cubicBezTo>
                    <a:pt x="74649" y="16662"/>
                    <a:pt x="70732" y="20757"/>
                    <a:pt x="69129" y="25744"/>
                  </a:cubicBezTo>
                  <a:lnTo>
                    <a:pt x="14280" y="190112"/>
                  </a:lnTo>
                  <a:cubicBezTo>
                    <a:pt x="12143" y="196701"/>
                    <a:pt x="13746" y="204002"/>
                    <a:pt x="18732" y="208810"/>
                  </a:cubicBezTo>
                  <a:cubicBezTo>
                    <a:pt x="25855" y="215933"/>
                    <a:pt x="53814" y="232495"/>
                    <a:pt x="159416" y="232495"/>
                  </a:cubicBezTo>
                  <a:cubicBezTo>
                    <a:pt x="265195" y="232495"/>
                    <a:pt x="293154" y="215933"/>
                    <a:pt x="300099" y="208810"/>
                  </a:cubicBezTo>
                  <a:cubicBezTo>
                    <a:pt x="305085" y="204002"/>
                    <a:pt x="306866" y="196701"/>
                    <a:pt x="304729" y="190290"/>
                  </a:cubicBezTo>
                  <a:close/>
                  <a:moveTo>
                    <a:pt x="207853" y="151112"/>
                  </a:moveTo>
                  <a:lnTo>
                    <a:pt x="198771" y="166605"/>
                  </a:lnTo>
                  <a:cubicBezTo>
                    <a:pt x="198415" y="167139"/>
                    <a:pt x="198059" y="167674"/>
                    <a:pt x="197703" y="168030"/>
                  </a:cubicBezTo>
                  <a:cubicBezTo>
                    <a:pt x="184703" y="184413"/>
                    <a:pt x="170635" y="192783"/>
                    <a:pt x="156210" y="192783"/>
                  </a:cubicBezTo>
                  <a:cubicBezTo>
                    <a:pt x="154786" y="192783"/>
                    <a:pt x="153361" y="192605"/>
                    <a:pt x="151936" y="192427"/>
                  </a:cubicBezTo>
                  <a:cubicBezTo>
                    <a:pt x="136443" y="190646"/>
                    <a:pt x="124868" y="179961"/>
                    <a:pt x="117745" y="170701"/>
                  </a:cubicBezTo>
                  <a:lnTo>
                    <a:pt x="107416" y="179605"/>
                  </a:lnTo>
                  <a:cubicBezTo>
                    <a:pt x="102252" y="184235"/>
                    <a:pt x="94238" y="183701"/>
                    <a:pt x="89608" y="178358"/>
                  </a:cubicBezTo>
                  <a:cubicBezTo>
                    <a:pt x="84978" y="173194"/>
                    <a:pt x="85512" y="165180"/>
                    <a:pt x="90855" y="160550"/>
                  </a:cubicBezTo>
                  <a:lnTo>
                    <a:pt x="112046" y="142030"/>
                  </a:lnTo>
                  <a:cubicBezTo>
                    <a:pt x="115074" y="139359"/>
                    <a:pt x="118991" y="138290"/>
                    <a:pt x="122909" y="139181"/>
                  </a:cubicBezTo>
                  <a:cubicBezTo>
                    <a:pt x="126827" y="139893"/>
                    <a:pt x="130032" y="142564"/>
                    <a:pt x="131813" y="146126"/>
                  </a:cubicBezTo>
                  <a:cubicBezTo>
                    <a:pt x="134306" y="151290"/>
                    <a:pt x="144101" y="166249"/>
                    <a:pt x="154786" y="167495"/>
                  </a:cubicBezTo>
                  <a:cubicBezTo>
                    <a:pt x="162977" y="168564"/>
                    <a:pt x="171703" y="160372"/>
                    <a:pt x="177580" y="153071"/>
                  </a:cubicBezTo>
                  <a:lnTo>
                    <a:pt x="178292" y="151824"/>
                  </a:lnTo>
                  <a:lnTo>
                    <a:pt x="149799" y="141852"/>
                  </a:lnTo>
                  <a:cubicBezTo>
                    <a:pt x="143210" y="139537"/>
                    <a:pt x="139649" y="132414"/>
                    <a:pt x="141964" y="125825"/>
                  </a:cubicBezTo>
                  <a:cubicBezTo>
                    <a:pt x="144279" y="119236"/>
                    <a:pt x="151402" y="115674"/>
                    <a:pt x="157991" y="117989"/>
                  </a:cubicBezTo>
                  <a:lnTo>
                    <a:pt x="200908" y="132948"/>
                  </a:lnTo>
                  <a:cubicBezTo>
                    <a:pt x="204470" y="134194"/>
                    <a:pt x="207319" y="136866"/>
                    <a:pt x="208566" y="140427"/>
                  </a:cubicBezTo>
                  <a:cubicBezTo>
                    <a:pt x="210168" y="143811"/>
                    <a:pt x="209812" y="147729"/>
                    <a:pt x="207853" y="151112"/>
                  </a:cubicBezTo>
                  <a:close/>
                  <a:moveTo>
                    <a:pt x="208922" y="115496"/>
                  </a:moveTo>
                  <a:cubicBezTo>
                    <a:pt x="192004" y="119770"/>
                    <a:pt x="174730" y="109797"/>
                    <a:pt x="170457" y="92880"/>
                  </a:cubicBezTo>
                  <a:cubicBezTo>
                    <a:pt x="166183" y="75962"/>
                    <a:pt x="176155" y="58689"/>
                    <a:pt x="193073" y="54415"/>
                  </a:cubicBezTo>
                  <a:cubicBezTo>
                    <a:pt x="209990" y="50141"/>
                    <a:pt x="227264" y="60113"/>
                    <a:pt x="231538" y="77031"/>
                  </a:cubicBezTo>
                  <a:cubicBezTo>
                    <a:pt x="235990" y="93770"/>
                    <a:pt x="225839" y="111044"/>
                    <a:pt x="208922" y="115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FEBE01-20F8-48E1-BB29-3A836094E912}"/>
              </a:ext>
            </a:extLst>
          </p:cNvPr>
          <p:cNvGrpSpPr/>
          <p:nvPr/>
        </p:nvGrpSpPr>
        <p:grpSpPr>
          <a:xfrm>
            <a:off x="775645" y="5219302"/>
            <a:ext cx="776362" cy="752475"/>
            <a:chOff x="8207287" y="2463792"/>
            <a:chExt cx="387202" cy="3752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735948B-5783-4555-B5EE-44025A5EFA64}"/>
                </a:ext>
              </a:extLst>
            </p:cNvPr>
            <p:cNvSpPr/>
            <p:nvPr/>
          </p:nvSpPr>
          <p:spPr>
            <a:xfrm>
              <a:off x="8296641" y="2678243"/>
              <a:ext cx="208494" cy="137010"/>
            </a:xfrm>
            <a:custGeom>
              <a:avLst/>
              <a:gdLst>
                <a:gd name="connsiteX0" fmla="*/ 14058 w 208493"/>
                <a:gd name="connsiteY0" fmla="*/ 8935 h 137010"/>
                <a:gd name="connsiteX1" fmla="*/ 8935 w 208493"/>
                <a:gd name="connsiteY1" fmla="*/ 39137 h 137010"/>
                <a:gd name="connsiteX2" fmla="*/ 104247 w 208493"/>
                <a:gd name="connsiteY2" fmla="*/ 128075 h 137010"/>
                <a:gd name="connsiteX3" fmla="*/ 199558 w 208493"/>
                <a:gd name="connsiteY3" fmla="*/ 39137 h 137010"/>
                <a:gd name="connsiteX4" fmla="*/ 194435 w 208493"/>
                <a:gd name="connsiteY4" fmla="*/ 8935 h 13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93" h="137010">
                  <a:moveTo>
                    <a:pt x="14058" y="8935"/>
                  </a:moveTo>
                  <a:cubicBezTo>
                    <a:pt x="10722" y="18824"/>
                    <a:pt x="8935" y="29010"/>
                    <a:pt x="8935" y="39137"/>
                  </a:cubicBezTo>
                  <a:cubicBezTo>
                    <a:pt x="8935" y="88282"/>
                    <a:pt x="40686" y="128075"/>
                    <a:pt x="104247" y="128075"/>
                  </a:cubicBezTo>
                  <a:cubicBezTo>
                    <a:pt x="167808" y="128075"/>
                    <a:pt x="199558" y="88223"/>
                    <a:pt x="199558" y="39137"/>
                  </a:cubicBezTo>
                  <a:cubicBezTo>
                    <a:pt x="199558" y="29070"/>
                    <a:pt x="197771" y="18824"/>
                    <a:pt x="194435" y="8935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488CB92-F01C-437D-B6CE-0BDDFF298AD0}"/>
                </a:ext>
              </a:extLst>
            </p:cNvPr>
            <p:cNvSpPr/>
            <p:nvPr/>
          </p:nvSpPr>
          <p:spPr>
            <a:xfrm>
              <a:off x="8334885" y="2469749"/>
              <a:ext cx="131053" cy="35742"/>
            </a:xfrm>
            <a:custGeom>
              <a:avLst/>
              <a:gdLst>
                <a:gd name="connsiteX0" fmla="*/ 8935 w 131053"/>
                <a:gd name="connsiteY0" fmla="*/ 26806 h 35741"/>
                <a:gd name="connsiteX1" fmla="*/ 66003 w 131053"/>
                <a:gd name="connsiteY1" fmla="*/ 8935 h 35741"/>
                <a:gd name="connsiteX2" fmla="*/ 123071 w 131053"/>
                <a:gd name="connsiteY2" fmla="*/ 26806 h 3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53" h="35741">
                  <a:moveTo>
                    <a:pt x="8935" y="26806"/>
                  </a:moveTo>
                  <a:cubicBezTo>
                    <a:pt x="24423" y="15667"/>
                    <a:pt x="44320" y="8935"/>
                    <a:pt x="66003" y="8935"/>
                  </a:cubicBezTo>
                  <a:cubicBezTo>
                    <a:pt x="87687" y="8935"/>
                    <a:pt x="107642" y="15667"/>
                    <a:pt x="123071" y="26806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9B3E03-75C4-4F48-8B1A-48391B6557DA}"/>
                </a:ext>
              </a:extLst>
            </p:cNvPr>
            <p:cNvSpPr/>
            <p:nvPr/>
          </p:nvSpPr>
          <p:spPr>
            <a:xfrm>
              <a:off x="8302598" y="2535276"/>
              <a:ext cx="77441" cy="101268"/>
            </a:xfrm>
            <a:custGeom>
              <a:avLst/>
              <a:gdLst>
                <a:gd name="connsiteX0" fmla="*/ 68505 w 77440"/>
                <a:gd name="connsiteY0" fmla="*/ 93882 h 101268"/>
                <a:gd name="connsiteX1" fmla="*/ 8935 w 77440"/>
                <a:gd name="connsiteY1" fmla="*/ 20849 h 101268"/>
                <a:gd name="connsiteX2" fmla="*/ 10008 w 77440"/>
                <a:gd name="connsiteY2" fmla="*/ 8935 h 10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40" h="101268">
                  <a:moveTo>
                    <a:pt x="68505" y="93882"/>
                  </a:moveTo>
                  <a:cubicBezTo>
                    <a:pt x="33776" y="83278"/>
                    <a:pt x="8935" y="54566"/>
                    <a:pt x="8935" y="20849"/>
                  </a:cubicBezTo>
                  <a:cubicBezTo>
                    <a:pt x="8935" y="16799"/>
                    <a:pt x="9293" y="12807"/>
                    <a:pt x="10008" y="8935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E18B49-C3D9-4DF5-894A-65C8F961E992}"/>
                </a:ext>
              </a:extLst>
            </p:cNvPr>
            <p:cNvSpPr/>
            <p:nvPr/>
          </p:nvSpPr>
          <p:spPr>
            <a:xfrm>
              <a:off x="8421737" y="2535276"/>
              <a:ext cx="77441" cy="101268"/>
            </a:xfrm>
            <a:custGeom>
              <a:avLst/>
              <a:gdLst>
                <a:gd name="connsiteX0" fmla="*/ 67433 w 77440"/>
                <a:gd name="connsiteY0" fmla="*/ 8935 h 101268"/>
                <a:gd name="connsiteX1" fmla="*/ 68505 w 77440"/>
                <a:gd name="connsiteY1" fmla="*/ 20849 h 101268"/>
                <a:gd name="connsiteX2" fmla="*/ 8935 w 77440"/>
                <a:gd name="connsiteY2" fmla="*/ 93882 h 10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40" h="101268">
                  <a:moveTo>
                    <a:pt x="67433" y="8935"/>
                  </a:moveTo>
                  <a:cubicBezTo>
                    <a:pt x="68148" y="12807"/>
                    <a:pt x="68505" y="16799"/>
                    <a:pt x="68505" y="20849"/>
                  </a:cubicBezTo>
                  <a:cubicBezTo>
                    <a:pt x="68505" y="54566"/>
                    <a:pt x="43664" y="83278"/>
                    <a:pt x="8935" y="93882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AA0B69-33DE-4A42-8CDE-F6CEA1EFB253}"/>
                </a:ext>
              </a:extLst>
            </p:cNvPr>
            <p:cNvSpPr/>
            <p:nvPr/>
          </p:nvSpPr>
          <p:spPr>
            <a:xfrm>
              <a:off x="8356211" y="2541233"/>
              <a:ext cx="89355" cy="77441"/>
            </a:xfrm>
            <a:custGeom>
              <a:avLst/>
              <a:gdLst>
                <a:gd name="connsiteX0" fmla="*/ 80419 w 89354"/>
                <a:gd name="connsiteY0" fmla="*/ 38720 h 77440"/>
                <a:gd name="connsiteX1" fmla="*/ 44677 w 89354"/>
                <a:gd name="connsiteY1" fmla="*/ 68505 h 77440"/>
                <a:gd name="connsiteX2" fmla="*/ 8935 w 89354"/>
                <a:gd name="connsiteY2" fmla="*/ 38720 h 77440"/>
                <a:gd name="connsiteX3" fmla="*/ 44677 w 89354"/>
                <a:gd name="connsiteY3" fmla="*/ 8935 h 77440"/>
                <a:gd name="connsiteX4" fmla="*/ 80419 w 89354"/>
                <a:gd name="connsiteY4" fmla="*/ 38720 h 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54" h="77440">
                  <a:moveTo>
                    <a:pt x="80419" y="38720"/>
                  </a:moveTo>
                  <a:cubicBezTo>
                    <a:pt x="80419" y="55170"/>
                    <a:pt x="64417" y="68505"/>
                    <a:pt x="44677" y="68505"/>
                  </a:cubicBezTo>
                  <a:cubicBezTo>
                    <a:pt x="24938" y="68505"/>
                    <a:pt x="8935" y="55170"/>
                    <a:pt x="8935" y="38720"/>
                  </a:cubicBezTo>
                  <a:cubicBezTo>
                    <a:pt x="8935" y="22271"/>
                    <a:pt x="24938" y="8935"/>
                    <a:pt x="44677" y="8935"/>
                  </a:cubicBezTo>
                  <a:cubicBezTo>
                    <a:pt x="64417" y="8935"/>
                    <a:pt x="80419" y="22271"/>
                    <a:pt x="80419" y="38720"/>
                  </a:cubicBez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503AD0-940D-43A6-897C-A9296A5EE630}"/>
                </a:ext>
              </a:extLst>
            </p:cNvPr>
            <p:cNvSpPr/>
            <p:nvPr/>
          </p:nvSpPr>
          <p:spPr>
            <a:xfrm>
              <a:off x="8384506" y="2563572"/>
              <a:ext cx="29785" cy="23828"/>
            </a:xfrm>
            <a:custGeom>
              <a:avLst/>
              <a:gdLst>
                <a:gd name="connsiteX0" fmla="*/ 28296 w 29784"/>
                <a:gd name="connsiteY0" fmla="*/ 13403 h 23827"/>
                <a:gd name="connsiteX1" fmla="*/ 16382 w 29784"/>
                <a:gd name="connsiteY1" fmla="*/ 22339 h 23827"/>
                <a:gd name="connsiteX2" fmla="*/ 4468 w 29784"/>
                <a:gd name="connsiteY2" fmla="*/ 13403 h 23827"/>
                <a:gd name="connsiteX3" fmla="*/ 16382 w 29784"/>
                <a:gd name="connsiteY3" fmla="*/ 4468 h 23827"/>
                <a:gd name="connsiteX4" fmla="*/ 28296 w 29784"/>
                <a:gd name="connsiteY4" fmla="*/ 13403 h 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4" h="23827">
                  <a:moveTo>
                    <a:pt x="28296" y="13403"/>
                  </a:moveTo>
                  <a:cubicBezTo>
                    <a:pt x="28296" y="18338"/>
                    <a:pt x="22962" y="22339"/>
                    <a:pt x="16382" y="22339"/>
                  </a:cubicBezTo>
                  <a:cubicBezTo>
                    <a:pt x="9802" y="22339"/>
                    <a:pt x="4468" y="18338"/>
                    <a:pt x="4468" y="13403"/>
                  </a:cubicBezTo>
                  <a:cubicBezTo>
                    <a:pt x="4468" y="8468"/>
                    <a:pt x="9802" y="4468"/>
                    <a:pt x="16382" y="4468"/>
                  </a:cubicBezTo>
                  <a:cubicBezTo>
                    <a:pt x="22962" y="4468"/>
                    <a:pt x="28296" y="8468"/>
                    <a:pt x="28296" y="13403"/>
                  </a:cubicBezTo>
                  <a:close/>
                </a:path>
              </a:pathLst>
            </a:custGeom>
            <a:solidFill>
              <a:srgbClr val="464646"/>
            </a:solidFill>
            <a:ln w="381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DE7DD6-7C6B-4AB9-A26A-0E336D8DE1F4}"/>
                </a:ext>
              </a:extLst>
            </p:cNvPr>
            <p:cNvSpPr/>
            <p:nvPr/>
          </p:nvSpPr>
          <p:spPr>
            <a:xfrm>
              <a:off x="8348765" y="2527830"/>
              <a:ext cx="23828" cy="29785"/>
            </a:xfrm>
            <a:custGeom>
              <a:avLst/>
              <a:gdLst>
                <a:gd name="connsiteX0" fmla="*/ 22339 w 23827"/>
                <a:gd name="connsiteY0" fmla="*/ 16382 h 29784"/>
                <a:gd name="connsiteX1" fmla="*/ 13403 w 23827"/>
                <a:gd name="connsiteY1" fmla="*/ 28296 h 29784"/>
                <a:gd name="connsiteX2" fmla="*/ 4468 w 23827"/>
                <a:gd name="connsiteY2" fmla="*/ 16382 h 29784"/>
                <a:gd name="connsiteX3" fmla="*/ 13403 w 23827"/>
                <a:gd name="connsiteY3" fmla="*/ 4468 h 29784"/>
                <a:gd name="connsiteX4" fmla="*/ 22339 w 23827"/>
                <a:gd name="connsiteY4" fmla="*/ 16382 h 2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7" h="29784">
                  <a:moveTo>
                    <a:pt x="22339" y="16382"/>
                  </a:moveTo>
                  <a:cubicBezTo>
                    <a:pt x="22339" y="22962"/>
                    <a:pt x="18338" y="28296"/>
                    <a:pt x="13403" y="28296"/>
                  </a:cubicBezTo>
                  <a:cubicBezTo>
                    <a:pt x="8468" y="28296"/>
                    <a:pt x="4468" y="22962"/>
                    <a:pt x="4468" y="16382"/>
                  </a:cubicBezTo>
                  <a:cubicBezTo>
                    <a:pt x="4468" y="9802"/>
                    <a:pt x="8468" y="4468"/>
                    <a:pt x="13403" y="4468"/>
                  </a:cubicBezTo>
                  <a:cubicBezTo>
                    <a:pt x="18338" y="4468"/>
                    <a:pt x="22339" y="9802"/>
                    <a:pt x="22339" y="16382"/>
                  </a:cubicBezTo>
                  <a:close/>
                </a:path>
              </a:pathLst>
            </a:custGeom>
            <a:solidFill>
              <a:srgbClr val="464646"/>
            </a:solidFill>
            <a:ln w="381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D8E5AD-AF26-4EA3-A750-ED44DDBD9CA4}"/>
                </a:ext>
              </a:extLst>
            </p:cNvPr>
            <p:cNvSpPr/>
            <p:nvPr/>
          </p:nvSpPr>
          <p:spPr>
            <a:xfrm>
              <a:off x="8426205" y="2527830"/>
              <a:ext cx="23828" cy="29785"/>
            </a:xfrm>
            <a:custGeom>
              <a:avLst/>
              <a:gdLst>
                <a:gd name="connsiteX0" fmla="*/ 22339 w 23827"/>
                <a:gd name="connsiteY0" fmla="*/ 16382 h 29784"/>
                <a:gd name="connsiteX1" fmla="*/ 13403 w 23827"/>
                <a:gd name="connsiteY1" fmla="*/ 28296 h 29784"/>
                <a:gd name="connsiteX2" fmla="*/ 4468 w 23827"/>
                <a:gd name="connsiteY2" fmla="*/ 16382 h 29784"/>
                <a:gd name="connsiteX3" fmla="*/ 13403 w 23827"/>
                <a:gd name="connsiteY3" fmla="*/ 4468 h 29784"/>
                <a:gd name="connsiteX4" fmla="*/ 22339 w 23827"/>
                <a:gd name="connsiteY4" fmla="*/ 16382 h 2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7" h="29784">
                  <a:moveTo>
                    <a:pt x="22339" y="16382"/>
                  </a:moveTo>
                  <a:cubicBezTo>
                    <a:pt x="22339" y="22962"/>
                    <a:pt x="18338" y="28296"/>
                    <a:pt x="13403" y="28296"/>
                  </a:cubicBezTo>
                  <a:cubicBezTo>
                    <a:pt x="8468" y="28296"/>
                    <a:pt x="4468" y="22962"/>
                    <a:pt x="4468" y="16382"/>
                  </a:cubicBezTo>
                  <a:cubicBezTo>
                    <a:pt x="4468" y="9802"/>
                    <a:pt x="8468" y="4468"/>
                    <a:pt x="13403" y="4468"/>
                  </a:cubicBezTo>
                  <a:cubicBezTo>
                    <a:pt x="18338" y="4468"/>
                    <a:pt x="22339" y="9802"/>
                    <a:pt x="22339" y="16382"/>
                  </a:cubicBezTo>
                  <a:close/>
                </a:path>
              </a:pathLst>
            </a:custGeom>
            <a:solidFill>
              <a:srgbClr val="464646"/>
            </a:solidFill>
            <a:ln w="381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6234030-BE4A-4715-8A03-E44E0FE167F4}"/>
                </a:ext>
              </a:extLst>
            </p:cNvPr>
            <p:cNvSpPr/>
            <p:nvPr/>
          </p:nvSpPr>
          <p:spPr>
            <a:xfrm>
              <a:off x="8266856" y="2463792"/>
              <a:ext cx="89355" cy="89355"/>
            </a:xfrm>
            <a:custGeom>
              <a:avLst/>
              <a:gdLst>
                <a:gd name="connsiteX0" fmla="*/ 81849 w 89354"/>
                <a:gd name="connsiteY0" fmla="*/ 29547 h 89354"/>
                <a:gd name="connsiteX1" fmla="*/ 47656 w 89354"/>
                <a:gd name="connsiteY1" fmla="*/ 8935 h 89354"/>
                <a:gd name="connsiteX2" fmla="*/ 8935 w 89354"/>
                <a:gd name="connsiteY2" fmla="*/ 47656 h 89354"/>
                <a:gd name="connsiteX3" fmla="*/ 45035 w 89354"/>
                <a:gd name="connsiteY3" fmla="*/ 86257 h 8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54" h="89354">
                  <a:moveTo>
                    <a:pt x="81849" y="29547"/>
                  </a:moveTo>
                  <a:cubicBezTo>
                    <a:pt x="75356" y="17275"/>
                    <a:pt x="62489" y="8935"/>
                    <a:pt x="47656" y="8935"/>
                  </a:cubicBezTo>
                  <a:cubicBezTo>
                    <a:pt x="26270" y="8935"/>
                    <a:pt x="8935" y="26270"/>
                    <a:pt x="8935" y="47656"/>
                  </a:cubicBezTo>
                  <a:cubicBezTo>
                    <a:pt x="8935" y="68148"/>
                    <a:pt x="24900" y="84887"/>
                    <a:pt x="45035" y="86257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810C7B-D750-49BF-8481-F0332D622CCF}"/>
                </a:ext>
              </a:extLst>
            </p:cNvPr>
            <p:cNvSpPr/>
            <p:nvPr/>
          </p:nvSpPr>
          <p:spPr>
            <a:xfrm>
              <a:off x="8444136" y="2463792"/>
              <a:ext cx="89355" cy="89355"/>
            </a:xfrm>
            <a:custGeom>
              <a:avLst/>
              <a:gdLst>
                <a:gd name="connsiteX0" fmla="*/ 8935 w 89354"/>
                <a:gd name="connsiteY0" fmla="*/ 29547 h 89354"/>
                <a:gd name="connsiteX1" fmla="*/ 43128 w 89354"/>
                <a:gd name="connsiteY1" fmla="*/ 8935 h 89354"/>
                <a:gd name="connsiteX2" fmla="*/ 81849 w 89354"/>
                <a:gd name="connsiteY2" fmla="*/ 47656 h 89354"/>
                <a:gd name="connsiteX3" fmla="*/ 45749 w 89354"/>
                <a:gd name="connsiteY3" fmla="*/ 86257 h 8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54" h="89354">
                  <a:moveTo>
                    <a:pt x="8935" y="29547"/>
                  </a:moveTo>
                  <a:cubicBezTo>
                    <a:pt x="15429" y="17275"/>
                    <a:pt x="28296" y="8935"/>
                    <a:pt x="43128" y="8935"/>
                  </a:cubicBezTo>
                  <a:cubicBezTo>
                    <a:pt x="64514" y="8935"/>
                    <a:pt x="81849" y="26270"/>
                    <a:pt x="81849" y="47656"/>
                  </a:cubicBezTo>
                  <a:cubicBezTo>
                    <a:pt x="81849" y="68148"/>
                    <a:pt x="65884" y="84887"/>
                    <a:pt x="45749" y="86257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D5CD42-1787-48DD-A80F-54938B0C4844}"/>
                </a:ext>
              </a:extLst>
            </p:cNvPr>
            <p:cNvSpPr/>
            <p:nvPr/>
          </p:nvSpPr>
          <p:spPr>
            <a:xfrm>
              <a:off x="8207287" y="2713985"/>
              <a:ext cx="166795" cy="125096"/>
            </a:xfrm>
            <a:custGeom>
              <a:avLst/>
              <a:gdLst>
                <a:gd name="connsiteX0" fmla="*/ 157860 w 166795"/>
                <a:gd name="connsiteY0" fmla="*/ 92333 h 125096"/>
                <a:gd name="connsiteX1" fmla="*/ 95431 w 166795"/>
                <a:gd name="connsiteY1" fmla="*/ 113123 h 125096"/>
                <a:gd name="connsiteX2" fmla="*/ 76904 w 166795"/>
                <a:gd name="connsiteY2" fmla="*/ 116876 h 125096"/>
                <a:gd name="connsiteX3" fmla="*/ 73092 w 166795"/>
                <a:gd name="connsiteY3" fmla="*/ 117174 h 125096"/>
                <a:gd name="connsiteX4" fmla="*/ 8935 w 166795"/>
                <a:gd name="connsiteY4" fmla="*/ 57783 h 125096"/>
                <a:gd name="connsiteX5" fmla="*/ 8935 w 166795"/>
                <a:gd name="connsiteY5" fmla="*/ 38720 h 125096"/>
                <a:gd name="connsiteX6" fmla="*/ 38720 w 166795"/>
                <a:gd name="connsiteY6" fmla="*/ 8935 h 125096"/>
                <a:gd name="connsiteX7" fmla="*/ 38720 w 166795"/>
                <a:gd name="connsiteY7" fmla="*/ 8935 h 125096"/>
                <a:gd name="connsiteX8" fmla="*/ 70054 w 166795"/>
                <a:gd name="connsiteY8" fmla="*/ 31512 h 125096"/>
                <a:gd name="connsiteX9" fmla="*/ 80419 w 166795"/>
                <a:gd name="connsiteY9" fmla="*/ 62548 h 12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795" h="125096">
                  <a:moveTo>
                    <a:pt x="157860" y="92333"/>
                  </a:moveTo>
                  <a:lnTo>
                    <a:pt x="95431" y="113123"/>
                  </a:lnTo>
                  <a:cubicBezTo>
                    <a:pt x="89414" y="115148"/>
                    <a:pt x="83219" y="116399"/>
                    <a:pt x="76904" y="116876"/>
                  </a:cubicBezTo>
                  <a:lnTo>
                    <a:pt x="73092" y="117174"/>
                  </a:lnTo>
                  <a:cubicBezTo>
                    <a:pt x="38482" y="119854"/>
                    <a:pt x="8935" y="92512"/>
                    <a:pt x="8935" y="57783"/>
                  </a:cubicBezTo>
                  <a:lnTo>
                    <a:pt x="8935" y="38720"/>
                  </a:lnTo>
                  <a:cubicBezTo>
                    <a:pt x="8935" y="22279"/>
                    <a:pt x="22279" y="8935"/>
                    <a:pt x="38720" y="8935"/>
                  </a:cubicBezTo>
                  <a:lnTo>
                    <a:pt x="38720" y="8935"/>
                  </a:lnTo>
                  <a:cubicBezTo>
                    <a:pt x="52958" y="8935"/>
                    <a:pt x="65586" y="18050"/>
                    <a:pt x="70054" y="31512"/>
                  </a:cubicBezTo>
                  <a:lnTo>
                    <a:pt x="80419" y="62548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630E53-2B79-4542-8085-D6A44DC1AE15}"/>
                </a:ext>
              </a:extLst>
            </p:cNvPr>
            <p:cNvSpPr/>
            <p:nvPr/>
          </p:nvSpPr>
          <p:spPr>
            <a:xfrm>
              <a:off x="8272813" y="2735609"/>
              <a:ext cx="41699" cy="23828"/>
            </a:xfrm>
            <a:custGeom>
              <a:avLst/>
              <a:gdLst>
                <a:gd name="connsiteX0" fmla="*/ 32763 w 41698"/>
                <a:gd name="connsiteY0" fmla="*/ 8935 h 23827"/>
                <a:gd name="connsiteX1" fmla="*/ 8935 w 41698"/>
                <a:gd name="connsiteY1" fmla="*/ 14892 h 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98" h="23827">
                  <a:moveTo>
                    <a:pt x="32763" y="8935"/>
                  </a:moveTo>
                  <a:lnTo>
                    <a:pt x="8935" y="14892"/>
                  </a:lnTo>
                </a:path>
              </a:pathLst>
            </a:custGeom>
            <a:ln w="38100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B26C18B-6C7B-4D90-A720-2BBF497CD425}"/>
                </a:ext>
              </a:extLst>
            </p:cNvPr>
            <p:cNvSpPr/>
            <p:nvPr/>
          </p:nvSpPr>
          <p:spPr>
            <a:xfrm>
              <a:off x="8427694" y="2713985"/>
              <a:ext cx="166795" cy="125096"/>
            </a:xfrm>
            <a:custGeom>
              <a:avLst/>
              <a:gdLst>
                <a:gd name="connsiteX0" fmla="*/ 8935 w 166795"/>
                <a:gd name="connsiteY0" fmla="*/ 92333 h 125096"/>
                <a:gd name="connsiteX1" fmla="*/ 71365 w 166795"/>
                <a:gd name="connsiteY1" fmla="*/ 113123 h 125096"/>
                <a:gd name="connsiteX2" fmla="*/ 89891 w 166795"/>
                <a:gd name="connsiteY2" fmla="*/ 116876 h 125096"/>
                <a:gd name="connsiteX3" fmla="*/ 93703 w 166795"/>
                <a:gd name="connsiteY3" fmla="*/ 117174 h 125096"/>
                <a:gd name="connsiteX4" fmla="*/ 157860 w 166795"/>
                <a:gd name="connsiteY4" fmla="*/ 57783 h 125096"/>
                <a:gd name="connsiteX5" fmla="*/ 157860 w 166795"/>
                <a:gd name="connsiteY5" fmla="*/ 38720 h 125096"/>
                <a:gd name="connsiteX6" fmla="*/ 128075 w 166795"/>
                <a:gd name="connsiteY6" fmla="*/ 8935 h 125096"/>
                <a:gd name="connsiteX7" fmla="*/ 128075 w 166795"/>
                <a:gd name="connsiteY7" fmla="*/ 8935 h 125096"/>
                <a:gd name="connsiteX8" fmla="*/ 96741 w 166795"/>
                <a:gd name="connsiteY8" fmla="*/ 31512 h 125096"/>
                <a:gd name="connsiteX9" fmla="*/ 86376 w 166795"/>
                <a:gd name="connsiteY9" fmla="*/ 62548 h 12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795" h="125096">
                  <a:moveTo>
                    <a:pt x="8935" y="92333"/>
                  </a:moveTo>
                  <a:lnTo>
                    <a:pt x="71365" y="113123"/>
                  </a:lnTo>
                  <a:cubicBezTo>
                    <a:pt x="77381" y="115148"/>
                    <a:pt x="83576" y="116399"/>
                    <a:pt x="89891" y="116876"/>
                  </a:cubicBezTo>
                  <a:lnTo>
                    <a:pt x="93703" y="117174"/>
                  </a:lnTo>
                  <a:cubicBezTo>
                    <a:pt x="128313" y="119854"/>
                    <a:pt x="157860" y="92452"/>
                    <a:pt x="157860" y="57783"/>
                  </a:cubicBezTo>
                  <a:lnTo>
                    <a:pt x="157860" y="38720"/>
                  </a:lnTo>
                  <a:cubicBezTo>
                    <a:pt x="157860" y="22279"/>
                    <a:pt x="144516" y="8935"/>
                    <a:pt x="128075" y="8935"/>
                  </a:cubicBezTo>
                  <a:lnTo>
                    <a:pt x="128075" y="8935"/>
                  </a:lnTo>
                  <a:cubicBezTo>
                    <a:pt x="113838" y="8935"/>
                    <a:pt x="101209" y="18050"/>
                    <a:pt x="96741" y="31512"/>
                  </a:cubicBezTo>
                  <a:lnTo>
                    <a:pt x="86376" y="62548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70D760-8909-42A4-97F7-BE04153FE024}"/>
                </a:ext>
              </a:extLst>
            </p:cNvPr>
            <p:cNvSpPr/>
            <p:nvPr/>
          </p:nvSpPr>
          <p:spPr>
            <a:xfrm>
              <a:off x="8487264" y="2735609"/>
              <a:ext cx="41699" cy="23828"/>
            </a:xfrm>
            <a:custGeom>
              <a:avLst/>
              <a:gdLst>
                <a:gd name="connsiteX0" fmla="*/ 8935 w 41698"/>
                <a:gd name="connsiteY0" fmla="*/ 8935 h 23827"/>
                <a:gd name="connsiteX1" fmla="*/ 32763 w 41698"/>
                <a:gd name="connsiteY1" fmla="*/ 14892 h 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98" h="23827">
                  <a:moveTo>
                    <a:pt x="8935" y="8935"/>
                  </a:moveTo>
                  <a:lnTo>
                    <a:pt x="32763" y="14892"/>
                  </a:lnTo>
                </a:path>
              </a:pathLst>
            </a:custGeom>
            <a:ln w="38100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8E798B3-38EB-476E-B826-0CE10088E2DB}"/>
                </a:ext>
              </a:extLst>
            </p:cNvPr>
            <p:cNvSpPr/>
            <p:nvPr/>
          </p:nvSpPr>
          <p:spPr>
            <a:xfrm>
              <a:off x="8441932" y="2619031"/>
              <a:ext cx="131053" cy="83398"/>
            </a:xfrm>
            <a:custGeom>
              <a:avLst/>
              <a:gdLst>
                <a:gd name="connsiteX0" fmla="*/ 8935 w 131053"/>
                <a:gd name="connsiteY0" fmla="*/ 8935 h 83397"/>
                <a:gd name="connsiteX1" fmla="*/ 98230 w 131053"/>
                <a:gd name="connsiteY1" fmla="*/ 14058 h 83397"/>
                <a:gd name="connsiteX2" fmla="*/ 125632 w 131053"/>
                <a:gd name="connsiteY2" fmla="*/ 47120 h 83397"/>
                <a:gd name="connsiteX3" fmla="*/ 92571 w 131053"/>
                <a:gd name="connsiteY3" fmla="*/ 74522 h 83397"/>
                <a:gd name="connsiteX4" fmla="*/ 56591 w 131053"/>
                <a:gd name="connsiteY4" fmla="*/ 71186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53" h="83397">
                  <a:moveTo>
                    <a:pt x="8935" y="8935"/>
                  </a:moveTo>
                  <a:lnTo>
                    <a:pt x="98230" y="14058"/>
                  </a:lnTo>
                  <a:cubicBezTo>
                    <a:pt x="114910" y="15607"/>
                    <a:pt x="127181" y="30381"/>
                    <a:pt x="125632" y="47120"/>
                  </a:cubicBezTo>
                  <a:cubicBezTo>
                    <a:pt x="124084" y="63799"/>
                    <a:pt x="109310" y="76070"/>
                    <a:pt x="92571" y="74522"/>
                  </a:cubicBezTo>
                  <a:lnTo>
                    <a:pt x="56591" y="71186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45907-3A8B-421A-9D07-C902C875841E}"/>
                </a:ext>
              </a:extLst>
            </p:cNvPr>
            <p:cNvSpPr/>
            <p:nvPr/>
          </p:nvSpPr>
          <p:spPr>
            <a:xfrm>
              <a:off x="8227468" y="2619031"/>
              <a:ext cx="131053" cy="83398"/>
            </a:xfrm>
            <a:custGeom>
              <a:avLst/>
              <a:gdLst>
                <a:gd name="connsiteX0" fmla="*/ 125764 w 131053"/>
                <a:gd name="connsiteY0" fmla="*/ 8935 h 83397"/>
                <a:gd name="connsiteX1" fmla="*/ 36469 w 131053"/>
                <a:gd name="connsiteY1" fmla="*/ 14058 h 83397"/>
                <a:gd name="connsiteX2" fmla="*/ 9067 w 131053"/>
                <a:gd name="connsiteY2" fmla="*/ 47120 h 83397"/>
                <a:gd name="connsiteX3" fmla="*/ 42128 w 131053"/>
                <a:gd name="connsiteY3" fmla="*/ 74522 h 83397"/>
                <a:gd name="connsiteX4" fmla="*/ 78109 w 131053"/>
                <a:gd name="connsiteY4" fmla="*/ 71126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53" h="83397">
                  <a:moveTo>
                    <a:pt x="125764" y="8935"/>
                  </a:moveTo>
                  <a:lnTo>
                    <a:pt x="36469" y="14058"/>
                  </a:lnTo>
                  <a:cubicBezTo>
                    <a:pt x="19790" y="15607"/>
                    <a:pt x="7518" y="30381"/>
                    <a:pt x="9067" y="47120"/>
                  </a:cubicBezTo>
                  <a:cubicBezTo>
                    <a:pt x="10616" y="63799"/>
                    <a:pt x="25389" y="76070"/>
                    <a:pt x="42128" y="74522"/>
                  </a:cubicBezTo>
                  <a:lnTo>
                    <a:pt x="78109" y="71126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86149E8-BA76-4527-92FC-5F933C9537D7}"/>
                </a:ext>
              </a:extLst>
            </p:cNvPr>
            <p:cNvSpPr/>
            <p:nvPr/>
          </p:nvSpPr>
          <p:spPr>
            <a:xfrm>
              <a:off x="8338935" y="2618733"/>
              <a:ext cx="23828" cy="71484"/>
            </a:xfrm>
            <a:custGeom>
              <a:avLst/>
              <a:gdLst>
                <a:gd name="connsiteX0" fmla="*/ 14833 w 23827"/>
                <a:gd name="connsiteY0" fmla="*/ 8935 h 71483"/>
                <a:gd name="connsiteX1" fmla="*/ 16263 w 23827"/>
                <a:gd name="connsiteY1" fmla="*/ 66182 h 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27" h="71483">
                  <a:moveTo>
                    <a:pt x="14833" y="8935"/>
                  </a:moveTo>
                  <a:cubicBezTo>
                    <a:pt x="775" y="35206"/>
                    <a:pt x="16263" y="66182"/>
                    <a:pt x="16263" y="66182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13EDB-4DD4-4ADD-AAB5-0546620161F2}"/>
                </a:ext>
              </a:extLst>
            </p:cNvPr>
            <p:cNvSpPr/>
            <p:nvPr/>
          </p:nvSpPr>
          <p:spPr>
            <a:xfrm>
              <a:off x="8332620" y="2673717"/>
              <a:ext cx="83398" cy="83398"/>
            </a:xfrm>
            <a:custGeom>
              <a:avLst/>
              <a:gdLst>
                <a:gd name="connsiteX0" fmla="*/ 62311 w 83397"/>
                <a:gd name="connsiteY0" fmla="*/ 61118 h 83397"/>
                <a:gd name="connsiteX1" fmla="*/ 76667 w 83397"/>
                <a:gd name="connsiteY1" fmla="*/ 55518 h 83397"/>
                <a:gd name="connsiteX2" fmla="*/ 69102 w 83397"/>
                <a:gd name="connsiteY2" fmla="*/ 39315 h 83397"/>
                <a:gd name="connsiteX3" fmla="*/ 22518 w 83397"/>
                <a:gd name="connsiteY3" fmla="*/ 11198 h 83397"/>
                <a:gd name="connsiteX4" fmla="*/ 22518 w 83397"/>
                <a:gd name="connsiteY4" fmla="*/ 11198 h 83397"/>
                <a:gd name="connsiteX5" fmla="*/ 22518 w 83397"/>
                <a:gd name="connsiteY5" fmla="*/ 11198 h 83397"/>
                <a:gd name="connsiteX6" fmla="*/ 16204 w 83397"/>
                <a:gd name="connsiteY6" fmla="*/ 63560 h 83397"/>
                <a:gd name="connsiteX7" fmla="*/ 23769 w 83397"/>
                <a:gd name="connsiteY7" fmla="*/ 79763 h 83397"/>
                <a:gd name="connsiteX8" fmla="*/ 38483 w 83397"/>
                <a:gd name="connsiteY8" fmla="*/ 73032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97" h="83397">
                  <a:moveTo>
                    <a:pt x="62311" y="61118"/>
                  </a:moveTo>
                  <a:lnTo>
                    <a:pt x="76667" y="55518"/>
                  </a:lnTo>
                  <a:lnTo>
                    <a:pt x="69102" y="39315"/>
                  </a:lnTo>
                  <a:cubicBezTo>
                    <a:pt x="58022" y="15547"/>
                    <a:pt x="38721" y="3633"/>
                    <a:pt x="22518" y="11198"/>
                  </a:cubicBezTo>
                  <a:lnTo>
                    <a:pt x="22518" y="11198"/>
                  </a:lnTo>
                  <a:lnTo>
                    <a:pt x="22518" y="11198"/>
                  </a:lnTo>
                  <a:cubicBezTo>
                    <a:pt x="6315" y="18764"/>
                    <a:pt x="5124" y="39792"/>
                    <a:pt x="16204" y="63560"/>
                  </a:cubicBezTo>
                  <a:lnTo>
                    <a:pt x="23769" y="79763"/>
                  </a:lnTo>
                  <a:lnTo>
                    <a:pt x="38483" y="73032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0C9D67D-DD72-4525-8715-35BA3EB55CE3}"/>
                </a:ext>
              </a:extLst>
            </p:cNvPr>
            <p:cNvSpPr/>
            <p:nvPr/>
          </p:nvSpPr>
          <p:spPr>
            <a:xfrm>
              <a:off x="8439608" y="2618674"/>
              <a:ext cx="17871" cy="47656"/>
            </a:xfrm>
            <a:custGeom>
              <a:avLst/>
              <a:gdLst>
                <a:gd name="connsiteX0" fmla="*/ 8935 w 17870"/>
                <a:gd name="connsiteY0" fmla="*/ 8935 h 47655"/>
                <a:gd name="connsiteX1" fmla="*/ 8935 w 17870"/>
                <a:gd name="connsiteY1" fmla="*/ 38720 h 4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70" h="47655">
                  <a:moveTo>
                    <a:pt x="8935" y="8935"/>
                  </a:moveTo>
                  <a:cubicBezTo>
                    <a:pt x="14892" y="20849"/>
                    <a:pt x="8935" y="38720"/>
                    <a:pt x="8935" y="38720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DD3C4B-456D-417E-B0C8-6CE475A8C15E}"/>
                </a:ext>
              </a:extLst>
            </p:cNvPr>
            <p:cNvSpPr/>
            <p:nvPr/>
          </p:nvSpPr>
          <p:spPr>
            <a:xfrm>
              <a:off x="8409824" y="2648458"/>
              <a:ext cx="65527" cy="65527"/>
            </a:xfrm>
            <a:custGeom>
              <a:avLst/>
              <a:gdLst>
                <a:gd name="connsiteX0" fmla="*/ 56591 w 65526"/>
                <a:gd name="connsiteY0" fmla="*/ 32763 h 65526"/>
                <a:gd name="connsiteX1" fmla="*/ 32763 w 65526"/>
                <a:gd name="connsiteY1" fmla="*/ 56591 h 65526"/>
                <a:gd name="connsiteX2" fmla="*/ 8935 w 65526"/>
                <a:gd name="connsiteY2" fmla="*/ 32763 h 65526"/>
                <a:gd name="connsiteX3" fmla="*/ 32763 w 65526"/>
                <a:gd name="connsiteY3" fmla="*/ 8935 h 65526"/>
                <a:gd name="connsiteX4" fmla="*/ 56591 w 65526"/>
                <a:gd name="connsiteY4" fmla="*/ 32763 h 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26" h="65526">
                  <a:moveTo>
                    <a:pt x="56591" y="32763"/>
                  </a:moveTo>
                  <a:cubicBezTo>
                    <a:pt x="56591" y="45923"/>
                    <a:pt x="45923" y="56591"/>
                    <a:pt x="32763" y="56591"/>
                  </a:cubicBezTo>
                  <a:cubicBezTo>
                    <a:pt x="19604" y="56591"/>
                    <a:pt x="8935" y="45923"/>
                    <a:pt x="8935" y="32763"/>
                  </a:cubicBezTo>
                  <a:cubicBezTo>
                    <a:pt x="8935" y="19604"/>
                    <a:pt x="19604" y="8935"/>
                    <a:pt x="32763" y="8935"/>
                  </a:cubicBezTo>
                  <a:cubicBezTo>
                    <a:pt x="45923" y="8935"/>
                    <a:pt x="56591" y="19604"/>
                    <a:pt x="56591" y="32763"/>
                  </a:cubicBez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CEBBAD-D6EB-43AF-9CCE-9CB9E051BB0D}"/>
              </a:ext>
            </a:extLst>
          </p:cNvPr>
          <p:cNvGrpSpPr/>
          <p:nvPr/>
        </p:nvGrpSpPr>
        <p:grpSpPr>
          <a:xfrm>
            <a:off x="953792" y="3385881"/>
            <a:ext cx="383223" cy="908563"/>
            <a:chOff x="5961196" y="3956819"/>
            <a:chExt cx="500955" cy="1187686"/>
          </a:xfrm>
          <a:solidFill>
            <a:schemeClr val="tx2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D00E143-EBFE-4DDB-B342-7F735787BC2E}"/>
                </a:ext>
              </a:extLst>
            </p:cNvPr>
            <p:cNvSpPr/>
            <p:nvPr/>
          </p:nvSpPr>
          <p:spPr>
            <a:xfrm>
              <a:off x="6078919" y="3956819"/>
              <a:ext cx="225783" cy="225782"/>
            </a:xfrm>
            <a:custGeom>
              <a:avLst/>
              <a:gdLst>
                <a:gd name="connsiteX0" fmla="*/ 225095 w 225782"/>
                <a:gd name="connsiteY0" fmla="*/ 113209 h 225782"/>
                <a:gd name="connsiteX1" fmla="*/ 113209 w 225782"/>
                <a:gd name="connsiteY1" fmla="*/ 225095 h 225782"/>
                <a:gd name="connsiteX2" fmla="*/ 1323 w 225782"/>
                <a:gd name="connsiteY2" fmla="*/ 113209 h 225782"/>
                <a:gd name="connsiteX3" fmla="*/ 113209 w 225782"/>
                <a:gd name="connsiteY3" fmla="*/ 1323 h 225782"/>
                <a:gd name="connsiteX4" fmla="*/ 225095 w 225782"/>
                <a:gd name="connsiteY4" fmla="*/ 113209 h 22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82" h="225782">
                  <a:moveTo>
                    <a:pt x="225095" y="113209"/>
                  </a:moveTo>
                  <a:cubicBezTo>
                    <a:pt x="225095" y="175002"/>
                    <a:pt x="175002" y="225095"/>
                    <a:pt x="113209" y="225095"/>
                  </a:cubicBezTo>
                  <a:cubicBezTo>
                    <a:pt x="51416" y="225095"/>
                    <a:pt x="1323" y="175002"/>
                    <a:pt x="1323" y="113209"/>
                  </a:cubicBezTo>
                  <a:cubicBezTo>
                    <a:pt x="1323" y="51416"/>
                    <a:pt x="51416" y="1323"/>
                    <a:pt x="113209" y="1323"/>
                  </a:cubicBezTo>
                  <a:cubicBezTo>
                    <a:pt x="175002" y="1323"/>
                    <a:pt x="225095" y="51416"/>
                    <a:pt x="225095" y="1132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2D46A0-285A-413A-8D4A-45E6329C2091}"/>
                </a:ext>
              </a:extLst>
            </p:cNvPr>
            <p:cNvSpPr/>
            <p:nvPr/>
          </p:nvSpPr>
          <p:spPr>
            <a:xfrm>
              <a:off x="5961196" y="4199041"/>
              <a:ext cx="500955" cy="945464"/>
            </a:xfrm>
            <a:custGeom>
              <a:avLst/>
              <a:gdLst>
                <a:gd name="connsiteX0" fmla="*/ 501254 w 500954"/>
                <a:gd name="connsiteY0" fmla="*/ 369825 h 945464"/>
                <a:gd name="connsiteX1" fmla="*/ 374286 w 500954"/>
                <a:gd name="connsiteY1" fmla="*/ 214529 h 945464"/>
                <a:gd name="connsiteX2" fmla="*/ 353877 w 500954"/>
                <a:gd name="connsiteY2" fmla="*/ 102131 h 945464"/>
                <a:gd name="connsiteX3" fmla="*/ 181189 w 500954"/>
                <a:gd name="connsiteY3" fmla="*/ 1323 h 945464"/>
                <a:gd name="connsiteX4" fmla="*/ 157094 w 500954"/>
                <a:gd name="connsiteY4" fmla="*/ 47608 h 945464"/>
                <a:gd name="connsiteX5" fmla="*/ 157464 w 500954"/>
                <a:gd name="connsiteY5" fmla="*/ 47820 h 945464"/>
                <a:gd name="connsiteX6" fmla="*/ 150744 w 500954"/>
                <a:gd name="connsiteY6" fmla="*/ 60997 h 945464"/>
                <a:gd name="connsiteX7" fmla="*/ 54257 w 500954"/>
                <a:gd name="connsiteY7" fmla="*/ 224213 h 945464"/>
                <a:gd name="connsiteX8" fmla="*/ 74595 w 500954"/>
                <a:gd name="connsiteY8" fmla="*/ 300203 h 945464"/>
                <a:gd name="connsiteX9" fmla="*/ 258908 w 500954"/>
                <a:gd name="connsiteY9" fmla="*/ 404274 h 945464"/>
                <a:gd name="connsiteX10" fmla="*/ 310838 w 500954"/>
                <a:gd name="connsiteY10" fmla="*/ 389828 h 945464"/>
                <a:gd name="connsiteX11" fmla="*/ 296391 w 500954"/>
                <a:gd name="connsiteY11" fmla="*/ 337898 h 945464"/>
                <a:gd name="connsiteX12" fmla="*/ 130864 w 500954"/>
                <a:gd name="connsiteY12" fmla="*/ 244427 h 945464"/>
                <a:gd name="connsiteX13" fmla="*/ 168665 w 500954"/>
                <a:gd name="connsiteY13" fmla="*/ 180485 h 945464"/>
                <a:gd name="connsiteX14" fmla="*/ 181189 w 500954"/>
                <a:gd name="connsiteY14" fmla="*/ 188281 h 945464"/>
                <a:gd name="connsiteX15" fmla="*/ 181189 w 500954"/>
                <a:gd name="connsiteY15" fmla="*/ 188281 h 945464"/>
                <a:gd name="connsiteX16" fmla="*/ 151220 w 500954"/>
                <a:gd name="connsiteY16" fmla="*/ 238977 h 945464"/>
                <a:gd name="connsiteX17" fmla="*/ 303659 w 500954"/>
                <a:gd name="connsiteY17" fmla="*/ 325039 h 945464"/>
                <a:gd name="connsiteX18" fmla="*/ 323697 w 500954"/>
                <a:gd name="connsiteY18" fmla="*/ 397060 h 945464"/>
                <a:gd name="connsiteX19" fmla="*/ 277570 w 500954"/>
                <a:gd name="connsiteY19" fmla="*/ 423924 h 945464"/>
                <a:gd name="connsiteX20" fmla="*/ 251658 w 500954"/>
                <a:gd name="connsiteY20" fmla="*/ 417098 h 945464"/>
                <a:gd name="connsiteX21" fmla="*/ 95533 w 500954"/>
                <a:gd name="connsiteY21" fmla="*/ 328937 h 945464"/>
                <a:gd name="connsiteX22" fmla="*/ 2662 w 500954"/>
                <a:gd name="connsiteY22" fmla="*/ 617586 h 945464"/>
                <a:gd name="connsiteX23" fmla="*/ 28327 w 500954"/>
                <a:gd name="connsiteY23" fmla="*/ 652917 h 945464"/>
                <a:gd name="connsiteX24" fmla="*/ 183659 w 500954"/>
                <a:gd name="connsiteY24" fmla="*/ 652917 h 945464"/>
                <a:gd name="connsiteX25" fmla="*/ 183659 w 500954"/>
                <a:gd name="connsiteY25" fmla="*/ 899496 h 945464"/>
                <a:gd name="connsiteX26" fmla="*/ 228462 w 500954"/>
                <a:gd name="connsiteY26" fmla="*/ 944300 h 945464"/>
                <a:gd name="connsiteX27" fmla="*/ 273266 w 500954"/>
                <a:gd name="connsiteY27" fmla="*/ 899496 h 945464"/>
                <a:gd name="connsiteX28" fmla="*/ 273266 w 500954"/>
                <a:gd name="connsiteY28" fmla="*/ 652917 h 945464"/>
                <a:gd name="connsiteX29" fmla="*/ 428597 w 500954"/>
                <a:gd name="connsiteY29" fmla="*/ 652917 h 945464"/>
                <a:gd name="connsiteX30" fmla="*/ 454263 w 500954"/>
                <a:gd name="connsiteY30" fmla="*/ 617586 h 945464"/>
                <a:gd name="connsiteX31" fmla="*/ 418931 w 500954"/>
                <a:gd name="connsiteY31" fmla="*/ 508804 h 945464"/>
                <a:gd name="connsiteX32" fmla="*/ 418931 w 500954"/>
                <a:gd name="connsiteY32" fmla="*/ 508804 h 945464"/>
                <a:gd name="connsiteX33" fmla="*/ 501254 w 500954"/>
                <a:gd name="connsiteY33" fmla="*/ 369825 h 94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00954" h="945464">
                  <a:moveTo>
                    <a:pt x="501254" y="369825"/>
                  </a:moveTo>
                  <a:cubicBezTo>
                    <a:pt x="501254" y="293094"/>
                    <a:pt x="446713" y="229116"/>
                    <a:pt x="374286" y="214529"/>
                  </a:cubicBezTo>
                  <a:cubicBezTo>
                    <a:pt x="377408" y="184683"/>
                    <a:pt x="377549" y="136845"/>
                    <a:pt x="353877" y="102131"/>
                  </a:cubicBezTo>
                  <a:cubicBezTo>
                    <a:pt x="316994" y="48032"/>
                    <a:pt x="181189" y="1323"/>
                    <a:pt x="181189" y="1323"/>
                  </a:cubicBezTo>
                  <a:lnTo>
                    <a:pt x="157094" y="47608"/>
                  </a:lnTo>
                  <a:lnTo>
                    <a:pt x="157464" y="47820"/>
                  </a:lnTo>
                  <a:lnTo>
                    <a:pt x="150744" y="60997"/>
                  </a:lnTo>
                  <a:lnTo>
                    <a:pt x="54257" y="224213"/>
                  </a:lnTo>
                  <a:cubicBezTo>
                    <a:pt x="38558" y="250760"/>
                    <a:pt x="47731" y="285033"/>
                    <a:pt x="74595" y="300203"/>
                  </a:cubicBezTo>
                  <a:lnTo>
                    <a:pt x="258908" y="404274"/>
                  </a:lnTo>
                  <a:cubicBezTo>
                    <a:pt x="277235" y="414628"/>
                    <a:pt x="300483" y="408155"/>
                    <a:pt x="310838" y="389828"/>
                  </a:cubicBezTo>
                  <a:cubicBezTo>
                    <a:pt x="321192" y="371500"/>
                    <a:pt x="314718" y="348252"/>
                    <a:pt x="296391" y="337898"/>
                  </a:cubicBezTo>
                  <a:lnTo>
                    <a:pt x="130864" y="244427"/>
                  </a:lnTo>
                  <a:lnTo>
                    <a:pt x="168665" y="180485"/>
                  </a:lnTo>
                  <a:lnTo>
                    <a:pt x="181189" y="188281"/>
                  </a:lnTo>
                  <a:lnTo>
                    <a:pt x="181189" y="188281"/>
                  </a:lnTo>
                  <a:lnTo>
                    <a:pt x="151220" y="238977"/>
                  </a:lnTo>
                  <a:lnTo>
                    <a:pt x="303659" y="325039"/>
                  </a:lnTo>
                  <a:cubicBezTo>
                    <a:pt x="329041" y="339379"/>
                    <a:pt x="338037" y="371677"/>
                    <a:pt x="323697" y="397060"/>
                  </a:cubicBezTo>
                  <a:cubicBezTo>
                    <a:pt x="313995" y="414258"/>
                    <a:pt x="296038" y="423924"/>
                    <a:pt x="277570" y="423924"/>
                  </a:cubicBezTo>
                  <a:cubicBezTo>
                    <a:pt x="268768" y="423924"/>
                    <a:pt x="259860" y="421719"/>
                    <a:pt x="251658" y="417098"/>
                  </a:cubicBezTo>
                  <a:lnTo>
                    <a:pt x="95533" y="328937"/>
                  </a:lnTo>
                  <a:lnTo>
                    <a:pt x="2662" y="617586"/>
                  </a:lnTo>
                  <a:cubicBezTo>
                    <a:pt x="-3000" y="635031"/>
                    <a:pt x="10000" y="652917"/>
                    <a:pt x="28327" y="652917"/>
                  </a:cubicBezTo>
                  <a:lnTo>
                    <a:pt x="183659" y="652917"/>
                  </a:lnTo>
                  <a:lnTo>
                    <a:pt x="183659" y="899496"/>
                  </a:lnTo>
                  <a:cubicBezTo>
                    <a:pt x="183659" y="924244"/>
                    <a:pt x="203714" y="944300"/>
                    <a:pt x="228462" y="944300"/>
                  </a:cubicBezTo>
                  <a:cubicBezTo>
                    <a:pt x="253210" y="944300"/>
                    <a:pt x="273266" y="924244"/>
                    <a:pt x="273266" y="899496"/>
                  </a:cubicBezTo>
                  <a:lnTo>
                    <a:pt x="273266" y="652917"/>
                  </a:lnTo>
                  <a:lnTo>
                    <a:pt x="428597" y="652917"/>
                  </a:lnTo>
                  <a:cubicBezTo>
                    <a:pt x="446925" y="652917"/>
                    <a:pt x="459925" y="635031"/>
                    <a:pt x="454263" y="617586"/>
                  </a:cubicBezTo>
                  <a:lnTo>
                    <a:pt x="418931" y="508804"/>
                  </a:lnTo>
                  <a:lnTo>
                    <a:pt x="418931" y="508804"/>
                  </a:lnTo>
                  <a:cubicBezTo>
                    <a:pt x="468003" y="481869"/>
                    <a:pt x="501254" y="429728"/>
                    <a:pt x="501254" y="369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1A52C97-5DF1-42B8-A95A-EF902804A2FF}"/>
              </a:ext>
            </a:extLst>
          </p:cNvPr>
          <p:cNvSpPr/>
          <p:nvPr/>
        </p:nvSpPr>
        <p:spPr>
          <a:xfrm>
            <a:off x="6524625" y="1640891"/>
            <a:ext cx="51367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/>
              <a:t>Universal Screening is still not endorsed by American College of Obstetrics and Gynecology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/>
              <a:t>Universal screening is not performed “universally”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/>
              <a:t>1000’s of women go through pregnancy undiagnosed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/>
              <a:t>Children of women with HCV are usually NOT tested appropriately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800" dirty="0"/>
              <a:t>Women who screen positive are lost to follow up post delivery – DESPITE AVAILABLE CURATIVE THERAPY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EAAC7C-3E84-42EA-B05A-AB1BE9B697CE}"/>
              </a:ext>
            </a:extLst>
          </p:cNvPr>
          <p:cNvSpPr/>
          <p:nvPr/>
        </p:nvSpPr>
        <p:spPr>
          <a:xfrm>
            <a:off x="5546503" y="3546902"/>
            <a:ext cx="723900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49402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FB4C-83AB-1548-B704-B56DE985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measures Cost-Effective?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6F4430-2EAD-5142-906D-F2F2240CBBB9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5388864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Cost-effectiveness analysis comparing universal and risk-based screening</a:t>
            </a:r>
          </a:p>
          <a:p>
            <a:endParaRPr lang="en-US" sz="2400" dirty="0"/>
          </a:p>
          <a:p>
            <a:r>
              <a:rPr lang="en-US" sz="2400" dirty="0"/>
              <a:t>Universal screening of ~5 million pregnant women in 2018 could </a:t>
            </a:r>
            <a:r>
              <a:rPr lang="en-US" sz="2400" b="1" dirty="0">
                <a:solidFill>
                  <a:schemeClr val="accent1"/>
                </a:solidFill>
              </a:rPr>
              <a:t>result in detection and treatment of an additional 33,000 women and 300 children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dirty="0"/>
              <a:t>Cost-effective even in low prevalence areas and across all fibrosis stages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E2A04-F865-CB4F-BDBC-C19DDAE39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096000" y="1600201"/>
            <a:ext cx="5820184" cy="45720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F495EFC-27D9-714E-A6A8-6DCFE8B742DB}"/>
              </a:ext>
            </a:extLst>
          </p:cNvPr>
          <p:cNvSpPr txBox="1">
            <a:spLocks/>
          </p:cNvSpPr>
          <p:nvPr/>
        </p:nvSpPr>
        <p:spPr>
          <a:xfrm>
            <a:off x="712305" y="6583364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377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Kushner, CSG, 2020</a:t>
            </a:r>
          </a:p>
        </p:txBody>
      </p:sp>
    </p:spTree>
    <p:extLst>
      <p:ext uri="{BB962C8B-B14F-4D97-AF65-F5344CB8AC3E}">
        <p14:creationId xmlns:p14="http://schemas.microsoft.com/office/powerpoint/2010/main" val="50985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9707-D03E-6047-B0E2-EDD149BC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legislators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555F-DFB5-6943-BD62-BF67D0E5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5775434" cy="2039007"/>
          </a:xfrm>
        </p:spPr>
        <p:txBody>
          <a:bodyPr/>
          <a:lstStyle/>
          <a:p>
            <a:r>
              <a:rPr lang="en-US" dirty="0"/>
              <a:t>Kentucky</a:t>
            </a:r>
          </a:p>
          <a:p>
            <a:pPr lvl="1"/>
            <a:r>
              <a:rPr lang="en-US" dirty="0"/>
              <a:t>1 in 56 babies born in Kentucky from 2014-2016 were to moms with a history of hepatitis C</a:t>
            </a:r>
          </a:p>
          <a:p>
            <a:pPr lvl="1"/>
            <a:r>
              <a:rPr lang="en-US" dirty="0"/>
              <a:t>Births quadrupled between 2010 and 2016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55FC1-59A3-6347-9C16-FA1236F44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904" y="1378313"/>
            <a:ext cx="5419396" cy="4101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656B3-853E-124A-913D-259FEDAF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97" y="3511089"/>
            <a:ext cx="5575299" cy="173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6C2649-D0A8-5341-9BB2-A3D73CCA7FF1}"/>
              </a:ext>
            </a:extLst>
          </p:cNvPr>
          <p:cNvSpPr txBox="1"/>
          <p:nvPr/>
        </p:nvSpPr>
        <p:spPr>
          <a:xfrm>
            <a:off x="1198179" y="5627323"/>
            <a:ext cx="91912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Funding is needed to improve screening rates, support initiatives to expand screen (especially in rural settings, and improve access to treatment)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925410B-6F4A-DA42-A16C-7F1E268604EB}"/>
              </a:ext>
            </a:extLst>
          </p:cNvPr>
          <p:cNvSpPr txBox="1">
            <a:spLocks/>
          </p:cNvSpPr>
          <p:nvPr/>
        </p:nvSpPr>
        <p:spPr>
          <a:xfrm>
            <a:off x="609600" y="65650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377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Kushner, CSG, 2020</a:t>
            </a:r>
          </a:p>
        </p:txBody>
      </p:sp>
    </p:spTree>
    <p:extLst>
      <p:ext uri="{BB962C8B-B14F-4D97-AF65-F5344CB8AC3E}">
        <p14:creationId xmlns:p14="http://schemas.microsoft.com/office/powerpoint/2010/main" val="243835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CD35-886A-9E4D-9405-0DEE2DB9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has COVID-19 impacted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4723-A63C-BA42-AD13-E24E5F59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2" y="3349442"/>
            <a:ext cx="6952473" cy="3878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614539-0E6A-4B83-97CC-1C7443DC3C76}"/>
              </a:ext>
            </a:extLst>
          </p:cNvPr>
          <p:cNvSpPr txBox="1">
            <a:spLocks/>
          </p:cNvSpPr>
          <p:nvPr/>
        </p:nvSpPr>
        <p:spPr>
          <a:xfrm>
            <a:off x="4076701" y="1672085"/>
            <a:ext cx="7045039" cy="518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HCV elimination programs have been placed on hold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DEBEF0-9A17-4752-845E-A34E82570406}"/>
              </a:ext>
            </a:extLst>
          </p:cNvPr>
          <p:cNvSpPr txBox="1">
            <a:spLocks/>
          </p:cNvSpPr>
          <p:nvPr/>
        </p:nvSpPr>
        <p:spPr>
          <a:xfrm>
            <a:off x="4076702" y="2529334"/>
            <a:ext cx="6614979" cy="357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Already seeing increase in opioid related overdose deaths</a:t>
            </a:r>
          </a:p>
          <a:p>
            <a:endParaRPr lang="en-US" dirty="0"/>
          </a:p>
          <a:p>
            <a:r>
              <a:rPr lang="en-US" dirty="0"/>
              <a:t>Anticipated increased risk of HCV transmission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4443D8-A7A5-4EA3-A8FB-FBF20515915E}"/>
              </a:ext>
            </a:extLst>
          </p:cNvPr>
          <p:cNvSpPr txBox="1">
            <a:spLocks/>
          </p:cNvSpPr>
          <p:nvPr/>
        </p:nvSpPr>
        <p:spPr>
          <a:xfrm>
            <a:off x="4076701" y="5287365"/>
            <a:ext cx="5486399" cy="3719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COVID-19 is an opportunity to bring our focus back on Public Health!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B36C8-4F8C-463E-9377-5F0CCB1A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52" y="4548648"/>
            <a:ext cx="2140118" cy="1770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349BC3-4469-4073-8854-2B0414578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66" y="1805212"/>
            <a:ext cx="1758690" cy="1770960"/>
          </a:xfrm>
          <a:prstGeom prst="rect">
            <a:avLst/>
          </a:prstGeom>
        </p:spPr>
      </p:pic>
      <p:sp>
        <p:nvSpPr>
          <p:cNvPr id="11" name="Right Bracket 10">
            <a:extLst>
              <a:ext uri="{FF2B5EF4-FFF2-40B4-BE49-F238E27FC236}">
                <a16:creationId xmlns:a16="http://schemas.microsoft.com/office/drawing/2014/main" id="{03B480CB-DC43-4F6F-98E6-4AC31209F715}"/>
              </a:ext>
            </a:extLst>
          </p:cNvPr>
          <p:cNvSpPr/>
          <p:nvPr/>
        </p:nvSpPr>
        <p:spPr>
          <a:xfrm flipH="1">
            <a:off x="3444678" y="1672085"/>
            <a:ext cx="152400" cy="1970762"/>
          </a:xfrm>
          <a:prstGeom prst="rightBracket">
            <a:avLst>
              <a:gd name="adj" fmla="val 0"/>
            </a:avLst>
          </a:prstGeom>
          <a:ln w="28575">
            <a:solidFill>
              <a:schemeClr val="bg1">
                <a:lumMod val="8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1B408595-C6BC-43ED-B109-7E4B9479841E}"/>
              </a:ext>
            </a:extLst>
          </p:cNvPr>
          <p:cNvSpPr/>
          <p:nvPr/>
        </p:nvSpPr>
        <p:spPr>
          <a:xfrm flipH="1">
            <a:off x="3444678" y="4548646"/>
            <a:ext cx="152400" cy="1770961"/>
          </a:xfrm>
          <a:prstGeom prst="rightBracket">
            <a:avLst>
              <a:gd name="adj" fmla="val 0"/>
            </a:avLst>
          </a:prstGeom>
          <a:ln w="28575">
            <a:solidFill>
              <a:schemeClr val="bg1">
                <a:lumMod val="8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C230A1D-9430-5745-B162-4A066CB6090B}"/>
              </a:ext>
            </a:extLst>
          </p:cNvPr>
          <p:cNvSpPr txBox="1">
            <a:spLocks/>
          </p:cNvSpPr>
          <p:nvPr/>
        </p:nvSpPr>
        <p:spPr>
          <a:xfrm>
            <a:off x="742122" y="6656888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377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Kushner, CSG, 2020</a:t>
            </a:r>
          </a:p>
        </p:txBody>
      </p:sp>
    </p:spTree>
    <p:extLst>
      <p:ext uri="{BB962C8B-B14F-4D97-AF65-F5344CB8AC3E}">
        <p14:creationId xmlns:p14="http://schemas.microsoft.com/office/powerpoint/2010/main" val="346726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AC4F-63E5-B349-BF36-1110119D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8EDC-5FFC-0949-8AFB-B1F03FF7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95968"/>
            <a:ext cx="1628775" cy="15144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HCV is easy to diagnose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152B-E1FD-FF4E-9B68-86222CD43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Kushner, CSG 2020</a:t>
            </a:r>
          </a:p>
        </p:txBody>
      </p:sp>
      <p:pic>
        <p:nvPicPr>
          <p:cNvPr id="6" name="Graphic 5" descr="Stethoscope">
            <a:extLst>
              <a:ext uri="{FF2B5EF4-FFF2-40B4-BE49-F238E27FC236}">
                <a16:creationId xmlns:a16="http://schemas.microsoft.com/office/drawing/2014/main" id="{952562CC-32D3-4F43-B682-8F4E2FD00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87" y="2327977"/>
            <a:ext cx="914400" cy="914400"/>
          </a:xfrm>
          <a:prstGeom prst="rect">
            <a:avLst/>
          </a:prstGeom>
        </p:spPr>
      </p:pic>
      <p:pic>
        <p:nvPicPr>
          <p:cNvPr id="8" name="Graphic 7" descr="Medicine">
            <a:extLst>
              <a:ext uri="{FF2B5EF4-FFF2-40B4-BE49-F238E27FC236}">
                <a16:creationId xmlns:a16="http://schemas.microsoft.com/office/drawing/2014/main" id="{8A63741F-498A-4A68-87B4-3B9EB4CC4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1750" y="2327977"/>
            <a:ext cx="914400" cy="914400"/>
          </a:xfrm>
          <a:prstGeom prst="rect">
            <a:avLst/>
          </a:prstGeom>
        </p:spPr>
      </p:pic>
      <p:pic>
        <p:nvPicPr>
          <p:cNvPr id="10" name="Graphic 9" descr="Ambulance">
            <a:extLst>
              <a:ext uri="{FF2B5EF4-FFF2-40B4-BE49-F238E27FC236}">
                <a16:creationId xmlns:a16="http://schemas.microsoft.com/office/drawing/2014/main" id="{B62982C7-1372-4A14-99BB-402052B07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0486" y="2327977"/>
            <a:ext cx="914400" cy="914400"/>
          </a:xfrm>
          <a:prstGeom prst="rect">
            <a:avLst/>
          </a:prstGeom>
        </p:spPr>
      </p:pic>
      <p:pic>
        <p:nvPicPr>
          <p:cNvPr id="12" name="Graphic 11" descr="Pregnant lady">
            <a:extLst>
              <a:ext uri="{FF2B5EF4-FFF2-40B4-BE49-F238E27FC236}">
                <a16:creationId xmlns:a16="http://schemas.microsoft.com/office/drawing/2014/main" id="{E960EB7C-9B4F-4E25-924C-977ACF76BC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8194" y="2327977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AD2817C-4CB2-4CB6-8E43-4B6C28897462}"/>
              </a:ext>
            </a:extLst>
          </p:cNvPr>
          <p:cNvGrpSpPr/>
          <p:nvPr/>
        </p:nvGrpSpPr>
        <p:grpSpPr>
          <a:xfrm>
            <a:off x="8208195" y="3734269"/>
            <a:ext cx="914399" cy="914399"/>
            <a:chOff x="5583877" y="1980150"/>
            <a:chExt cx="463008" cy="463008"/>
          </a:xfrm>
          <a:solidFill>
            <a:schemeClr val="tx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2B9EA0-7135-4565-92C1-CF4D0901B9BA}"/>
                </a:ext>
              </a:extLst>
            </p:cNvPr>
            <p:cNvSpPr/>
            <p:nvPr/>
          </p:nvSpPr>
          <p:spPr>
            <a:xfrm>
              <a:off x="5583877" y="1980150"/>
              <a:ext cx="463008" cy="463008"/>
            </a:xfrm>
            <a:custGeom>
              <a:avLst/>
              <a:gdLst>
                <a:gd name="connsiteX0" fmla="*/ 232573 w 463008"/>
                <a:gd name="connsiteY0" fmla="*/ 451789 h 463008"/>
                <a:gd name="connsiteX1" fmla="*/ 13356 w 463008"/>
                <a:gd name="connsiteY1" fmla="*/ 232573 h 463008"/>
                <a:gd name="connsiteX2" fmla="*/ 232573 w 463008"/>
                <a:gd name="connsiteY2" fmla="*/ 13356 h 463008"/>
                <a:gd name="connsiteX3" fmla="*/ 451789 w 463008"/>
                <a:gd name="connsiteY3" fmla="*/ 232573 h 463008"/>
                <a:gd name="connsiteX4" fmla="*/ 232573 w 463008"/>
                <a:gd name="connsiteY4" fmla="*/ 451789 h 463008"/>
                <a:gd name="connsiteX5" fmla="*/ 232573 w 463008"/>
                <a:gd name="connsiteY5" fmla="*/ 31698 h 463008"/>
                <a:gd name="connsiteX6" fmla="*/ 31698 w 463008"/>
                <a:gd name="connsiteY6" fmla="*/ 232573 h 463008"/>
                <a:gd name="connsiteX7" fmla="*/ 232573 w 463008"/>
                <a:gd name="connsiteY7" fmla="*/ 433447 h 463008"/>
                <a:gd name="connsiteX8" fmla="*/ 433447 w 463008"/>
                <a:gd name="connsiteY8" fmla="*/ 232573 h 463008"/>
                <a:gd name="connsiteX9" fmla="*/ 232573 w 463008"/>
                <a:gd name="connsiteY9" fmla="*/ 31698 h 4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008" h="463008">
                  <a:moveTo>
                    <a:pt x="232573" y="451789"/>
                  </a:moveTo>
                  <a:cubicBezTo>
                    <a:pt x="111656" y="451789"/>
                    <a:pt x="13356" y="353489"/>
                    <a:pt x="13356" y="232573"/>
                  </a:cubicBezTo>
                  <a:cubicBezTo>
                    <a:pt x="13356" y="111656"/>
                    <a:pt x="111656" y="13356"/>
                    <a:pt x="232573" y="13356"/>
                  </a:cubicBezTo>
                  <a:cubicBezTo>
                    <a:pt x="353489" y="13356"/>
                    <a:pt x="451789" y="111656"/>
                    <a:pt x="451789" y="232573"/>
                  </a:cubicBezTo>
                  <a:cubicBezTo>
                    <a:pt x="451789" y="353489"/>
                    <a:pt x="353489" y="451789"/>
                    <a:pt x="232573" y="451789"/>
                  </a:cubicBezTo>
                  <a:close/>
                  <a:moveTo>
                    <a:pt x="232573" y="31698"/>
                  </a:moveTo>
                  <a:cubicBezTo>
                    <a:pt x="121807" y="31698"/>
                    <a:pt x="31698" y="121807"/>
                    <a:pt x="31698" y="232573"/>
                  </a:cubicBezTo>
                  <a:cubicBezTo>
                    <a:pt x="31698" y="343338"/>
                    <a:pt x="121807" y="433447"/>
                    <a:pt x="232573" y="433447"/>
                  </a:cubicBezTo>
                  <a:cubicBezTo>
                    <a:pt x="343339" y="433447"/>
                    <a:pt x="433447" y="343338"/>
                    <a:pt x="433447" y="232573"/>
                  </a:cubicBezTo>
                  <a:cubicBezTo>
                    <a:pt x="433625" y="121807"/>
                    <a:pt x="343339" y="31698"/>
                    <a:pt x="232573" y="316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0C1E1E-77B6-4656-A7EE-33B5EA57D64A}"/>
                </a:ext>
              </a:extLst>
            </p:cNvPr>
            <p:cNvSpPr/>
            <p:nvPr/>
          </p:nvSpPr>
          <p:spPr>
            <a:xfrm>
              <a:off x="5808921" y="2095330"/>
              <a:ext cx="124656" cy="124656"/>
            </a:xfrm>
            <a:custGeom>
              <a:avLst/>
              <a:gdLst>
                <a:gd name="connsiteX0" fmla="*/ 115445 w 124656"/>
                <a:gd name="connsiteY0" fmla="*/ 52216 h 124656"/>
                <a:gd name="connsiteX1" fmla="*/ 78226 w 124656"/>
                <a:gd name="connsiteY1" fmla="*/ 115434 h 124656"/>
                <a:gd name="connsiteX2" fmla="*/ 15008 w 124656"/>
                <a:gd name="connsiteY2" fmla="*/ 78215 h 124656"/>
                <a:gd name="connsiteX3" fmla="*/ 52227 w 124656"/>
                <a:gd name="connsiteY3" fmla="*/ 14997 h 124656"/>
                <a:gd name="connsiteX4" fmla="*/ 115445 w 124656"/>
                <a:gd name="connsiteY4" fmla="*/ 52216 h 12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6" h="124656">
                  <a:moveTo>
                    <a:pt x="115445" y="52216"/>
                  </a:moveTo>
                  <a:cubicBezTo>
                    <a:pt x="122746" y="79996"/>
                    <a:pt x="106007" y="108311"/>
                    <a:pt x="78226" y="115434"/>
                  </a:cubicBezTo>
                  <a:cubicBezTo>
                    <a:pt x="50446" y="122557"/>
                    <a:pt x="22131" y="105996"/>
                    <a:pt x="15008" y="78215"/>
                  </a:cubicBezTo>
                  <a:cubicBezTo>
                    <a:pt x="7885" y="50435"/>
                    <a:pt x="24446" y="22120"/>
                    <a:pt x="52227" y="14997"/>
                  </a:cubicBezTo>
                  <a:cubicBezTo>
                    <a:pt x="80007" y="7874"/>
                    <a:pt x="108322" y="24613"/>
                    <a:pt x="115445" y="52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2EA45-E812-43FF-A8B7-AE22ED031231}"/>
                </a:ext>
              </a:extLst>
            </p:cNvPr>
            <p:cNvSpPr/>
            <p:nvPr/>
          </p:nvSpPr>
          <p:spPr>
            <a:xfrm>
              <a:off x="5675191" y="2202582"/>
              <a:ext cx="213696" cy="142464"/>
            </a:xfrm>
            <a:custGeom>
              <a:avLst/>
              <a:gdLst>
                <a:gd name="connsiteX0" fmla="*/ 125409 w 213696"/>
                <a:gd name="connsiteY0" fmla="*/ 132482 h 142464"/>
                <a:gd name="connsiteX1" fmla="*/ 118642 w 213696"/>
                <a:gd name="connsiteY1" fmla="*/ 132126 h 142464"/>
                <a:gd name="connsiteX2" fmla="*/ 62547 w 213696"/>
                <a:gd name="connsiteY2" fmla="*/ 95263 h 142464"/>
                <a:gd name="connsiteX3" fmla="*/ 43670 w 213696"/>
                <a:gd name="connsiteY3" fmla="*/ 111647 h 142464"/>
                <a:gd name="connsiteX4" fmla="*/ 17849 w 213696"/>
                <a:gd name="connsiteY4" fmla="*/ 109866 h 142464"/>
                <a:gd name="connsiteX5" fmla="*/ 19630 w 213696"/>
                <a:gd name="connsiteY5" fmla="*/ 84044 h 142464"/>
                <a:gd name="connsiteX6" fmla="*/ 54533 w 213696"/>
                <a:gd name="connsiteY6" fmla="*/ 53593 h 142464"/>
                <a:gd name="connsiteX7" fmla="*/ 70204 w 213696"/>
                <a:gd name="connsiteY7" fmla="*/ 49497 h 142464"/>
                <a:gd name="connsiteX8" fmla="*/ 83026 w 213696"/>
                <a:gd name="connsiteY8" fmla="*/ 59469 h 142464"/>
                <a:gd name="connsiteX9" fmla="*/ 122560 w 213696"/>
                <a:gd name="connsiteY9" fmla="*/ 95798 h 142464"/>
                <a:gd name="connsiteX10" fmla="*/ 162272 w 213696"/>
                <a:gd name="connsiteY10" fmla="*/ 71044 h 142464"/>
                <a:gd name="connsiteX11" fmla="*/ 165121 w 213696"/>
                <a:gd name="connsiteY11" fmla="*/ 66058 h 142464"/>
                <a:gd name="connsiteX12" fmla="*/ 115437 w 213696"/>
                <a:gd name="connsiteY12" fmla="*/ 48784 h 142464"/>
                <a:gd name="connsiteX13" fmla="*/ 104218 w 213696"/>
                <a:gd name="connsiteY13" fmla="*/ 25634 h 142464"/>
                <a:gd name="connsiteX14" fmla="*/ 127546 w 213696"/>
                <a:gd name="connsiteY14" fmla="*/ 14415 h 142464"/>
                <a:gd name="connsiteX15" fmla="*/ 198244 w 213696"/>
                <a:gd name="connsiteY15" fmla="*/ 38990 h 142464"/>
                <a:gd name="connsiteX16" fmla="*/ 209463 w 213696"/>
                <a:gd name="connsiteY16" fmla="*/ 49853 h 142464"/>
                <a:gd name="connsiteX17" fmla="*/ 208039 w 213696"/>
                <a:gd name="connsiteY17" fmla="*/ 65346 h 142464"/>
                <a:gd name="connsiteX18" fmla="*/ 193080 w 213696"/>
                <a:gd name="connsiteY18" fmla="*/ 90633 h 142464"/>
                <a:gd name="connsiteX19" fmla="*/ 191655 w 213696"/>
                <a:gd name="connsiteY19" fmla="*/ 92770 h 142464"/>
                <a:gd name="connsiteX20" fmla="*/ 125409 w 213696"/>
                <a:gd name="connsiteY20" fmla="*/ 132482 h 14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696" h="142464">
                  <a:moveTo>
                    <a:pt x="125409" y="132482"/>
                  </a:moveTo>
                  <a:cubicBezTo>
                    <a:pt x="123094" y="132482"/>
                    <a:pt x="120957" y="132304"/>
                    <a:pt x="118642" y="132126"/>
                  </a:cubicBezTo>
                  <a:cubicBezTo>
                    <a:pt x="92821" y="129277"/>
                    <a:pt x="73944" y="110578"/>
                    <a:pt x="62547" y="95263"/>
                  </a:cubicBezTo>
                  <a:lnTo>
                    <a:pt x="43670" y="111647"/>
                  </a:lnTo>
                  <a:cubicBezTo>
                    <a:pt x="36013" y="118236"/>
                    <a:pt x="24616" y="117523"/>
                    <a:pt x="17849" y="109866"/>
                  </a:cubicBezTo>
                  <a:cubicBezTo>
                    <a:pt x="11260" y="102208"/>
                    <a:pt x="11972" y="90811"/>
                    <a:pt x="19630" y="84044"/>
                  </a:cubicBezTo>
                  <a:lnTo>
                    <a:pt x="54533" y="53593"/>
                  </a:lnTo>
                  <a:cubicBezTo>
                    <a:pt x="58807" y="49853"/>
                    <a:pt x="64506" y="48250"/>
                    <a:pt x="70204" y="49497"/>
                  </a:cubicBezTo>
                  <a:cubicBezTo>
                    <a:pt x="75725" y="50565"/>
                    <a:pt x="80533" y="54305"/>
                    <a:pt x="83026" y="59469"/>
                  </a:cubicBezTo>
                  <a:cubicBezTo>
                    <a:pt x="87300" y="68195"/>
                    <a:pt x="103862" y="93839"/>
                    <a:pt x="122560" y="95798"/>
                  </a:cubicBezTo>
                  <a:cubicBezTo>
                    <a:pt x="137341" y="97400"/>
                    <a:pt x="152121" y="83510"/>
                    <a:pt x="162272" y="71044"/>
                  </a:cubicBezTo>
                  <a:lnTo>
                    <a:pt x="165121" y="66058"/>
                  </a:lnTo>
                  <a:lnTo>
                    <a:pt x="115437" y="48784"/>
                  </a:lnTo>
                  <a:cubicBezTo>
                    <a:pt x="105820" y="45401"/>
                    <a:pt x="100834" y="35072"/>
                    <a:pt x="104218" y="25634"/>
                  </a:cubicBezTo>
                  <a:cubicBezTo>
                    <a:pt x="107601" y="16018"/>
                    <a:pt x="117930" y="11032"/>
                    <a:pt x="127546" y="14415"/>
                  </a:cubicBezTo>
                  <a:lnTo>
                    <a:pt x="198244" y="38990"/>
                  </a:lnTo>
                  <a:cubicBezTo>
                    <a:pt x="203408" y="40771"/>
                    <a:pt x="207504" y="44867"/>
                    <a:pt x="209463" y="49853"/>
                  </a:cubicBezTo>
                  <a:cubicBezTo>
                    <a:pt x="211422" y="55017"/>
                    <a:pt x="210888" y="60716"/>
                    <a:pt x="208039" y="65346"/>
                  </a:cubicBezTo>
                  <a:lnTo>
                    <a:pt x="193080" y="90633"/>
                  </a:lnTo>
                  <a:cubicBezTo>
                    <a:pt x="192724" y="91346"/>
                    <a:pt x="192189" y="92058"/>
                    <a:pt x="191655" y="92770"/>
                  </a:cubicBezTo>
                  <a:cubicBezTo>
                    <a:pt x="170820" y="119304"/>
                    <a:pt x="148560" y="132482"/>
                    <a:pt x="125409" y="132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BEA69-79F5-4A02-85A6-785BF736EC35}"/>
              </a:ext>
            </a:extLst>
          </p:cNvPr>
          <p:cNvSpPr/>
          <p:nvPr/>
        </p:nvSpPr>
        <p:spPr>
          <a:xfrm>
            <a:off x="9181096" y="3695968"/>
            <a:ext cx="256169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Governmental support would go a long way to improve diagnosis, linkage to care, and cure of women with HCV – </a:t>
            </a:r>
            <a:r>
              <a:rPr lang="en-US" dirty="0">
                <a:solidFill>
                  <a:srgbClr val="C00000"/>
                </a:solidFill>
              </a:rPr>
              <a:t>and it can start in pregnancy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87CFD-B35B-4EED-AA49-386B71D4566C}"/>
              </a:ext>
            </a:extLst>
          </p:cNvPr>
          <p:cNvSpPr/>
          <p:nvPr/>
        </p:nvSpPr>
        <p:spPr>
          <a:xfrm>
            <a:off x="9181096" y="2446623"/>
            <a:ext cx="19060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Pregnancy is an opportunity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E3ECFA-C0BE-4227-9762-E9477407192C}"/>
              </a:ext>
            </a:extLst>
          </p:cNvPr>
          <p:cNvSpPr/>
          <p:nvPr/>
        </p:nvSpPr>
        <p:spPr>
          <a:xfrm>
            <a:off x="4609861" y="3695968"/>
            <a:ext cx="329565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HCV is associated with very costly long term disease outcomes if not addressed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Cirrhosis, Liver Cancer, need for liver transplant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STIGMA for mothers and their children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894490-2D32-4783-B8DC-5A11ED33F5F0}"/>
              </a:ext>
            </a:extLst>
          </p:cNvPr>
          <p:cNvSpPr/>
          <p:nvPr/>
        </p:nvSpPr>
        <p:spPr>
          <a:xfrm>
            <a:off x="2752144" y="3695968"/>
            <a:ext cx="15936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HCV is easy to cure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1288FF-3F54-41EB-9AF2-4B03DFC5DCC5}"/>
              </a:ext>
            </a:extLst>
          </p:cNvPr>
          <p:cNvCxnSpPr/>
          <p:nvPr/>
        </p:nvCxnSpPr>
        <p:spPr>
          <a:xfrm>
            <a:off x="609600" y="3429000"/>
            <a:ext cx="162877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955A6C-9D36-4400-91FF-ED819C61E1B6}"/>
              </a:ext>
            </a:extLst>
          </p:cNvPr>
          <p:cNvCxnSpPr/>
          <p:nvPr/>
        </p:nvCxnSpPr>
        <p:spPr>
          <a:xfrm>
            <a:off x="2716981" y="3429000"/>
            <a:ext cx="162877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2544F1-2759-4C7F-A3C3-473491428386}"/>
              </a:ext>
            </a:extLst>
          </p:cNvPr>
          <p:cNvCxnSpPr/>
          <p:nvPr/>
        </p:nvCxnSpPr>
        <p:spPr>
          <a:xfrm>
            <a:off x="5443299" y="3429000"/>
            <a:ext cx="162877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4ED638-FEA7-489E-9F3E-FC16DE373DBB}"/>
              </a:ext>
            </a:extLst>
          </p:cNvPr>
          <p:cNvCxnSpPr>
            <a:cxnSpLocks/>
          </p:cNvCxnSpPr>
          <p:nvPr/>
        </p:nvCxnSpPr>
        <p:spPr>
          <a:xfrm flipV="1">
            <a:off x="7998644" y="2327978"/>
            <a:ext cx="0" cy="37994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59279"/>
      </p:ext>
    </p:extLst>
  </p:cSld>
  <p:clrMapOvr>
    <a:masterClrMapping/>
  </p:clrMapOvr>
</p:sld>
</file>

<file path=ppt/theme/theme1.xml><?xml version="1.0" encoding="utf-8"?>
<a:theme xmlns:a="http://schemas.openxmlformats.org/drawingml/2006/main" name="1_Gilead Hepatitis TemplateV6">
  <a:themeElements>
    <a:clrScheme name="Custom 1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2.xml><?xml version="1.0" encoding="utf-8"?>
<a:theme xmlns:a="http://schemas.openxmlformats.org/drawingml/2006/main" name="5_Gilead Hepatitis TemplateV6">
  <a:themeElements>
    <a:clrScheme name="Custom 1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3.xml><?xml version="1.0" encoding="utf-8"?>
<a:theme xmlns:a="http://schemas.openxmlformats.org/drawingml/2006/main" name="2_Gilead Hepatitis TemplateV6">
  <a:themeElements>
    <a:clrScheme name="Custom 1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1F330CAC5F34A933658BCF72D18DB" ma:contentTypeVersion="13" ma:contentTypeDescription="Create a new document." ma:contentTypeScope="" ma:versionID="987c777c6e132df071ace0ae25d08338">
  <xsd:schema xmlns:xsd="http://www.w3.org/2001/XMLSchema" xmlns:xs="http://www.w3.org/2001/XMLSchema" xmlns:p="http://schemas.microsoft.com/office/2006/metadata/properties" xmlns:ns3="fb810b14-8bb7-44d5-a1a9-f5736985313c" xmlns:ns4="7e2f91e0-bfad-4aa2-9232-61fab5c290d5" targetNamespace="http://schemas.microsoft.com/office/2006/metadata/properties" ma:root="true" ma:fieldsID="1a87e067a72a390f5cc34a05a215f0fe" ns3:_="" ns4:_="">
    <xsd:import namespace="fb810b14-8bb7-44d5-a1a9-f5736985313c"/>
    <xsd:import namespace="7e2f91e0-bfad-4aa2-9232-61fab5c290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10b14-8bb7-44d5-a1a9-f57369853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f91e0-bfad-4aa2-9232-61fab5c29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6FD67F-C1AF-4B0A-AB83-B0D6108256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24265A-61A1-44AE-8790-742FCB982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810b14-8bb7-44d5-a1a9-f5736985313c"/>
    <ds:schemaRef ds:uri="7e2f91e0-bfad-4aa2-9232-61fab5c29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E8A7C-8715-4C15-B32E-BA264F3888F7}">
  <ds:schemaRefs>
    <ds:schemaRef ds:uri="http://purl.org/dc/terms/"/>
    <ds:schemaRef ds:uri="7e2f91e0-bfad-4aa2-9232-61fab5c290d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b810b14-8bb7-44d5-a1a9-f5736985313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62296</TotalTime>
  <Words>487</Words>
  <Application>Microsoft Macintosh PowerPoint</Application>
  <PresentationFormat>Widescreen</PresentationFormat>
  <Paragraphs>78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1_Gilead Hepatitis TemplateV6</vt:lpstr>
      <vt:lpstr>5_Gilead Hepatitis TemplateV6</vt:lpstr>
      <vt:lpstr>2_Gilead Hepatitis TemplateV6</vt:lpstr>
      <vt:lpstr>Hepatitis C in Pregnancy – the other “C” virus – rising rates, slow solutions</vt:lpstr>
      <vt:lpstr>Hepatitis C Virus (HCV)</vt:lpstr>
      <vt:lpstr>Pregnancy: an opportunity to optimize overall health outcomes for women and child</vt:lpstr>
      <vt:lpstr>Are these measures Cost-Effective?</vt:lpstr>
      <vt:lpstr>Can legislators help?</vt:lpstr>
      <vt:lpstr>How has COVID-19 impacted care</vt:lpstr>
      <vt:lpstr>Conclusions</vt:lpstr>
    </vt:vector>
  </TitlesOfParts>
  <Company>Gilead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HCV and Women   of Childbearing Age</dc:title>
  <dc:creator>Laurie Williams</dc:creator>
  <cp:lastModifiedBy>Blair Hess</cp:lastModifiedBy>
  <cp:revision>767</cp:revision>
  <dcterms:created xsi:type="dcterms:W3CDTF">2017-11-27T19:00:26Z</dcterms:created>
  <dcterms:modified xsi:type="dcterms:W3CDTF">2020-09-25T17:19:46Z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0x0101004E31F330CAC5F34A933658BCF72D18DB</vt:lpwstr>
  </property>
</Properties>
</file>