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0" r:id="rId4"/>
  </p:sldMasterIdLst>
  <p:notesMasterIdLst>
    <p:notesMasterId r:id="rId12"/>
  </p:notesMasterIdLst>
  <p:handoutMasterIdLst>
    <p:handoutMasterId r:id="rId13"/>
  </p:handoutMasterIdLst>
  <p:sldIdLst>
    <p:sldId id="265" r:id="rId5"/>
    <p:sldId id="370" r:id="rId6"/>
    <p:sldId id="372" r:id="rId7"/>
    <p:sldId id="366" r:id="rId8"/>
    <p:sldId id="371" r:id="rId9"/>
    <p:sldId id="362" r:id="rId10"/>
    <p:sldId id="330" r:id="rId11"/>
  </p:sldIdLst>
  <p:sldSz cx="9144000" cy="5143500" type="screen16x9"/>
  <p:notesSz cx="7010400" cy="92964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8" userDrawn="1">
          <p15:clr>
            <a:srgbClr val="A4A3A4"/>
          </p15:clr>
        </p15:guide>
        <p15:guide id="2" pos="2988" userDrawn="1">
          <p15:clr>
            <a:srgbClr val="A4A3A4"/>
          </p15:clr>
        </p15:guide>
        <p15:guide id="3" orient="horz" pos="821" userDrawn="1">
          <p15:clr>
            <a:srgbClr val="A4A3A4"/>
          </p15:clr>
        </p15:guide>
        <p15:guide id="4" pos="24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arry A. Scholl" initials="BAS" lastIdx="32" clrIdx="6">
    <p:extLst>
      <p:ext uri="{19B8F6BF-5375-455C-9EA6-DF929625EA0E}">
        <p15:presenceInfo xmlns:p15="http://schemas.microsoft.com/office/powerpoint/2012/main" userId="S-1-5-21-1004529278-3813118908-2288687658-1188" providerId="AD"/>
      </p:ext>
    </p:extLst>
  </p:cmAuthor>
  <p:cmAuthor id="1" name="Purnendu Biswas" initials="PB" lastIdx="1" clrIdx="0"/>
  <p:cmAuthor id="8" name="Nuzum, Rachel" initials="NR" lastIdx="6" clrIdx="7">
    <p:extLst>
      <p:ext uri="{19B8F6BF-5375-455C-9EA6-DF929625EA0E}">
        <p15:presenceInfo xmlns:p15="http://schemas.microsoft.com/office/powerpoint/2012/main" userId="S-1-5-21-4287409228-1839144448-3587775668-3141" providerId="AD"/>
      </p:ext>
    </p:extLst>
  </p:cmAuthor>
  <p:cmAuthor id="2" name="Don Moulds" initials="DM" lastIdx="4" clrIdx="1"/>
  <p:cmAuthor id="3" name="Shanoor Seervai" initials="SS" lastIdx="2" clrIdx="2"/>
  <p:cmAuthor id="4" name="Jen Wilson" initials="JW" lastIdx="1" clrIdx="3"/>
  <p:cmAuthor id="5" name="Jen Wilson" initials="JW [2]" lastIdx="1" clrIdx="4"/>
  <p:cmAuthor id="6" name="Samantha Chase" initials="SC" lastIdx="58" clrIdx="5">
    <p:extLst>
      <p:ext uri="{19B8F6BF-5375-455C-9EA6-DF929625EA0E}">
        <p15:presenceInfo xmlns:p15="http://schemas.microsoft.com/office/powerpoint/2012/main" userId="S-1-5-21-1004529278-3813118908-2288687658-26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EBC"/>
    <a:srgbClr val="CFC9C6"/>
    <a:srgbClr val="5A5E69"/>
    <a:srgbClr val="8E8F96"/>
    <a:srgbClr val="92D6D7"/>
    <a:srgbClr val="4ABEBB"/>
    <a:srgbClr val="F5F5F7"/>
    <a:srgbClr val="F3F1F4"/>
    <a:srgbClr val="F7F4F8"/>
    <a:srgbClr val="1F6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0" autoAdjust="0"/>
    <p:restoredTop sz="85034" autoAdjust="0"/>
  </p:normalViewPr>
  <p:slideViewPr>
    <p:cSldViewPr snapToGrid="0" snapToObjects="1">
      <p:cViewPr varScale="1">
        <p:scale>
          <a:sx n="144" d="100"/>
          <a:sy n="144" d="100"/>
        </p:scale>
        <p:origin x="1384" y="184"/>
      </p:cViewPr>
      <p:guideLst>
        <p:guide orient="horz" pos="1178"/>
        <p:guide pos="2988"/>
        <p:guide orient="horz" pos="821"/>
        <p:guide pos="2490"/>
      </p:guideLst>
    </p:cSldViewPr>
  </p:slideViewPr>
  <p:outlineViewPr>
    <p:cViewPr>
      <p:scale>
        <a:sx n="33" d="100"/>
        <a:sy n="33" d="100"/>
      </p:scale>
      <p:origin x="0" y="-16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3816" y="22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2E6626-612B-455B-9FD1-DD7A1306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56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0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2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06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9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652029" y="2810756"/>
            <a:ext cx="6116216" cy="6932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88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028" y="441815"/>
            <a:ext cx="7772400" cy="1666281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2029" y="2144229"/>
            <a:ext cx="7133854" cy="37039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50" spc="0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 text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670584" y="2616203"/>
            <a:ext cx="25202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131ED29-A307-4242-8EC2-598F98246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4218144"/>
            <a:ext cx="2128823" cy="6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6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2499956"/>
            <a:ext cx="9145539" cy="1075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-1" y="2600325"/>
            <a:ext cx="9144001" cy="254402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6" y="2707481"/>
            <a:ext cx="8203298" cy="966788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3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6" y="3740410"/>
            <a:ext cx="8203297" cy="456941"/>
          </a:xfrm>
        </p:spPr>
        <p:txBody>
          <a:bodyPr>
            <a:normAutofit/>
          </a:bodyPr>
          <a:lstStyle>
            <a:lvl1pPr marL="0" indent="0">
              <a:buNone/>
              <a:defRPr sz="1200" spc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0031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598C1D-987F-7A48-AAFD-134660FBD39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  |  Meeting Date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D122577-285D-7647-9560-3775B90534C7}"/>
              </a:ext>
            </a:extLst>
          </p:cNvPr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1A8A79-15D1-0044-B701-E03E4DD66D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43382" y="4297363"/>
            <a:ext cx="1891078" cy="56681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2499956"/>
            <a:ext cx="9145539" cy="1075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-1" y="2600325"/>
            <a:ext cx="9144001" cy="254402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6" y="2707481"/>
            <a:ext cx="8203298" cy="966788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3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6" y="3740410"/>
            <a:ext cx="8203297" cy="456941"/>
          </a:xfrm>
        </p:spPr>
        <p:txBody>
          <a:bodyPr>
            <a:normAutofit/>
          </a:bodyPr>
          <a:lstStyle>
            <a:lvl1pPr marL="0" indent="0">
              <a:buNone/>
              <a:defRPr sz="1200" spc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0031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7B7E8B-7D00-164C-8431-A341D1374F8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  |  Meeting Date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8714EA-AA3D-5849-A630-19F553BD3FF2}"/>
              </a:ext>
            </a:extLst>
          </p:cNvPr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5DA2A8-1C44-4847-8B5A-356EF9A06E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43382" y="4297363"/>
            <a:ext cx="1891078" cy="5668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3851"/>
            <a:ext cx="9144001" cy="10171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28093"/>
            <a:ext cx="1020018" cy="1003067"/>
          </a:xfrm>
        </p:spPr>
        <p:txBody>
          <a:bodyPr anchor="ctr">
            <a:noAutofit/>
          </a:bodyPr>
          <a:lstStyle>
            <a:lvl1pPr marL="0" indent="0" algn="r">
              <a:buNone/>
              <a:defRPr sz="4950" b="1" spc="-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" y="1013791"/>
            <a:ext cx="9144001" cy="107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114426"/>
            <a:ext cx="9144000" cy="402907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478892"/>
            <a:ext cx="7616304" cy="47982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195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06201"/>
            <a:ext cx="2755764" cy="204593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00" b="1" spc="75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1175021" y="299926"/>
            <a:ext cx="0" cy="46624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3851"/>
            <a:ext cx="9144001" cy="10171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-1" y="1013791"/>
            <a:ext cx="9144001" cy="1075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114426"/>
            <a:ext cx="9144000" cy="402907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478892"/>
            <a:ext cx="7616304" cy="47982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195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06201"/>
            <a:ext cx="2755764" cy="204593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00" b="1" spc="75" baseline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28093"/>
            <a:ext cx="1020018" cy="1003067"/>
          </a:xfrm>
        </p:spPr>
        <p:txBody>
          <a:bodyPr anchor="ctr">
            <a:noAutofit/>
          </a:bodyPr>
          <a:lstStyle>
            <a:lvl1pPr marL="0" indent="0" algn="r">
              <a:buNone/>
              <a:defRPr sz="4950" b="1" spc="-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1175021" y="299926"/>
            <a:ext cx="0" cy="46624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3851"/>
            <a:ext cx="9144001" cy="1017197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-1" y="1013791"/>
            <a:ext cx="9144001" cy="1075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114426"/>
            <a:ext cx="9144000" cy="402907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478892"/>
            <a:ext cx="7616304" cy="47982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195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06201"/>
            <a:ext cx="2755764" cy="204593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00" b="1" spc="75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28093"/>
            <a:ext cx="1020018" cy="1003067"/>
          </a:xfrm>
        </p:spPr>
        <p:txBody>
          <a:bodyPr anchor="ctr">
            <a:noAutofit/>
          </a:bodyPr>
          <a:lstStyle>
            <a:lvl1pPr marL="0" indent="0" algn="r">
              <a:buNone/>
              <a:defRPr sz="4950" b="1" spc="-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299926"/>
            <a:ext cx="0" cy="46624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3851"/>
            <a:ext cx="9144001" cy="1017197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-1" y="1013791"/>
            <a:ext cx="9144001" cy="107513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114426"/>
            <a:ext cx="9144000" cy="402907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478892"/>
            <a:ext cx="7616304" cy="47982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195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06201"/>
            <a:ext cx="2755764" cy="204593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00" b="1" spc="75" baseline="0">
                <a:solidFill>
                  <a:schemeClr val="accent4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28093"/>
            <a:ext cx="1020018" cy="1003067"/>
          </a:xfrm>
        </p:spPr>
        <p:txBody>
          <a:bodyPr anchor="ctr">
            <a:noAutofit/>
          </a:bodyPr>
          <a:lstStyle>
            <a:lvl1pPr marL="0" indent="0" algn="r">
              <a:buNone/>
              <a:defRPr sz="4950" b="1" spc="-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299926"/>
            <a:ext cx="0" cy="46624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3851"/>
            <a:ext cx="9144001" cy="1017197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-1" y="1013791"/>
            <a:ext cx="9144001" cy="107513"/>
          </a:xfrm>
          <a:prstGeom prst="rect">
            <a:avLst/>
          </a:prstGeom>
          <a:solidFill>
            <a:srgbClr val="BCB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114426"/>
            <a:ext cx="9144000" cy="402907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478892"/>
            <a:ext cx="7616304" cy="47982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195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06201"/>
            <a:ext cx="2755764" cy="204593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00" b="1" spc="75" baseline="0">
                <a:solidFill>
                  <a:schemeClr val="accent5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28093"/>
            <a:ext cx="1020018" cy="1003067"/>
          </a:xfrm>
        </p:spPr>
        <p:txBody>
          <a:bodyPr anchor="ctr">
            <a:noAutofit/>
          </a:bodyPr>
          <a:lstStyle>
            <a:lvl1pPr marL="0" indent="0" algn="r">
              <a:buNone/>
              <a:defRPr sz="4950" b="1" spc="-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299926"/>
            <a:ext cx="0" cy="46624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67574"/>
            <a:ext cx="7919047" cy="15097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27435" y="385916"/>
            <a:ext cx="7919047" cy="888776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17A6874-1990-8948-B3B3-68C102DD2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435" y="1371600"/>
            <a:ext cx="7919047" cy="3020117"/>
          </a:xfrm>
        </p:spPr>
        <p:txBody>
          <a:bodyPr>
            <a:normAutofit/>
          </a:bodyPr>
          <a:lstStyle>
            <a:lvl1pPr marL="128585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1pPr>
            <a:lvl2pPr marL="258360" indent="-129776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350">
                <a:solidFill>
                  <a:schemeClr val="bg1"/>
                </a:solidFill>
              </a:defRPr>
            </a:lvl2pPr>
            <a:lvl3pPr marL="386944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bg1"/>
                </a:solidFill>
              </a:defRPr>
            </a:lvl3pPr>
            <a:lvl4pPr marL="515528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bg1"/>
                </a:solidFill>
              </a:defRPr>
            </a:lvl4pPr>
            <a:lvl5pPr marL="644113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8039FA-E854-A441-90ED-BF13CF69C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5" y="4582264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8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 - 2 Columns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67574"/>
            <a:ext cx="7919047" cy="15097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5" y="385916"/>
            <a:ext cx="7919047" cy="888776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1AF948-23B1-6E42-9335-45C2F60893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436" y="1371600"/>
            <a:ext cx="3834782" cy="3020117"/>
          </a:xfrm>
        </p:spPr>
        <p:txBody>
          <a:bodyPr>
            <a:normAutofit/>
          </a:bodyPr>
          <a:lstStyle>
            <a:lvl1pPr marL="128585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1pPr>
            <a:lvl2pPr marL="258360" indent="-129776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350">
                <a:solidFill>
                  <a:schemeClr val="bg1"/>
                </a:solidFill>
              </a:defRPr>
            </a:lvl2pPr>
            <a:lvl3pPr marL="386944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bg1"/>
                </a:solidFill>
              </a:defRPr>
            </a:lvl3pPr>
            <a:lvl4pPr marL="515528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bg1"/>
                </a:solidFill>
              </a:defRPr>
            </a:lvl4pPr>
            <a:lvl5pPr marL="644113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8A05C773-255A-FE40-9D96-BB37EB4F0F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1700" y="1371600"/>
            <a:ext cx="3834782" cy="3020117"/>
          </a:xfrm>
        </p:spPr>
        <p:txBody>
          <a:bodyPr>
            <a:normAutofit/>
          </a:bodyPr>
          <a:lstStyle>
            <a:lvl1pPr marL="128585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1pPr>
            <a:lvl2pPr marL="258360" indent="-129776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350">
                <a:solidFill>
                  <a:schemeClr val="bg1"/>
                </a:solidFill>
              </a:defRPr>
            </a:lvl2pPr>
            <a:lvl3pPr marL="386944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bg1"/>
                </a:solidFill>
              </a:defRPr>
            </a:lvl3pPr>
            <a:lvl4pPr marL="515528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bg1"/>
                </a:solidFill>
              </a:defRPr>
            </a:lvl4pPr>
            <a:lvl5pPr marL="644113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91E6C2-850F-824A-8EC3-A5C71255D2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5" y="4582264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 - Round Photo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67574"/>
            <a:ext cx="7919047" cy="15097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5527713" y="1371599"/>
            <a:ext cx="3018768" cy="301752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5" y="385916"/>
            <a:ext cx="7919047" cy="888776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65B569C-20CE-0545-AD3B-B40967A48A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435" y="1371600"/>
            <a:ext cx="4572717" cy="3020117"/>
          </a:xfrm>
        </p:spPr>
        <p:txBody>
          <a:bodyPr>
            <a:normAutofit/>
          </a:bodyPr>
          <a:lstStyle>
            <a:lvl1pPr marL="128585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1pPr>
            <a:lvl2pPr marL="258360" indent="-129776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350">
                <a:solidFill>
                  <a:schemeClr val="bg1"/>
                </a:solidFill>
              </a:defRPr>
            </a:lvl2pPr>
            <a:lvl3pPr marL="386944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bg1"/>
                </a:solidFill>
              </a:defRPr>
            </a:lvl3pPr>
            <a:lvl4pPr marL="515528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bg1"/>
                </a:solidFill>
              </a:defRPr>
            </a:lvl4pPr>
            <a:lvl5pPr marL="644113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2A71F5-D9E4-8F46-827C-3062B851A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5" y="4582264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WMF Section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5" y="0"/>
            <a:ext cx="8928484" cy="5143500"/>
          </a:xfrm>
          <a:prstGeom prst="rect">
            <a:avLst/>
          </a:prstGeom>
          <a:solidFill>
            <a:srgbClr val="044C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469232"/>
            <a:ext cx="7772400" cy="982649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925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6" y="2453013"/>
            <a:ext cx="7772399" cy="685800"/>
          </a:xfrm>
        </p:spPr>
        <p:txBody>
          <a:bodyPr>
            <a:normAutofit/>
          </a:bodyPr>
          <a:lstStyle>
            <a:lvl1pPr marL="0" indent="0">
              <a:buNone/>
              <a:defRPr sz="12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47" name="Slide Number Placeholder 5"/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036151"/>
            <a:ext cx="7772399" cy="3703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1CD73-C278-754B-AA13-C1B1ACA3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  |  Meeting Date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89B66F-28E0-6F4E-91AD-F88EA74EB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4450800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88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33347"/>
            <a:ext cx="7919047" cy="18519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5" y="385916"/>
            <a:ext cx="7919047" cy="888776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5D4FB74-AF76-8040-8EF1-B28D439BA5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435" y="1371600"/>
            <a:ext cx="7919047" cy="3020117"/>
          </a:xfrm>
        </p:spPr>
        <p:txBody>
          <a:bodyPr>
            <a:normAutofit/>
          </a:bodyPr>
          <a:lstStyle>
            <a:lvl1pPr marL="128585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258360" indent="-129776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350">
                <a:solidFill>
                  <a:schemeClr val="tx1"/>
                </a:solidFill>
              </a:defRPr>
            </a:lvl2pPr>
            <a:lvl3pPr marL="386944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3pPr>
            <a:lvl4pPr marL="515528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4pPr>
            <a:lvl5pPr marL="644113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A724F9-CCA9-704B-9269-A6F9665B22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5" y="4488033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DEE4AEC-07D0-8D4E-9D43-35F0272605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5365" y="1371600"/>
            <a:ext cx="3834782" cy="3020117"/>
          </a:xfrm>
        </p:spPr>
        <p:txBody>
          <a:bodyPr>
            <a:normAutofit/>
          </a:bodyPr>
          <a:lstStyle>
            <a:lvl1pPr marL="128585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258360" indent="-129776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350">
                <a:solidFill>
                  <a:schemeClr val="tx1"/>
                </a:solidFill>
              </a:defRPr>
            </a:lvl2pPr>
            <a:lvl3pPr marL="386944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3pPr>
            <a:lvl4pPr marL="515528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4pPr>
            <a:lvl5pPr marL="644113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8A55C3E-CFF0-FE4B-AE4B-E839DE6733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436" y="1371600"/>
            <a:ext cx="3834782" cy="3020117"/>
          </a:xfrm>
        </p:spPr>
        <p:txBody>
          <a:bodyPr>
            <a:normAutofit/>
          </a:bodyPr>
          <a:lstStyle>
            <a:lvl1pPr marL="128585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258360" indent="-129776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350">
                <a:solidFill>
                  <a:schemeClr val="tx1"/>
                </a:solidFill>
              </a:defRPr>
            </a:lvl2pPr>
            <a:lvl3pPr marL="386944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3pPr>
            <a:lvl4pPr marL="515528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4pPr>
            <a:lvl5pPr marL="644113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33347"/>
            <a:ext cx="7919047" cy="18519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5" y="385916"/>
            <a:ext cx="7919047" cy="888776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8333F1-52FA-EC4D-9798-98711D6EF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5" y="4488033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33347"/>
            <a:ext cx="7919047" cy="18519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5527713" y="1371599"/>
            <a:ext cx="3018768" cy="302011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5" y="385916"/>
            <a:ext cx="7919047" cy="888776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668AD9B-D9B2-4A46-A3AB-BBB5FE4FAF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435" y="1371600"/>
            <a:ext cx="4573739" cy="3020117"/>
          </a:xfrm>
        </p:spPr>
        <p:txBody>
          <a:bodyPr>
            <a:normAutofit/>
          </a:bodyPr>
          <a:lstStyle>
            <a:lvl1pPr marL="128585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258360" indent="-129776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350">
                <a:solidFill>
                  <a:schemeClr val="tx1"/>
                </a:solidFill>
              </a:defRPr>
            </a:lvl2pPr>
            <a:lvl3pPr marL="386944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3pPr>
            <a:lvl4pPr marL="515528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4pPr>
            <a:lvl5pPr marL="644113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083C9A-7950-694C-A08E-5705C5074E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5" y="4488033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4" y="1274692"/>
            <a:ext cx="8091115" cy="304121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913322" y="4499999"/>
            <a:ext cx="5417462" cy="583031"/>
          </a:xfrm>
        </p:spPr>
        <p:txBody>
          <a:bodyPr anchor="ctr">
            <a:normAutofit/>
          </a:bodyPr>
          <a:lstStyle>
            <a:lvl1pPr marL="0" indent="0">
              <a:buNone/>
              <a:defRPr sz="675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3347"/>
            <a:ext cx="8091114" cy="18519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385916"/>
            <a:ext cx="8091114" cy="888776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AF74F9-6680-4E44-9405-FB550C397028}"/>
              </a:ext>
            </a:extLst>
          </p:cNvPr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502BDE-AD64-0045-B817-B6A85C9FA3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5" y="4488033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87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4" y="1274692"/>
            <a:ext cx="8091115" cy="304121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913322" y="4499999"/>
            <a:ext cx="5417462" cy="58303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675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3347"/>
            <a:ext cx="8091114" cy="18519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27434" y="385916"/>
            <a:ext cx="8091114" cy="888776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20C6883-C36C-4147-9B30-06C1F9F14533}"/>
              </a:ext>
            </a:extLst>
          </p:cNvPr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975D1A-363E-0249-92CF-8D40FDA5DC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5" y="4488033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Flowchart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/>
          <p:cNvSpPr/>
          <p:nvPr/>
        </p:nvSpPr>
        <p:spPr>
          <a:xfrm>
            <a:off x="627434" y="1336002"/>
            <a:ext cx="1475370" cy="991967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Chevron 6"/>
          <p:cNvSpPr/>
          <p:nvPr/>
        </p:nvSpPr>
        <p:spPr>
          <a:xfrm>
            <a:off x="1955601" y="1328858"/>
            <a:ext cx="1493862" cy="999111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80" y="2327967"/>
            <a:ext cx="1225550" cy="1507407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2327967"/>
            <a:ext cx="1222958" cy="1507407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328858"/>
            <a:ext cx="1493862" cy="999111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2" y="2327967"/>
            <a:ext cx="1225550" cy="1507407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328858"/>
            <a:ext cx="1493862" cy="999111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2327967"/>
            <a:ext cx="1225550" cy="1507407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328858"/>
            <a:ext cx="1493862" cy="999111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4" y="2327967"/>
            <a:ext cx="1225550" cy="1507407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9" y="1328857"/>
            <a:ext cx="1296219" cy="999707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2327967"/>
            <a:ext cx="1296182" cy="1507407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60" y="1336002"/>
            <a:ext cx="1312271" cy="991966"/>
          </a:xfrm>
        </p:spPr>
        <p:txBody>
          <a:bodyPr anchor="ctr">
            <a:no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2381974"/>
            <a:ext cx="1160050" cy="1453400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30" y="1336002"/>
            <a:ext cx="1167447" cy="991966"/>
          </a:xfrm>
        </p:spPr>
        <p:txBody>
          <a:bodyPr anchor="ctr">
            <a:no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2381974"/>
            <a:ext cx="1132521" cy="1453400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30" y="1336002"/>
            <a:ext cx="1167447" cy="991966"/>
          </a:xfrm>
        </p:spPr>
        <p:txBody>
          <a:bodyPr anchor="ctr">
            <a:no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2381974"/>
            <a:ext cx="1108230" cy="1453400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7" y="1336002"/>
            <a:ext cx="1167447" cy="991966"/>
          </a:xfrm>
        </p:spPr>
        <p:txBody>
          <a:bodyPr anchor="ctr">
            <a:no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4" y="2381974"/>
            <a:ext cx="1147237" cy="1453400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336002"/>
            <a:ext cx="1167447" cy="991966"/>
          </a:xfrm>
        </p:spPr>
        <p:txBody>
          <a:bodyPr anchor="ctr">
            <a:no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2381974"/>
            <a:ext cx="1160050" cy="1453400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9" y="1336002"/>
            <a:ext cx="957002" cy="991966"/>
          </a:xfrm>
        </p:spPr>
        <p:txBody>
          <a:bodyPr anchor="ctr">
            <a:no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80" y="2381974"/>
            <a:ext cx="1160050" cy="1453400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913322" y="4499999"/>
            <a:ext cx="5417462" cy="58303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675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3347"/>
            <a:ext cx="8091114" cy="18519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0" y="1963"/>
            <a:ext cx="217054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27435" y="385916"/>
            <a:ext cx="7919047" cy="888776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631B1D1-A4AF-5A4F-AA8D-3ED665295FB6}"/>
              </a:ext>
            </a:extLst>
          </p:cNvPr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8CA1BAE-3390-A24A-B354-618F9105F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5" y="4488033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33347"/>
            <a:ext cx="7919047" cy="18519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5" y="385916"/>
            <a:ext cx="7919047" cy="888776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BDB8BCC-503F-6947-AADB-55DBAB724E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435" y="1371600"/>
            <a:ext cx="7919047" cy="3020117"/>
          </a:xfrm>
        </p:spPr>
        <p:txBody>
          <a:bodyPr>
            <a:normAutofit/>
          </a:bodyPr>
          <a:lstStyle>
            <a:lvl1pPr marL="128585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258360" indent="-129776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350">
                <a:solidFill>
                  <a:schemeClr val="tx1"/>
                </a:solidFill>
              </a:defRPr>
            </a:lvl2pPr>
            <a:lvl3pPr marL="386944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3pPr>
            <a:lvl4pPr marL="515528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4pPr>
            <a:lvl5pPr marL="644113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372DE5-915D-AC48-A6D8-041459665B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5" y="4488033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872568E2-A075-0C45-BC59-982A1456C0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436" y="1371600"/>
            <a:ext cx="3834782" cy="3020117"/>
          </a:xfrm>
        </p:spPr>
        <p:txBody>
          <a:bodyPr>
            <a:normAutofit/>
          </a:bodyPr>
          <a:lstStyle>
            <a:lvl1pPr marL="128585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258360" indent="-129776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350">
                <a:solidFill>
                  <a:schemeClr val="tx1"/>
                </a:solidFill>
              </a:defRPr>
            </a:lvl2pPr>
            <a:lvl3pPr marL="386944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3pPr>
            <a:lvl4pPr marL="515528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4pPr>
            <a:lvl5pPr marL="644113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33347"/>
            <a:ext cx="7919047" cy="18519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5" y="385916"/>
            <a:ext cx="7919047" cy="888776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A2F40E4-FD31-4047-96F3-EF1A519F5D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1700" y="1371600"/>
            <a:ext cx="3834782" cy="3020117"/>
          </a:xfrm>
        </p:spPr>
        <p:txBody>
          <a:bodyPr>
            <a:normAutofit/>
          </a:bodyPr>
          <a:lstStyle>
            <a:lvl1pPr marL="128585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258360" indent="-129776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350">
                <a:solidFill>
                  <a:schemeClr val="tx1"/>
                </a:solidFill>
              </a:defRPr>
            </a:lvl2pPr>
            <a:lvl3pPr marL="386944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3pPr>
            <a:lvl4pPr marL="515528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4pPr>
            <a:lvl5pPr marL="644113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BFCD39-B06E-EE4A-8412-C69DFCEA4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5" y="4488033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33347"/>
            <a:ext cx="7919047" cy="18519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5531371" y="1371599"/>
            <a:ext cx="3015110" cy="302011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5" y="385916"/>
            <a:ext cx="7919047" cy="888776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61B22E9-ADF0-FE46-B44D-129F5FED45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436" y="1371600"/>
            <a:ext cx="4572718" cy="3020117"/>
          </a:xfrm>
        </p:spPr>
        <p:txBody>
          <a:bodyPr>
            <a:normAutofit/>
          </a:bodyPr>
          <a:lstStyle>
            <a:lvl1pPr marL="128585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258360" indent="-129776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350">
                <a:solidFill>
                  <a:schemeClr val="tx1"/>
                </a:solidFill>
              </a:defRPr>
            </a:lvl2pPr>
            <a:lvl3pPr marL="386944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3pPr>
            <a:lvl4pPr marL="515528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4pPr>
            <a:lvl5pPr marL="644113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A9A331-EC15-DC4F-A398-673FFBE81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5" y="4488033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59"/>
            <a:ext cx="217054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4" y="1274692"/>
            <a:ext cx="8091115" cy="304121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913322" y="4499999"/>
            <a:ext cx="5417462" cy="58303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675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3347"/>
            <a:ext cx="8091114" cy="18519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385916"/>
            <a:ext cx="8091114" cy="888776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8FDEB04-5BAA-1448-B4B9-1BAF21C3E1B1}"/>
              </a:ext>
            </a:extLst>
          </p:cNvPr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8C5E05-88A4-0848-85F9-34755F7F5A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5" y="4488033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5" y="854"/>
            <a:ext cx="8928484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036151"/>
            <a:ext cx="7772399" cy="3703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6" y="2453013"/>
            <a:ext cx="7772399" cy="685800"/>
          </a:xfrm>
        </p:spPr>
        <p:txBody>
          <a:bodyPr>
            <a:normAutofit/>
          </a:bodyPr>
          <a:lstStyle>
            <a:lvl1pPr marL="0" indent="0">
              <a:buNone/>
              <a:defRPr sz="12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469232"/>
            <a:ext cx="7772400" cy="982649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925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9F3B49-D7A9-E74F-95A5-42E6B5685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  |  Meeting Date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03E08C-6774-E442-9F78-072B96D5C7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4450800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4" y="1274692"/>
            <a:ext cx="8091115" cy="304121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913322" y="4499999"/>
            <a:ext cx="5417462" cy="58303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675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3347"/>
            <a:ext cx="8091114" cy="18519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385916"/>
            <a:ext cx="8091114" cy="888776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DB3ED2D-CF81-0649-819D-E2DE24E6B515}"/>
              </a:ext>
            </a:extLst>
          </p:cNvPr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5EB4DD-DEEF-5948-A845-5A4715FDFB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5" y="4488033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Arrow: Pentagon 12"/>
          <p:cNvSpPr/>
          <p:nvPr/>
        </p:nvSpPr>
        <p:spPr>
          <a:xfrm>
            <a:off x="627434" y="1336002"/>
            <a:ext cx="1475370" cy="991967"/>
          </a:xfrm>
          <a:prstGeom prst="homePlate">
            <a:avLst>
              <a:gd name="adj" fmla="val 1903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Chevron 6"/>
          <p:cNvSpPr/>
          <p:nvPr/>
        </p:nvSpPr>
        <p:spPr>
          <a:xfrm>
            <a:off x="1955601" y="1328858"/>
            <a:ext cx="1493862" cy="999111"/>
          </a:xfrm>
          <a:prstGeom prst="chevron">
            <a:avLst>
              <a:gd name="adj" fmla="val 20758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80" y="2327967"/>
            <a:ext cx="1225550" cy="1507407"/>
          </a:xfrm>
          <a:prstGeom prst="chevron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2327967"/>
            <a:ext cx="1222958" cy="1507407"/>
          </a:xfrm>
          <a:prstGeom prst="chevron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328858"/>
            <a:ext cx="1493862" cy="999111"/>
          </a:xfrm>
          <a:prstGeom prst="chevron">
            <a:avLst>
              <a:gd name="adj" fmla="val 20758"/>
            </a:avLst>
          </a:prstGeom>
          <a:solidFill>
            <a:schemeClr val="accent2">
              <a:alpha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2" y="2327967"/>
            <a:ext cx="1225550" cy="1507407"/>
          </a:xfrm>
          <a:prstGeom prst="chevron">
            <a:avLst>
              <a:gd name="adj" fmla="val 0"/>
            </a:avLst>
          </a:prstGeom>
          <a:solidFill>
            <a:schemeClr val="accent2">
              <a:lumMod val="40000"/>
              <a:lumOff val="6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328858"/>
            <a:ext cx="1493862" cy="999111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2327967"/>
            <a:ext cx="1225550" cy="1507407"/>
          </a:xfrm>
          <a:prstGeom prst="chevron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328858"/>
            <a:ext cx="1493862" cy="999111"/>
          </a:xfrm>
          <a:prstGeom prst="chevron">
            <a:avLst>
              <a:gd name="adj" fmla="val 20758"/>
            </a:avLst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4" y="2327967"/>
            <a:ext cx="1225550" cy="1507407"/>
          </a:xfrm>
          <a:prstGeom prst="chevron">
            <a:avLst>
              <a:gd name="adj" fmla="val 0"/>
            </a:avLst>
          </a:prstGeom>
          <a:solidFill>
            <a:schemeClr val="accent2"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9" y="1328857"/>
            <a:ext cx="1296219" cy="999707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2327967"/>
            <a:ext cx="1296182" cy="1507407"/>
          </a:xfrm>
          <a:prstGeom prst="chevron">
            <a:avLst>
              <a:gd name="adj" fmla="val 0"/>
            </a:avLst>
          </a:prstGeom>
          <a:solidFill>
            <a:schemeClr val="accent2"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60" y="1336002"/>
            <a:ext cx="1312271" cy="991966"/>
          </a:xfrm>
        </p:spPr>
        <p:txBody>
          <a:bodyPr anchor="ctr">
            <a:no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2381974"/>
            <a:ext cx="1160050" cy="1453400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30" y="1336002"/>
            <a:ext cx="1167447" cy="991966"/>
          </a:xfrm>
        </p:spPr>
        <p:txBody>
          <a:bodyPr anchor="ctr">
            <a:no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2381974"/>
            <a:ext cx="1132521" cy="1453400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30" y="1336002"/>
            <a:ext cx="1167447" cy="991966"/>
          </a:xfrm>
        </p:spPr>
        <p:txBody>
          <a:bodyPr anchor="ctr">
            <a:no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2381974"/>
            <a:ext cx="1108230" cy="1453400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7" y="1336002"/>
            <a:ext cx="1167447" cy="991966"/>
          </a:xfrm>
        </p:spPr>
        <p:txBody>
          <a:bodyPr anchor="ctr">
            <a:no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4" y="2381974"/>
            <a:ext cx="1147237" cy="1453400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336002"/>
            <a:ext cx="1167447" cy="991966"/>
          </a:xfrm>
        </p:spPr>
        <p:txBody>
          <a:bodyPr anchor="ctr">
            <a:no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2381974"/>
            <a:ext cx="1160050" cy="1453400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9" y="1336002"/>
            <a:ext cx="957002" cy="991966"/>
          </a:xfrm>
        </p:spPr>
        <p:txBody>
          <a:bodyPr anchor="ctr">
            <a:no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80" y="2381974"/>
            <a:ext cx="1160050" cy="1453400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913322" y="4499999"/>
            <a:ext cx="5416640" cy="58303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675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3347"/>
            <a:ext cx="8091114" cy="18519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27435" y="385916"/>
            <a:ext cx="7919047" cy="888776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3ABC61E2-ACC7-2B43-B926-61CC3FDC380A}"/>
              </a:ext>
            </a:extLst>
          </p:cNvPr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84AF947-526E-414B-BEA6-05B92DFD36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5" y="4488033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09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Layout: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33347"/>
            <a:ext cx="7919047" cy="18519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7435" y="1371600"/>
            <a:ext cx="7919047" cy="3020117"/>
          </a:xfrm>
        </p:spPr>
        <p:txBody>
          <a:bodyPr>
            <a:normAutofit/>
          </a:bodyPr>
          <a:lstStyle>
            <a:lvl1pPr marL="128585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258360" indent="-129776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350">
                <a:solidFill>
                  <a:schemeClr val="tx1"/>
                </a:solidFill>
              </a:defRPr>
            </a:lvl2pPr>
            <a:lvl3pPr marL="386944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3pPr>
            <a:lvl4pPr marL="515528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4pPr>
            <a:lvl5pPr marL="644113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5" y="385916"/>
            <a:ext cx="7919047" cy="888776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FAEDBD-E49F-9F4E-AD30-C0A15E676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5" y="4488033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373C16E-4672-1740-A5BB-D8A8ED8EAA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436" y="1371600"/>
            <a:ext cx="3834782" cy="3020117"/>
          </a:xfrm>
        </p:spPr>
        <p:txBody>
          <a:bodyPr>
            <a:normAutofit/>
          </a:bodyPr>
          <a:lstStyle>
            <a:lvl1pPr marL="128585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258360" indent="-129776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350">
                <a:solidFill>
                  <a:schemeClr val="tx1"/>
                </a:solidFill>
              </a:defRPr>
            </a:lvl2pPr>
            <a:lvl3pPr marL="386944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3pPr>
            <a:lvl4pPr marL="515528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4pPr>
            <a:lvl5pPr marL="644113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33347"/>
            <a:ext cx="7919047" cy="18519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711699" y="1371600"/>
            <a:ext cx="3834782" cy="3020117"/>
          </a:xfrm>
        </p:spPr>
        <p:txBody>
          <a:bodyPr>
            <a:normAutofit/>
          </a:bodyPr>
          <a:lstStyle>
            <a:lvl1pPr marL="128585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258360" indent="-129776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tx1"/>
              </a:buClr>
              <a:buFont typeface="System Font Regular"/>
              <a:buChar char="−"/>
              <a:defRPr sz="1350">
                <a:solidFill>
                  <a:schemeClr val="tx1"/>
                </a:solidFill>
              </a:defRPr>
            </a:lvl2pPr>
            <a:lvl3pPr marL="386944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tx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3pPr>
            <a:lvl4pPr marL="515528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tx1"/>
              </a:buClr>
              <a:buFont typeface="System Font Regular"/>
              <a:buChar char="−"/>
              <a:defRPr sz="1200">
                <a:solidFill>
                  <a:schemeClr val="tx1"/>
                </a:solidFill>
              </a:defRPr>
            </a:lvl4pPr>
            <a:lvl5pPr marL="644113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tx1"/>
              </a:buClr>
              <a:buFont typeface="System Font Regular"/>
              <a:buChar char="−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5" y="385916"/>
            <a:ext cx="7919047" cy="888776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C84F97-C90B-C14A-A2C7-D55E8E5EE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5" y="4488033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33347"/>
            <a:ext cx="7919047" cy="18519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5531371" y="1371599"/>
            <a:ext cx="3015110" cy="302011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5" y="385916"/>
            <a:ext cx="7919047" cy="888776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3405EC4-86C2-CD43-93DB-AAA42622A8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435" y="1371600"/>
            <a:ext cx="4573739" cy="3020117"/>
          </a:xfrm>
        </p:spPr>
        <p:txBody>
          <a:bodyPr>
            <a:normAutofit/>
          </a:bodyPr>
          <a:lstStyle>
            <a:lvl1pPr marL="128585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258360" indent="-129776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350">
                <a:solidFill>
                  <a:schemeClr val="tx1"/>
                </a:solidFill>
              </a:defRPr>
            </a:lvl2pPr>
            <a:lvl3pPr marL="386944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3pPr>
            <a:lvl4pPr marL="515528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200">
                <a:solidFill>
                  <a:schemeClr val="tx1"/>
                </a:solidFill>
              </a:defRPr>
            </a:lvl4pPr>
            <a:lvl5pPr marL="644113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Tx/>
              <a:buFont typeface="LucidaGrande" charset="0"/>
              <a:buChar char="-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A9DC1D-D5B3-DA44-B546-4621715D85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5" y="4488033"/>
            <a:ext cx="1631950" cy="7586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4" y="1274692"/>
            <a:ext cx="8091115" cy="304121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916196" y="4499999"/>
            <a:ext cx="5414588" cy="58303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675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3347"/>
            <a:ext cx="8091114" cy="18519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385916"/>
            <a:ext cx="8091114" cy="888776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5C51487-24C2-B84A-A104-10B8FEC27838}"/>
              </a:ext>
            </a:extLst>
          </p:cNvPr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9C5F04-0BA7-1F45-BE7F-5F4C627E4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5" y="4488033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4" y="1274692"/>
            <a:ext cx="8091115" cy="304121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916196" y="4499999"/>
            <a:ext cx="5414588" cy="58303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675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3347"/>
            <a:ext cx="8091114" cy="18519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27434" y="385916"/>
            <a:ext cx="8091114" cy="888776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9E9A14C-4F68-2C46-AB13-0DE06F3FF124}"/>
              </a:ext>
            </a:extLst>
          </p:cNvPr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CA793D-5F3E-BA49-8766-AD140E9CF7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5" y="4488033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Arrow Chart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Arrow: Pentagon 12"/>
          <p:cNvSpPr/>
          <p:nvPr/>
        </p:nvSpPr>
        <p:spPr>
          <a:xfrm>
            <a:off x="627434" y="1336002"/>
            <a:ext cx="1475370" cy="991967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Chevron 6"/>
          <p:cNvSpPr/>
          <p:nvPr/>
        </p:nvSpPr>
        <p:spPr>
          <a:xfrm>
            <a:off x="1955601" y="1328858"/>
            <a:ext cx="1493862" cy="999111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80" y="2327967"/>
            <a:ext cx="1225550" cy="1507407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2327967"/>
            <a:ext cx="1222958" cy="1507407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328858"/>
            <a:ext cx="1493862" cy="999111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2" y="2327967"/>
            <a:ext cx="1225550" cy="1507407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328858"/>
            <a:ext cx="1493862" cy="999111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2327967"/>
            <a:ext cx="1225550" cy="1507407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328858"/>
            <a:ext cx="1493862" cy="999111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4" y="2327967"/>
            <a:ext cx="1225550" cy="1507407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9" y="1328857"/>
            <a:ext cx="1296219" cy="999707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2327967"/>
            <a:ext cx="1296182" cy="1507407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157734" rtlCol="0" anchor="t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60" y="1336002"/>
            <a:ext cx="1312271" cy="991966"/>
          </a:xfrm>
        </p:spPr>
        <p:txBody>
          <a:bodyPr anchor="ctr">
            <a:no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2381974"/>
            <a:ext cx="1160050" cy="1453400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30" y="1336002"/>
            <a:ext cx="1167447" cy="991966"/>
          </a:xfrm>
        </p:spPr>
        <p:txBody>
          <a:bodyPr anchor="ctr">
            <a:no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2381974"/>
            <a:ext cx="1132521" cy="1453400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30" y="1336002"/>
            <a:ext cx="1167447" cy="991966"/>
          </a:xfrm>
        </p:spPr>
        <p:txBody>
          <a:bodyPr anchor="ctr">
            <a:no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2381974"/>
            <a:ext cx="1108230" cy="1453400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7" y="1336002"/>
            <a:ext cx="1167447" cy="991966"/>
          </a:xfrm>
        </p:spPr>
        <p:txBody>
          <a:bodyPr anchor="ctr">
            <a:no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4" y="2381974"/>
            <a:ext cx="1147237" cy="1453400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336002"/>
            <a:ext cx="1167447" cy="991966"/>
          </a:xfrm>
        </p:spPr>
        <p:txBody>
          <a:bodyPr anchor="ctr">
            <a:no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2381974"/>
            <a:ext cx="1160050" cy="1453400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9" y="1336002"/>
            <a:ext cx="957002" cy="991966"/>
          </a:xfrm>
        </p:spPr>
        <p:txBody>
          <a:bodyPr anchor="ctr">
            <a:no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80" y="2381974"/>
            <a:ext cx="1160050" cy="1453400"/>
          </a:xfrm>
        </p:spPr>
        <p:txBody>
          <a:bodyPr anchor="t">
            <a:noAutofit/>
          </a:bodyPr>
          <a:lstStyle>
            <a:lvl1pPr marL="0" indent="0">
              <a:buNone/>
              <a:defRPr sz="9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916196" y="4499999"/>
            <a:ext cx="5414588" cy="58303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675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3347"/>
            <a:ext cx="8091114" cy="18519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627435" y="385916"/>
            <a:ext cx="7919047" cy="888776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32A56FCC-D84D-3144-A21B-E9E8F7173EDB}"/>
              </a:ext>
            </a:extLst>
          </p:cNvPr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75E8259-6BBD-4242-B8E1-164D41E8E2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5" y="4488033"/>
            <a:ext cx="1631950" cy="7586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5" y="600531"/>
            <a:ext cx="8295992" cy="24662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3423043"/>
            <a:ext cx="891540" cy="89154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3423043"/>
            <a:ext cx="4114800" cy="29594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3636435"/>
            <a:ext cx="4114800" cy="29594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9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20" y="4069756"/>
            <a:ext cx="3790789" cy="188197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675" b="0" spc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B41F59-26EB-4D4C-99C1-441874676EE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  |  Meeting Date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08DFBB-FDF0-7445-A1F4-DBB3A13821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4582264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5" y="600531"/>
            <a:ext cx="8295992" cy="24662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3423043"/>
            <a:ext cx="4114800" cy="29594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3636435"/>
            <a:ext cx="4114800" cy="29594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9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20" y="4069756"/>
            <a:ext cx="3790789" cy="188197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675" b="0" spc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89B0E1A-330F-AD47-8000-39F470766B4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3423043"/>
            <a:ext cx="891540" cy="89154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0004E8-A53A-E74B-863D-4C76ECA0622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  |  Meeting Date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3EAEE5-CAAD-2B4C-8927-3A792295E3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4582264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5" y="0"/>
            <a:ext cx="8928484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469232"/>
            <a:ext cx="7772400" cy="982649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925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6" y="2453013"/>
            <a:ext cx="7772399" cy="685800"/>
          </a:xfrm>
        </p:spPr>
        <p:txBody>
          <a:bodyPr>
            <a:normAutofit/>
          </a:bodyPr>
          <a:lstStyle>
            <a:lvl1pPr marL="0" indent="0">
              <a:buNone/>
              <a:defRPr sz="12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036151"/>
            <a:ext cx="7772399" cy="3703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bg2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C4AE0A-C921-2845-80B6-FB10EA543A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  |  Meeting Date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D83E7B-94E4-984F-81FA-18CD29ADB5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4450800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5" y="600531"/>
            <a:ext cx="8295992" cy="24662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3423043"/>
            <a:ext cx="4114800" cy="29594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3636435"/>
            <a:ext cx="4114800" cy="29594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9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20" y="4069756"/>
            <a:ext cx="3790789" cy="188197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675" b="0" spc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B7DC451-71C5-5248-8165-C2525071B1D7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3423043"/>
            <a:ext cx="891540" cy="89154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DDD365-28D1-A94F-A2AF-F4DE26151EA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  |  Meeting Date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39692F-5D35-AB40-B11D-E4A16288FF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4582264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514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5" y="600531"/>
            <a:ext cx="8295992" cy="24662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3423043"/>
            <a:ext cx="4114800" cy="29594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3636435"/>
            <a:ext cx="4114800" cy="29594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9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20" y="4069756"/>
            <a:ext cx="3790789" cy="188197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675" b="0" spc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1DDBD65-6BB2-EA41-A18C-494A3B6D6988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3423043"/>
            <a:ext cx="891540" cy="89154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0E8636-C612-D74D-9ADB-20E1B76EF27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  |  Meeting Date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FC6F15-2F91-B84B-BA5A-D2E251343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4582264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5143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5" y="600531"/>
            <a:ext cx="8295992" cy="246623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3423043"/>
            <a:ext cx="4114800" cy="29594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3636435"/>
            <a:ext cx="4114800" cy="29594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9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20" y="4069756"/>
            <a:ext cx="3790789" cy="188197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675" b="0" spc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6650C6E-B171-3143-B1D2-C74955A7BF72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3423043"/>
            <a:ext cx="891540" cy="89154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8B7AC1-BDE9-E04D-96FA-757DBC52FC2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  |  Meeting Date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D825E8-BE6A-E447-A7A7-B77756C35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4582264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10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Medicaid Trends to Watch in 2019, May 21, 2019 | Manatt Health Strategies, LLC</a:t>
            </a:r>
          </a:p>
        </p:txBody>
      </p:sp>
    </p:spTree>
    <p:extLst>
      <p:ext uri="{BB962C8B-B14F-4D97-AF65-F5344CB8AC3E}">
        <p14:creationId xmlns:p14="http://schemas.microsoft.com/office/powerpoint/2010/main" val="3999128964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33347"/>
            <a:ext cx="7919047" cy="18519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4565867"/>
            <a:ext cx="1631950" cy="568986"/>
          </a:xfrm>
          <a:prstGeom prst="rect">
            <a:avLst/>
          </a:prstGeom>
        </p:spPr>
      </p:pic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371600"/>
            <a:ext cx="7919047" cy="3020117"/>
          </a:xfrm>
        </p:spPr>
        <p:txBody>
          <a:bodyPr>
            <a:normAutofit/>
          </a:bodyPr>
          <a:lstStyle>
            <a:lvl1pPr marL="128585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</a:defRPr>
            </a:lvl1pPr>
            <a:lvl2pPr marL="258360" indent="-129776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2pPr>
            <a:lvl3pPr marL="386944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515528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644113" indent="-128585">
              <a:lnSpc>
                <a:spcPct val="100000"/>
              </a:lnSpc>
              <a:spcBef>
                <a:spcPts val="60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27435" y="385916"/>
            <a:ext cx="7919047" cy="888776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24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A055F-DA5A-41FA-BA75-93D330120D94}"/>
              </a:ext>
            </a:extLst>
          </p:cNvPr>
          <p:cNvSpPr txBox="1">
            <a:spLocks/>
          </p:cNvSpPr>
          <p:nvPr userDrawn="1"/>
        </p:nvSpPr>
        <p:spPr>
          <a:xfrm>
            <a:off x="8480962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2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5" y="854"/>
            <a:ext cx="8928484" cy="514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036151"/>
            <a:ext cx="7772399" cy="3703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6" y="2453013"/>
            <a:ext cx="7772399" cy="685800"/>
          </a:xfrm>
        </p:spPr>
        <p:txBody>
          <a:bodyPr>
            <a:normAutofit/>
          </a:bodyPr>
          <a:lstStyle>
            <a:lvl1pPr marL="0" indent="0">
              <a:buNone/>
              <a:defRPr sz="12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469232"/>
            <a:ext cx="7772400" cy="982649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925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F475C-AD6F-1248-99F9-5A157D9717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  |  Meeting Date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D4EF9B-013A-1146-951A-10C9D03C71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4450800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5" y="854"/>
            <a:ext cx="8928484" cy="5143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5" y="1036151"/>
            <a:ext cx="7772399" cy="3703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975" b="1" spc="75" baseline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6" y="2453013"/>
            <a:ext cx="7772399" cy="685800"/>
          </a:xfrm>
        </p:spPr>
        <p:txBody>
          <a:bodyPr>
            <a:normAutofit/>
          </a:bodyPr>
          <a:lstStyle>
            <a:lvl1pPr marL="0" indent="0">
              <a:buNone/>
              <a:defRPr sz="12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469232"/>
            <a:ext cx="7772400" cy="982649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925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72F12-7ADA-5C40-BADB-2DEF3E44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  |  Meeting Date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151124-9B4C-5C42-B836-CE4A5A394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4450800"/>
            <a:ext cx="1379166" cy="413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2499956"/>
            <a:ext cx="9145539" cy="1075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-1" y="2600325"/>
            <a:ext cx="9144001" cy="25440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6" y="2707481"/>
            <a:ext cx="8203298" cy="966788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3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6" y="3740410"/>
            <a:ext cx="8203297" cy="456941"/>
          </a:xfrm>
        </p:spPr>
        <p:txBody>
          <a:bodyPr>
            <a:normAutofit/>
          </a:bodyPr>
          <a:lstStyle>
            <a:lvl1pPr marL="0" indent="0">
              <a:buNone/>
              <a:defRPr sz="1200" spc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0031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E5BB6F-5F67-A54B-92FE-2956D6B9D7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372100" y="4653225"/>
            <a:ext cx="30861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  |  Meeting Date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FE99762-C636-2041-AE64-6DB75065A271}"/>
              </a:ext>
            </a:extLst>
          </p:cNvPr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97FAFF-1195-7B48-A71D-3FC37FCE43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43382" y="4297363"/>
            <a:ext cx="1891078" cy="5668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2499956"/>
            <a:ext cx="9145539" cy="1075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-1" y="2600325"/>
            <a:ext cx="9144001" cy="254402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6" y="2707481"/>
            <a:ext cx="8203298" cy="966788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3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6" y="3740410"/>
            <a:ext cx="8203297" cy="456941"/>
          </a:xfrm>
        </p:spPr>
        <p:txBody>
          <a:bodyPr>
            <a:normAutofit/>
          </a:bodyPr>
          <a:lstStyle>
            <a:lvl1pPr marL="0" indent="0">
              <a:buNone/>
              <a:defRPr sz="1200" spc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0031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E60C27-6D08-0A47-838E-DD9E717A7B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  |  Meeting Date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F73EC06-029A-3C49-8FFB-9A0E9D7A0080}"/>
              </a:ext>
            </a:extLst>
          </p:cNvPr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D76314-D139-7347-8055-A7FFD8B3B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43382" y="4297363"/>
            <a:ext cx="1891078" cy="5668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2499956"/>
            <a:ext cx="9145539" cy="1075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-1" y="2600325"/>
            <a:ext cx="9144001" cy="2544029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6" y="2707481"/>
            <a:ext cx="8203298" cy="966788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3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6" y="3740410"/>
            <a:ext cx="8203297" cy="456941"/>
          </a:xfrm>
        </p:spPr>
        <p:txBody>
          <a:bodyPr>
            <a:normAutofit/>
          </a:bodyPr>
          <a:lstStyle>
            <a:lvl1pPr marL="0" indent="0">
              <a:buNone/>
              <a:defRPr sz="1200" spc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0031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DBB7DE-AC0C-6745-BAF1-366CF627716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  |  Meeting Date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81BE6EC-6AAC-D447-8218-6FAD8E6685A9}"/>
              </a:ext>
            </a:extLst>
          </p:cNvPr>
          <p:cNvSpPr txBox="1">
            <a:spLocks/>
          </p:cNvSpPr>
          <p:nvPr userDrawn="1"/>
        </p:nvSpPr>
        <p:spPr>
          <a:xfrm>
            <a:off x="8480963" y="4716112"/>
            <a:ext cx="282574" cy="14807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675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675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DE16BF-772D-264E-A3B7-066625D25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43382" y="4297363"/>
            <a:ext cx="1891078" cy="56681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C3CBA-F598-B045-B7B3-4ACA171A2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2100" y="465322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r>
              <a:rPr lang="en-US"/>
              <a:t>Meeting Name  |  Meeting Date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9973"/>
            <a:ext cx="7772400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914402"/>
            <a:ext cx="7772400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38" r:id="rId3"/>
    <p:sldLayoutId id="2147483736" r:id="rId4"/>
    <p:sldLayoutId id="2147483737" r:id="rId5"/>
    <p:sldLayoutId id="2147483739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12" r:id="rId17"/>
    <p:sldLayoutId id="2147483781" r:id="rId18"/>
    <p:sldLayoutId id="2147483782" r:id="rId19"/>
    <p:sldLayoutId id="2147483808" r:id="rId20"/>
    <p:sldLayoutId id="2147483796" r:id="rId21"/>
    <p:sldLayoutId id="2147483797" r:id="rId22"/>
    <p:sldLayoutId id="2147483722" r:id="rId23"/>
    <p:sldLayoutId id="2147483763" r:id="rId24"/>
    <p:sldLayoutId id="2147483791" r:id="rId25"/>
    <p:sldLayoutId id="2147483807" r:id="rId26"/>
    <p:sldLayoutId id="2147483798" r:id="rId27"/>
    <p:sldLayoutId id="2147483799" r:id="rId28"/>
    <p:sldLayoutId id="2147483786" r:id="rId29"/>
    <p:sldLayoutId id="2147483787" r:id="rId30"/>
    <p:sldLayoutId id="2147483733" r:id="rId31"/>
    <p:sldLayoutId id="2147483800" r:id="rId32"/>
    <p:sldLayoutId id="2147483801" r:id="rId33"/>
    <p:sldLayoutId id="2147483802" r:id="rId34"/>
    <p:sldLayoutId id="2147483764" r:id="rId35"/>
    <p:sldLayoutId id="2147483762" r:id="rId36"/>
    <p:sldLayoutId id="2147483790" r:id="rId37"/>
    <p:sldLayoutId id="2147483792" r:id="rId38"/>
    <p:sldLayoutId id="2147483793" r:id="rId39"/>
    <p:sldLayoutId id="2147483794" r:id="rId40"/>
    <p:sldLayoutId id="2147483795" r:id="rId41"/>
    <p:sldLayoutId id="2147483767" r:id="rId42"/>
    <p:sldLayoutId id="2147483803" r:id="rId43"/>
    <p:sldLayoutId id="2147483809" r:id="rId44"/>
    <p:sldLayoutId id="2147483810" r:id="rId45"/>
  </p:sldLayoutIdLst>
  <p:hf sldNum="0" hdr="0" dt="0"/>
  <p:txStyles>
    <p:titleStyle>
      <a:lvl1pPr algn="ctr" defTabSz="685784" rtl="0" eaLnBrk="1" latinLnBrk="0" hangingPunct="1">
        <a:lnSpc>
          <a:spcPct val="86000"/>
        </a:lnSpc>
        <a:spcBef>
          <a:spcPct val="0"/>
        </a:spcBef>
        <a:buNone/>
        <a:defRPr sz="1575" kern="800" spc="-3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25" kern="800" spc="-8">
          <a:solidFill>
            <a:schemeClr val="tx1"/>
          </a:solidFill>
          <a:latin typeface="+mn-lt"/>
          <a:ea typeface="+mn-ea"/>
          <a:cs typeface="+mn-cs"/>
        </a:defRPr>
      </a:lvl1pPr>
      <a:lvl2pPr marL="258360" indent="-129776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900" kern="800">
          <a:solidFill>
            <a:schemeClr val="tx1"/>
          </a:solidFill>
          <a:latin typeface="+mn-lt"/>
          <a:ea typeface="+mn-ea"/>
          <a:cs typeface="+mn-cs"/>
        </a:defRPr>
      </a:lvl2pPr>
      <a:lvl3pPr marL="386944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kern="800">
          <a:solidFill>
            <a:schemeClr val="tx1"/>
          </a:solidFill>
          <a:latin typeface="+mn-lt"/>
          <a:ea typeface="+mn-ea"/>
          <a:cs typeface="+mn-cs"/>
        </a:defRPr>
      </a:lvl3pPr>
      <a:lvl4pPr marL="515528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900" kern="800">
          <a:solidFill>
            <a:schemeClr val="tx1"/>
          </a:solidFill>
          <a:latin typeface="+mn-lt"/>
          <a:ea typeface="+mn-ea"/>
          <a:cs typeface="+mn-cs"/>
        </a:defRPr>
      </a:lvl4pPr>
      <a:lvl5pPr marL="644113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900" kern="8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www.commonwealthfund.org/publications/fund-reports/2020/sep/2020-scorecard-state-health-system-performance" TargetMode="Externa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www.commonwealthfund.org/publications/fund-reports/2020/sep/2020-scorecard-state-health-system-performanc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www.commonwealthfund.org/publications/issue-briefs/2020/may/impact-medicaid-expansion-states-budget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500" dirty="0"/>
              <a:t>Rachel Nuzum</a:t>
            </a:r>
          </a:p>
          <a:p>
            <a:pPr>
              <a:spcAft>
                <a:spcPts val="600"/>
              </a:spcAft>
            </a:pPr>
            <a:r>
              <a:rPr lang="en-US" i="1" dirty="0"/>
              <a:t>Vice President, Federal and State Health Policy</a:t>
            </a:r>
          </a:p>
          <a:p>
            <a:r>
              <a:rPr lang="en-US" dirty="0"/>
              <a:t>Council of State Governments, Medicaid Policy Academy</a:t>
            </a:r>
          </a:p>
          <a:p>
            <a:r>
              <a:rPr lang="en-US"/>
              <a:t>September 25, 2020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52028" y="441815"/>
            <a:ext cx="7772400" cy="1890929"/>
          </a:xfrm>
        </p:spPr>
        <p:txBody>
          <a:bodyPr>
            <a:normAutofit fontScale="90000"/>
          </a:bodyPr>
          <a:lstStyle/>
          <a:p>
            <a:r>
              <a:rPr lang="en-US" dirty="0"/>
              <a:t>Planning for 2021 in the Midst of Historic Uncertainty: Implications for States + Medicaid</a:t>
            </a:r>
          </a:p>
        </p:txBody>
      </p:sp>
    </p:spTree>
    <p:extLst>
      <p:ext uri="{BB962C8B-B14F-4D97-AF65-F5344CB8AC3E}">
        <p14:creationId xmlns:p14="http://schemas.microsoft.com/office/powerpoint/2010/main" val="234754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>
            <a:extLst>
              <a:ext uri="{FF2B5EF4-FFF2-40B4-BE49-F238E27FC236}">
                <a16:creationId xmlns:a16="http://schemas.microsoft.com/office/drawing/2014/main" id="{19A0D997-909D-2E44-B457-7F0CC421E426}"/>
              </a:ext>
            </a:extLst>
          </p:cNvPr>
          <p:cNvSpPr>
            <a:spLocks noChangeAspect="1"/>
          </p:cNvSpPr>
          <p:nvPr/>
        </p:nvSpPr>
        <p:spPr>
          <a:xfrm>
            <a:off x="5169929" y="2573099"/>
            <a:ext cx="2011680" cy="2011680"/>
          </a:xfrm>
          <a:prstGeom prst="ellipse">
            <a:avLst/>
          </a:prstGeom>
          <a:solidFill>
            <a:srgbClr val="4ABDB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8147208-9F56-F94A-AA0C-8676E85D5187}"/>
              </a:ext>
            </a:extLst>
          </p:cNvPr>
          <p:cNvSpPr>
            <a:spLocks noChangeAspect="1"/>
          </p:cNvSpPr>
          <p:nvPr/>
        </p:nvSpPr>
        <p:spPr>
          <a:xfrm>
            <a:off x="2101310" y="2573099"/>
            <a:ext cx="2011680" cy="2011680"/>
          </a:xfrm>
          <a:prstGeom prst="ellipse">
            <a:avLst/>
          </a:prstGeom>
          <a:solidFill>
            <a:srgbClr val="4ABDB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4EFC2D6-CC26-E14E-8477-299DA1895A13}"/>
              </a:ext>
            </a:extLst>
          </p:cNvPr>
          <p:cNvSpPr>
            <a:spLocks noChangeAspect="1"/>
          </p:cNvSpPr>
          <p:nvPr/>
        </p:nvSpPr>
        <p:spPr>
          <a:xfrm>
            <a:off x="6729788" y="827874"/>
            <a:ext cx="2011680" cy="2011680"/>
          </a:xfrm>
          <a:prstGeom prst="ellipse">
            <a:avLst/>
          </a:prstGeom>
          <a:solidFill>
            <a:srgbClr val="4ABDB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079E762-24CD-F14C-981F-716086FDF687}"/>
              </a:ext>
            </a:extLst>
          </p:cNvPr>
          <p:cNvSpPr>
            <a:spLocks noChangeAspect="1"/>
          </p:cNvSpPr>
          <p:nvPr/>
        </p:nvSpPr>
        <p:spPr>
          <a:xfrm>
            <a:off x="592550" y="827874"/>
            <a:ext cx="2011680" cy="2011680"/>
          </a:xfrm>
          <a:prstGeom prst="ellipse">
            <a:avLst/>
          </a:prstGeom>
          <a:solidFill>
            <a:srgbClr val="4ABDB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27434" y="189186"/>
            <a:ext cx="8091114" cy="1085506"/>
          </a:xfrm>
        </p:spPr>
        <p:txBody>
          <a:bodyPr/>
          <a:lstStyle/>
          <a:p>
            <a:r>
              <a:rPr lang="en-US" dirty="0"/>
              <a:t>States Facing Unprecedented Uncertainty in 2020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3EC54BE-54E1-0C4D-874E-CCFACAF6D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1750" y="2817015"/>
            <a:ext cx="1295451" cy="129545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D3FDD611-C820-784F-9C98-9B5289C89E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15430" y="1000501"/>
            <a:ext cx="1461912" cy="1461912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8C4219A-C4F1-AB47-8A47-F73E09550D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8358" y="1063682"/>
            <a:ext cx="1540063" cy="1540063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4BE4E884-D2ED-B049-9D81-BA9CA7FF87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78775" y="2948001"/>
            <a:ext cx="1256750" cy="1256750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536559F0-D0A9-4548-8EF9-18D27C2583C7}"/>
              </a:ext>
            </a:extLst>
          </p:cNvPr>
          <p:cNvSpPr>
            <a:spLocks noChangeAspect="1"/>
          </p:cNvSpPr>
          <p:nvPr/>
        </p:nvSpPr>
        <p:spPr>
          <a:xfrm>
            <a:off x="3661169" y="827874"/>
            <a:ext cx="2011680" cy="2011680"/>
          </a:xfrm>
          <a:prstGeom prst="ellipse">
            <a:avLst/>
          </a:prstGeom>
          <a:solidFill>
            <a:schemeClr val="bg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0C5D3685-2337-414A-BF76-FD5B50AE16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58818" y="1008590"/>
            <a:ext cx="1416381" cy="141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6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13322" y="4558190"/>
            <a:ext cx="5417462" cy="583031"/>
          </a:xfrm>
        </p:spPr>
        <p:txBody>
          <a:bodyPr>
            <a:normAutofit/>
          </a:bodyPr>
          <a:lstStyle/>
          <a:p>
            <a:r>
              <a:rPr lang="en-US" sz="700" dirty="0" err="1"/>
              <a:t>Manatt</a:t>
            </a:r>
            <a:r>
              <a:rPr lang="en-US" sz="700" dirty="0"/>
              <a:t> Analysis of Provider Relief Funds and Impact on Medicaid Providers. September, 2020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493" y="0"/>
            <a:ext cx="6260419" cy="4695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" y="166254"/>
            <a:ext cx="6760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COVID-19 Related Revenue Loss By Payer</a:t>
            </a:r>
          </a:p>
        </p:txBody>
      </p:sp>
    </p:spTree>
    <p:extLst>
      <p:ext uri="{BB962C8B-B14F-4D97-AF65-F5344CB8AC3E}">
        <p14:creationId xmlns:p14="http://schemas.microsoft.com/office/powerpoint/2010/main" val="323490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4BA6DBF-1FF9-8F45-ABE1-13BA7FC5C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b="78851"/>
          <a:stretch/>
        </p:blipFill>
        <p:spPr>
          <a:xfrm>
            <a:off x="4848250" y="617931"/>
            <a:ext cx="4160238" cy="276529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A524D6B-4DE1-2E4E-9298-124AB061E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886" y="296666"/>
            <a:ext cx="4044602" cy="509741"/>
          </a:xfrm>
        </p:spPr>
        <p:txBody>
          <a:bodyPr>
            <a:normAutofit/>
          </a:bodyPr>
          <a:lstStyle/>
          <a:p>
            <a:r>
              <a:rPr lang="en-US" sz="1400" dirty="0"/>
              <a:t>Overall State Health System Performance, 2020 Scorecard</a:t>
            </a:r>
          </a:p>
        </p:txBody>
      </p:sp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155D36E1-1C26-6847-B3C0-82BA70E603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3021" t="14176" r="6666" b="60412"/>
          <a:stretch/>
        </p:blipFill>
        <p:spPr>
          <a:xfrm>
            <a:off x="318618" y="905267"/>
            <a:ext cx="4078168" cy="247795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0ACC7EC-1CC5-3B49-8D1D-9E862220BF56}"/>
              </a:ext>
            </a:extLst>
          </p:cNvPr>
          <p:cNvGrpSpPr/>
          <p:nvPr/>
        </p:nvGrpSpPr>
        <p:grpSpPr>
          <a:xfrm>
            <a:off x="5167824" y="3565999"/>
            <a:ext cx="3266778" cy="1061224"/>
            <a:chOff x="5006365" y="3957885"/>
            <a:chExt cx="3266778" cy="106122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BB90804-9405-7B49-9E8C-A89C0A32330F}"/>
                </a:ext>
              </a:extLst>
            </p:cNvPr>
            <p:cNvSpPr/>
            <p:nvPr/>
          </p:nvSpPr>
          <p:spPr>
            <a:xfrm>
              <a:off x="5006365" y="4020927"/>
              <a:ext cx="182880" cy="182880"/>
            </a:xfrm>
            <a:prstGeom prst="ellipse">
              <a:avLst/>
            </a:prstGeom>
            <a:solidFill>
              <a:srgbClr val="4ABEB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Face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0CF78E4-50DE-E049-94AF-E95F0B00476F}"/>
                </a:ext>
              </a:extLst>
            </p:cNvPr>
            <p:cNvSpPr/>
            <p:nvPr/>
          </p:nvSpPr>
          <p:spPr>
            <a:xfrm>
              <a:off x="5006365" y="4808685"/>
              <a:ext cx="182880" cy="182880"/>
            </a:xfrm>
            <a:prstGeom prst="ellipse">
              <a:avLst/>
            </a:prstGeom>
            <a:solidFill>
              <a:srgbClr val="5A5E6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Face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6CD873-F059-B84D-AAD0-A3F19D3DF8BB}"/>
                </a:ext>
              </a:extLst>
            </p:cNvPr>
            <p:cNvSpPr txBox="1"/>
            <p:nvPr/>
          </p:nvSpPr>
          <p:spPr>
            <a:xfrm>
              <a:off x="5182766" y="3957885"/>
              <a:ext cx="28182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C515A"/>
                  </a:solidFill>
                  <a:effectLst/>
                  <a:uLnTx/>
                  <a:uFillTx/>
                  <a:ea typeface="+mn-ea"/>
                  <a:cs typeface="+mn-cs"/>
                </a:rPr>
                <a:t>Quartile 1 – Top Performing States (12)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124443-6A9F-7B4E-AF7C-6FDD9ECD56FB}"/>
                </a:ext>
              </a:extLst>
            </p:cNvPr>
            <p:cNvSpPr txBox="1"/>
            <p:nvPr/>
          </p:nvSpPr>
          <p:spPr>
            <a:xfrm>
              <a:off x="5182767" y="4219293"/>
              <a:ext cx="2014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C515A"/>
                  </a:solidFill>
                  <a:effectLst/>
                  <a:uLnTx/>
                  <a:uFillTx/>
                  <a:ea typeface="+mn-ea"/>
                  <a:cs typeface="+mn-cs"/>
                </a:rPr>
                <a:t>Quartile 2</a:t>
              </a:r>
              <a:r>
                <a:rPr kumimoji="0" lang="en-US" sz="1200" b="0" i="0" u="none" strike="noStrike" kern="1200" cap="none" spc="0" normalizeH="0" noProof="0" dirty="0">
                  <a:ln>
                    <a:noFill/>
                  </a:ln>
                  <a:solidFill>
                    <a:srgbClr val="4C515A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C515A"/>
                  </a:solidFill>
                  <a:effectLst/>
                  <a:uLnTx/>
                  <a:uFillTx/>
                  <a:ea typeface="+mn-ea"/>
                  <a:cs typeface="+mn-cs"/>
                </a:rPr>
                <a:t>(13 + D.C.)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16A29A-214D-3347-962B-D7C7F5046B3F}"/>
                </a:ext>
              </a:extLst>
            </p:cNvPr>
            <p:cNvSpPr txBox="1"/>
            <p:nvPr/>
          </p:nvSpPr>
          <p:spPr>
            <a:xfrm>
              <a:off x="5182766" y="4742110"/>
              <a:ext cx="30903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C515A"/>
                  </a:solidFill>
                  <a:effectLst/>
                  <a:uLnTx/>
                  <a:uFillTx/>
                  <a:ea typeface="+mn-ea"/>
                  <a:cs typeface="+mn-cs"/>
                </a:rPr>
                <a:t>Quartile 4 –</a:t>
              </a:r>
              <a:r>
                <a:rPr kumimoji="0" lang="en-US" sz="1200" b="0" i="0" u="none" strike="noStrike" kern="1200" cap="none" spc="0" normalizeH="0" noProof="0" dirty="0">
                  <a:ln>
                    <a:noFill/>
                  </a:ln>
                  <a:solidFill>
                    <a:srgbClr val="4C515A"/>
                  </a:solidFill>
                  <a:effectLst/>
                  <a:uLnTx/>
                  <a:uFillTx/>
                  <a:ea typeface="+mn-ea"/>
                  <a:cs typeface="+mn-cs"/>
                </a:rPr>
                <a:t> Bottom Performing States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C515A"/>
                  </a:solidFill>
                  <a:effectLst/>
                  <a:uLnTx/>
                  <a:uFillTx/>
                  <a:ea typeface="+mn-ea"/>
                  <a:cs typeface="+mn-cs"/>
                </a:rPr>
                <a:t>(13)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ED484C-2703-5649-A83D-F8BDB258FB45}"/>
                </a:ext>
              </a:extLst>
            </p:cNvPr>
            <p:cNvSpPr/>
            <p:nvPr/>
          </p:nvSpPr>
          <p:spPr>
            <a:xfrm>
              <a:off x="5006365" y="4546099"/>
              <a:ext cx="182880" cy="182880"/>
            </a:xfrm>
            <a:prstGeom prst="ellipse">
              <a:avLst/>
            </a:prstGeom>
            <a:solidFill>
              <a:srgbClr val="8E8F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Face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654E1C2-255D-5644-9289-43A8D0BA1E72}"/>
                </a:ext>
              </a:extLst>
            </p:cNvPr>
            <p:cNvSpPr/>
            <p:nvPr/>
          </p:nvSpPr>
          <p:spPr>
            <a:xfrm>
              <a:off x="5006365" y="4283513"/>
              <a:ext cx="182880" cy="182880"/>
            </a:xfrm>
            <a:prstGeom prst="ellipse">
              <a:avLst/>
            </a:prstGeom>
            <a:solidFill>
              <a:srgbClr val="92D6D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Face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7185FD-96FE-914B-B151-03F80A94C122}"/>
                </a:ext>
              </a:extLst>
            </p:cNvPr>
            <p:cNvSpPr txBox="1"/>
            <p:nvPr/>
          </p:nvSpPr>
          <p:spPr>
            <a:xfrm>
              <a:off x="5182767" y="4480701"/>
              <a:ext cx="18284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C515A"/>
                  </a:solidFill>
                  <a:effectLst/>
                  <a:uLnTx/>
                  <a:uFillTx/>
                  <a:ea typeface="+mn-ea"/>
                  <a:cs typeface="+mn-cs"/>
                </a:rPr>
                <a:t>Quartile 3</a:t>
              </a:r>
              <a:r>
                <a:rPr kumimoji="0" lang="en-US" sz="1200" b="0" i="0" u="none" strike="noStrike" kern="1200" cap="none" spc="0" normalizeH="0" noProof="0" dirty="0">
                  <a:ln>
                    <a:noFill/>
                  </a:ln>
                  <a:solidFill>
                    <a:srgbClr val="4C515A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C515A"/>
                  </a:solidFill>
                  <a:effectLst/>
                  <a:uLnTx/>
                  <a:uFillTx/>
                  <a:ea typeface="+mn-ea"/>
                  <a:cs typeface="+mn-cs"/>
                </a:rPr>
                <a:t>(12)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16796BDC-7C7E-2540-AB64-4036DCB5404B}"/>
              </a:ext>
            </a:extLst>
          </p:cNvPr>
          <p:cNvSpPr txBox="1">
            <a:spLocks/>
          </p:cNvSpPr>
          <p:nvPr/>
        </p:nvSpPr>
        <p:spPr>
          <a:xfrm>
            <a:off x="527398" y="296666"/>
            <a:ext cx="4044602" cy="509741"/>
          </a:xfrm>
          <a:prstGeom prst="rect">
            <a:avLst/>
          </a:prstGeom>
          <a:effectLst/>
        </p:spPr>
        <p:txBody>
          <a:bodyPr vert="horz" lIns="0" tIns="0" rIns="0" bIns="0" rtlCol="0" anchor="t">
            <a:normAutofit/>
          </a:bodyPr>
          <a:lstStyle>
            <a:lvl1pPr algn="l" defTabSz="685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800" spc="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/>
              <a:t>Medicaid Expansion Status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19768B-CD6A-F640-9582-298FC4402595}"/>
              </a:ext>
            </a:extLst>
          </p:cNvPr>
          <p:cNvSpPr/>
          <p:nvPr/>
        </p:nvSpPr>
        <p:spPr>
          <a:xfrm>
            <a:off x="318618" y="4488723"/>
            <a:ext cx="2445360" cy="654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03FB49-D5B6-8149-8EB5-9246BF2745B8}"/>
              </a:ext>
            </a:extLst>
          </p:cNvPr>
          <p:cNvGrpSpPr/>
          <p:nvPr/>
        </p:nvGrpSpPr>
        <p:grpSpPr>
          <a:xfrm>
            <a:off x="625756" y="3565999"/>
            <a:ext cx="4089141" cy="1245890"/>
            <a:chOff x="5006365" y="3957885"/>
            <a:chExt cx="4089141" cy="124589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46D087B-9315-AD44-84F9-AC153C71F859}"/>
                </a:ext>
              </a:extLst>
            </p:cNvPr>
            <p:cNvSpPr/>
            <p:nvPr/>
          </p:nvSpPr>
          <p:spPr>
            <a:xfrm>
              <a:off x="5006365" y="4020927"/>
              <a:ext cx="182880" cy="182880"/>
            </a:xfrm>
            <a:prstGeom prst="ellipse">
              <a:avLst/>
            </a:prstGeom>
            <a:solidFill>
              <a:srgbClr val="CFC9C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Face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A0830EA-DE92-CB4F-939E-ABA44EB507B2}"/>
                </a:ext>
              </a:extLst>
            </p:cNvPr>
            <p:cNvSpPr/>
            <p:nvPr/>
          </p:nvSpPr>
          <p:spPr>
            <a:xfrm>
              <a:off x="5006365" y="4808685"/>
              <a:ext cx="182880" cy="182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Face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797D99-A1A0-BA4E-BAB1-F457D075D334}"/>
                </a:ext>
              </a:extLst>
            </p:cNvPr>
            <p:cNvSpPr txBox="1"/>
            <p:nvPr/>
          </p:nvSpPr>
          <p:spPr>
            <a:xfrm>
              <a:off x="5182766" y="3957885"/>
              <a:ext cx="28182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C515A"/>
                  </a:solidFill>
                  <a:effectLst/>
                  <a:uLnTx/>
                  <a:uFillTx/>
                  <a:ea typeface="+mn-ea"/>
                  <a:cs typeface="+mn-cs"/>
                </a:rPr>
                <a:t>Not yet expanded Medicaid (12 states)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93918E-E3EA-DD4B-8C0B-FC0AB08B1732}"/>
                </a:ext>
              </a:extLst>
            </p:cNvPr>
            <p:cNvSpPr txBox="1"/>
            <p:nvPr/>
          </p:nvSpPr>
          <p:spPr>
            <a:xfrm>
              <a:off x="5182766" y="4219293"/>
              <a:ext cx="3593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srgbClr val="4C515A"/>
                  </a:solidFill>
                </a:rPr>
                <a:t>Traditionally expanded Medicaid (28 states + DC)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C515A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35CCD1-C619-EC4D-B45A-89D5E0B52CED}"/>
                </a:ext>
              </a:extLst>
            </p:cNvPr>
            <p:cNvSpPr txBox="1"/>
            <p:nvPr/>
          </p:nvSpPr>
          <p:spPr>
            <a:xfrm>
              <a:off x="5182766" y="4742110"/>
              <a:ext cx="34612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C515A"/>
                  </a:solidFill>
                  <a:effectLst/>
                  <a:uLnTx/>
                  <a:uFillTx/>
                  <a:ea typeface="+mn-ea"/>
                  <a:cs typeface="+mn-cs"/>
                </a:rPr>
                <a:t>Ballot initiative to expand Medicaid passed, state has not yet expanded (3 states)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44E3EF7-88C0-9B47-A361-2504433A45D3}"/>
                </a:ext>
              </a:extLst>
            </p:cNvPr>
            <p:cNvSpPr/>
            <p:nvPr/>
          </p:nvSpPr>
          <p:spPr>
            <a:xfrm>
              <a:off x="5006365" y="4546099"/>
              <a:ext cx="182880" cy="182880"/>
            </a:xfrm>
            <a:prstGeom prst="ellipse">
              <a:avLst/>
            </a:prstGeom>
            <a:solidFill>
              <a:srgbClr val="4ABEB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Face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070A30-FE38-6644-8397-02DDA792E83B}"/>
                </a:ext>
              </a:extLst>
            </p:cNvPr>
            <p:cNvSpPr/>
            <p:nvPr/>
          </p:nvSpPr>
          <p:spPr>
            <a:xfrm>
              <a:off x="5006365" y="4283513"/>
              <a:ext cx="182880" cy="182880"/>
            </a:xfrm>
            <a:prstGeom prst="ellipse">
              <a:avLst/>
            </a:prstGeom>
            <a:solidFill>
              <a:srgbClr val="92D6D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Face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C127F2-4B0A-D148-811D-CB1BF7255892}"/>
                </a:ext>
              </a:extLst>
            </p:cNvPr>
            <p:cNvSpPr txBox="1"/>
            <p:nvPr/>
          </p:nvSpPr>
          <p:spPr>
            <a:xfrm>
              <a:off x="5182767" y="4480701"/>
              <a:ext cx="39127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C515A"/>
                  </a:solidFill>
                  <a:effectLst/>
                  <a:uLnTx/>
                  <a:uFillTx/>
                  <a:ea typeface="+mn-ea"/>
                  <a:cs typeface="+mn-cs"/>
                </a:rPr>
                <a:t>Expanded Medicaid with 1115 waiver (7 states)</a:t>
              </a:r>
            </a:p>
          </p:txBody>
        </p:sp>
      </p:grpSp>
      <p:sp>
        <p:nvSpPr>
          <p:cNvPr id="31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08637" y="4638356"/>
            <a:ext cx="7878164" cy="594307"/>
          </a:xfrm>
          <a:prstGeom prst="rect">
            <a:avLst/>
          </a:prstGeom>
        </p:spPr>
        <p:txBody>
          <a:bodyPr anchor="ctr"/>
          <a:lstStyle/>
          <a:p>
            <a:pPr marL="0" lvl="0" indent="0" defTabSz="457189">
              <a:spcBef>
                <a:spcPts val="0"/>
              </a:spcBef>
              <a:buClrTx/>
              <a:buNone/>
              <a:defRPr/>
            </a:pPr>
            <a:r>
              <a:rPr lang="en-US" sz="700" kern="1200" dirty="0"/>
              <a:t>Radley, David C., Sara R. Collins, and Jesse C. Baumgartner. “2020 Scorecard on State Health System Performance.” The Commonwealth Fund. September 11, 2020. </a:t>
            </a:r>
            <a:r>
              <a:rPr lang="en-US" sz="700" kern="1200" dirty="0">
                <a:hlinkClick r:id="rId5"/>
              </a:rPr>
              <a:t>https://www.commonwealthfund.org/publications/fund-reports/2020/sep/2020-scorecard-state-health-system-performance</a:t>
            </a:r>
            <a:r>
              <a:rPr lang="en-US" sz="700" kern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164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6DC62B-AAAB-7347-A57F-36055E88AC35}"/>
              </a:ext>
            </a:extLst>
          </p:cNvPr>
          <p:cNvSpPr/>
          <p:nvPr/>
        </p:nvSpPr>
        <p:spPr>
          <a:xfrm>
            <a:off x="220718" y="0"/>
            <a:ext cx="8923282" cy="5143500"/>
          </a:xfrm>
          <a:prstGeom prst="rect">
            <a:avLst/>
          </a:prstGeom>
          <a:solidFill>
            <a:srgbClr val="F5F5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able Placeholder 6"/>
          <p:cNvPicPr>
            <a:picLocks noGrp="1" noChangeAspect="1"/>
          </p:cNvPicPr>
          <p:nvPr>
            <p:ph type="tbl" sz="quarter" idx="22"/>
          </p:nvPr>
        </p:nvPicPr>
        <p:blipFill rotWithShape="1">
          <a:blip r:embed="rId3"/>
          <a:srcRect l="3393" t="8385" r="3088" b="26761"/>
          <a:stretch/>
        </p:blipFill>
        <p:spPr>
          <a:xfrm>
            <a:off x="627434" y="644643"/>
            <a:ext cx="5843187" cy="438981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D89C784-66F6-3845-966B-49210FD0E436}"/>
              </a:ext>
            </a:extLst>
          </p:cNvPr>
          <p:cNvGrpSpPr/>
          <p:nvPr/>
        </p:nvGrpSpPr>
        <p:grpSpPr>
          <a:xfrm>
            <a:off x="6929696" y="1504126"/>
            <a:ext cx="1755228" cy="2670845"/>
            <a:chOff x="7231943" y="2493374"/>
            <a:chExt cx="1249906" cy="1901921"/>
          </a:xfrm>
        </p:grpSpPr>
        <p:pic>
          <p:nvPicPr>
            <p:cNvPr id="3" name="Table Placeholder 6">
              <a:extLst>
                <a:ext uri="{FF2B5EF4-FFF2-40B4-BE49-F238E27FC236}">
                  <a16:creationId xmlns:a16="http://schemas.microsoft.com/office/drawing/2014/main" id="{D2FC7706-26C3-A447-8197-5F6D67E406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631" t="74783" r="57887" b="5584"/>
            <a:stretch/>
          </p:blipFill>
          <p:spPr>
            <a:xfrm>
              <a:off x="7231943" y="2493374"/>
              <a:ext cx="1208690" cy="935422"/>
            </a:xfrm>
            <a:prstGeom prst="rect">
              <a:avLst/>
            </a:prstGeom>
          </p:spPr>
        </p:pic>
        <p:pic>
          <p:nvPicPr>
            <p:cNvPr id="4" name="Table Placeholder 6">
              <a:extLst>
                <a:ext uri="{FF2B5EF4-FFF2-40B4-BE49-F238E27FC236}">
                  <a16:creationId xmlns:a16="http://schemas.microsoft.com/office/drawing/2014/main" id="{A747DC5F-7876-8745-A2C9-F84CF5C3CB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7131" t="74783" r="25387" b="5584"/>
            <a:stretch/>
          </p:blipFill>
          <p:spPr>
            <a:xfrm>
              <a:off x="7273159" y="3459873"/>
              <a:ext cx="1208690" cy="935422"/>
            </a:xfrm>
            <a:prstGeom prst="rect">
              <a:avLst/>
            </a:prstGeom>
          </p:spPr>
        </p:pic>
      </p:grpSp>
      <p:sp>
        <p:nvSpPr>
          <p:cNvPr id="8" name="Title 4">
            <a:extLst>
              <a:ext uri="{FF2B5EF4-FFF2-40B4-BE49-F238E27FC236}">
                <a16:creationId xmlns:a16="http://schemas.microsoft.com/office/drawing/2014/main" id="{10C055B1-2ABC-7B4C-A223-E9EEE845E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189186"/>
            <a:ext cx="8091114" cy="1085506"/>
          </a:xfrm>
        </p:spPr>
        <p:txBody>
          <a:bodyPr/>
          <a:lstStyle/>
          <a:p>
            <a:r>
              <a:rPr lang="en-US" dirty="0"/>
              <a:t>State-based public health spending per resident ($)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097110" y="4638356"/>
            <a:ext cx="6529935" cy="594307"/>
          </a:xfrm>
          <a:prstGeom prst="rect">
            <a:avLst/>
          </a:prstGeom>
        </p:spPr>
        <p:txBody>
          <a:bodyPr anchor="ctr"/>
          <a:lstStyle/>
          <a:p>
            <a:pPr marL="0" lvl="0" indent="0" defTabSz="457189">
              <a:spcBef>
                <a:spcPts val="0"/>
              </a:spcBef>
              <a:buClrTx/>
              <a:buNone/>
              <a:defRPr/>
            </a:pPr>
            <a:r>
              <a:rPr lang="en-US" sz="700" kern="1200" dirty="0"/>
              <a:t>Radley, David C., Sara R. Collins, and Jesse C. Baumgartner. “2020 Scorecard on State Health System Performance.” The Commonwealth Fund. September 11, 2020. </a:t>
            </a:r>
            <a:r>
              <a:rPr lang="en-US" sz="700" kern="1200" dirty="0">
                <a:hlinkClick r:id="rId4"/>
              </a:rPr>
              <a:t>https://www.commonwealthfund.org/publications/fund-reports/2020/sep/2020-scorecard-state-health-system-performance</a:t>
            </a:r>
            <a:r>
              <a:rPr lang="en-US" sz="700" kern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226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able Placeholder 13"/>
          <p:cNvPicPr>
            <a:picLocks noGrp="1" noChangeAspect="1"/>
          </p:cNvPicPr>
          <p:nvPr>
            <p:ph type="tbl" sz="quarter" idx="22"/>
          </p:nvPr>
        </p:nvPicPr>
        <p:blipFill rotWithShape="1">
          <a:blip r:embed="rId3"/>
          <a:srcRect t="13590" b="6897"/>
          <a:stretch/>
        </p:blipFill>
        <p:spPr>
          <a:xfrm>
            <a:off x="627434" y="957875"/>
            <a:ext cx="7021634" cy="3513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45202" y="238708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83D74EB4-7E6D-B04C-A6B9-CE23FC93E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189186"/>
            <a:ext cx="8327380" cy="1085506"/>
          </a:xfrm>
        </p:spPr>
        <p:txBody>
          <a:bodyPr>
            <a:normAutofit/>
          </a:bodyPr>
          <a:lstStyle/>
          <a:p>
            <a:r>
              <a:rPr lang="en-US" sz="2200" dirty="0"/>
              <a:t>Effects of Medicaid Expansion on Total, Federal, and State Medicaid Spending, State Fiscal Years 2015–2019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363117" y="4555227"/>
            <a:ext cx="6529935" cy="594307"/>
          </a:xfrm>
          <a:prstGeom prst="rect">
            <a:avLst/>
          </a:prstGeom>
        </p:spPr>
        <p:txBody>
          <a:bodyPr anchor="ctr"/>
          <a:lstStyle/>
          <a:p>
            <a:pPr marL="0" indent="0">
              <a:buNone/>
            </a:pPr>
            <a:r>
              <a:rPr lang="en-US" sz="800" dirty="0"/>
              <a:t>Ward, Bryce. “The Impact of Medicaid Expansion on States’ Budgets.” The Commonwealth Fund. May 5, 2020. </a:t>
            </a:r>
            <a:r>
              <a:rPr lang="en-US" sz="800" dirty="0">
                <a:hlinkClick r:id="rId4"/>
              </a:rPr>
              <a:t>https://www.commonwealthfund.org/publications/issue-briefs/2020/may/impact-medicaid-expansion-states-budgets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329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80A8F2-6B29-C14B-8B5E-674F95A011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200" b="1" dirty="0"/>
              <a:t>Contact Information:</a:t>
            </a:r>
          </a:p>
          <a:p>
            <a:r>
              <a:rPr lang="en-US" sz="1200" dirty="0"/>
              <a:t>Rachel Nuzum, Vice President, Federal and State Health Policy</a:t>
            </a:r>
          </a:p>
          <a:p>
            <a:r>
              <a:rPr lang="en-US" sz="1200" dirty="0"/>
              <a:t>rn@cmwf.org	@</a:t>
            </a:r>
            <a:r>
              <a:rPr lang="en-US" sz="1200" dirty="0" err="1"/>
              <a:t>raenuzum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028" y="441815"/>
            <a:ext cx="7772400" cy="1275473"/>
          </a:xfrm>
        </p:spPr>
        <p:txBody>
          <a:bodyPr>
            <a:normAutofit/>
          </a:bodyPr>
          <a:lstStyle/>
          <a:p>
            <a:r>
              <a:rPr lang="en-US" sz="4000" dirty="0"/>
              <a:t>Thank You!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194D1D5C-69F9-F446-84D2-9FA593B01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029" y="1918011"/>
            <a:ext cx="7912108" cy="596614"/>
          </a:xfrm>
        </p:spPr>
        <p:txBody>
          <a:bodyPr>
            <a:noAutofit/>
          </a:bodyPr>
          <a:lstStyle/>
          <a:p>
            <a:r>
              <a:rPr lang="en-US" sz="1600" dirty="0"/>
              <a:t>For more information please visit: </a:t>
            </a:r>
            <a:r>
              <a:rPr lang="en-US" sz="1600" dirty="0" err="1">
                <a:solidFill>
                  <a:schemeClr val="bg2"/>
                </a:solidFill>
              </a:rPr>
              <a:t>commonwealthfund.org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and follow us </a:t>
            </a:r>
            <a:r>
              <a:rPr lang="en-US" sz="1600" dirty="0">
                <a:solidFill>
                  <a:schemeClr val="bg2"/>
                </a:solidFill>
              </a:rPr>
              <a:t>@</a:t>
            </a:r>
            <a:r>
              <a:rPr lang="en-US" sz="1600" dirty="0" err="1">
                <a:solidFill>
                  <a:schemeClr val="bg2"/>
                </a:solidFill>
              </a:rPr>
              <a:t>commonwealthfnd</a:t>
            </a:r>
            <a:endParaRPr lang="en-US" sz="1600" dirty="0">
              <a:solidFill>
                <a:schemeClr val="bg2"/>
              </a:solidFill>
            </a:endParaRPr>
          </a:p>
          <a:p>
            <a:endParaRPr lang="en-US" sz="1600" dirty="0"/>
          </a:p>
        </p:txBody>
      </p:sp>
      <p:sp>
        <p:nvSpPr>
          <p:cNvPr id="13" name="Freeform 85">
            <a:extLst>
              <a:ext uri="{FF2B5EF4-FFF2-40B4-BE49-F238E27FC236}">
                <a16:creationId xmlns:a16="http://schemas.microsoft.com/office/drawing/2014/main" id="{42AAA85B-0986-0743-8A05-D202B9D00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367" y="3265114"/>
            <a:ext cx="200550" cy="161244"/>
          </a:xfrm>
          <a:custGeom>
            <a:avLst/>
            <a:gdLst>
              <a:gd name="T0" fmla="*/ 461 w 462"/>
              <a:gd name="T1" fmla="*/ 45 h 374"/>
              <a:gd name="T2" fmla="*/ 461 w 462"/>
              <a:gd name="T3" fmla="*/ 45 h 374"/>
              <a:gd name="T4" fmla="*/ 408 w 462"/>
              <a:gd name="T5" fmla="*/ 63 h 374"/>
              <a:gd name="T6" fmla="*/ 443 w 462"/>
              <a:gd name="T7" fmla="*/ 10 h 374"/>
              <a:gd name="T8" fmla="*/ 389 w 462"/>
              <a:gd name="T9" fmla="*/ 36 h 374"/>
              <a:gd name="T10" fmla="*/ 319 w 462"/>
              <a:gd name="T11" fmla="*/ 0 h 374"/>
              <a:gd name="T12" fmla="*/ 221 w 462"/>
              <a:gd name="T13" fmla="*/ 98 h 374"/>
              <a:gd name="T14" fmla="*/ 230 w 462"/>
              <a:gd name="T15" fmla="*/ 116 h 374"/>
              <a:gd name="T16" fmla="*/ 35 w 462"/>
              <a:gd name="T17" fmla="*/ 19 h 374"/>
              <a:gd name="T18" fmla="*/ 17 w 462"/>
              <a:gd name="T19" fmla="*/ 72 h 374"/>
              <a:gd name="T20" fmla="*/ 61 w 462"/>
              <a:gd name="T21" fmla="*/ 151 h 374"/>
              <a:gd name="T22" fmla="*/ 17 w 462"/>
              <a:gd name="T23" fmla="*/ 134 h 374"/>
              <a:gd name="T24" fmla="*/ 17 w 462"/>
              <a:gd name="T25" fmla="*/ 134 h 374"/>
              <a:gd name="T26" fmla="*/ 98 w 462"/>
              <a:gd name="T27" fmla="*/ 231 h 374"/>
              <a:gd name="T28" fmla="*/ 70 w 462"/>
              <a:gd name="T29" fmla="*/ 231 h 374"/>
              <a:gd name="T30" fmla="*/ 53 w 462"/>
              <a:gd name="T31" fmla="*/ 231 h 374"/>
              <a:gd name="T32" fmla="*/ 142 w 462"/>
              <a:gd name="T33" fmla="*/ 294 h 374"/>
              <a:gd name="T34" fmla="*/ 26 w 462"/>
              <a:gd name="T35" fmla="*/ 338 h 374"/>
              <a:gd name="T36" fmla="*/ 0 w 462"/>
              <a:gd name="T37" fmla="*/ 338 h 374"/>
              <a:gd name="T38" fmla="*/ 142 w 462"/>
              <a:gd name="T39" fmla="*/ 373 h 374"/>
              <a:gd name="T40" fmla="*/ 408 w 462"/>
              <a:gd name="T41" fmla="*/ 107 h 374"/>
              <a:gd name="T42" fmla="*/ 408 w 462"/>
              <a:gd name="T43" fmla="*/ 98 h 374"/>
              <a:gd name="T44" fmla="*/ 461 w 462"/>
              <a:gd name="T45" fmla="*/ 4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lnTo>
                  <a:pt x="17" y="134"/>
                </a:ln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>
              <a:defRPr/>
            </a:pPr>
            <a:endParaRPr lang="en-US" dirty="0"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0391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Custom 4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5" id="{3FFC4559-1BAF-7F42-A898-B3598B040620}" vid="{A167C7B2-675D-E44E-AD59-987CD75A0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86F167E7CC7A4FA5999C49E55F608F" ma:contentTypeVersion="4" ma:contentTypeDescription="Create a new document." ma:contentTypeScope="" ma:versionID="92378df403c1efaa159937b2186731f3">
  <xsd:schema xmlns:xsd="http://www.w3.org/2001/XMLSchema" xmlns:xs="http://www.w3.org/2001/XMLSchema" xmlns:p="http://schemas.microsoft.com/office/2006/metadata/properties" xmlns:ns2="29bc6a8d-14dd-4a95-baab-e16a8c685bba" xmlns:ns3="c95c36f9-7b23-4b6e-8eba-a6af4d3881a3" targetNamespace="http://schemas.microsoft.com/office/2006/metadata/properties" ma:root="true" ma:fieldsID="9b93086966055356ea900ae7848c0a04" ns2:_="" ns3:_="">
    <xsd:import namespace="29bc6a8d-14dd-4a95-baab-e16a8c685bba"/>
    <xsd:import namespace="c95c36f9-7b23-4b6e-8eba-a6af4d3881a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c6a8d-14dd-4a95-baab-e16a8c685b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c36f9-7b23-4b6e-8eba-a6af4d3881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2938EF-51BD-4AC1-96A4-8B2A1939C1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21D00D-CB94-461A-80B4-04119CDDF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c6a8d-14dd-4a95-baab-e16a8c685bba"/>
    <ds:schemaRef ds:uri="c95c36f9-7b23-4b6e-8eba-a6af4d3881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2B60CF-40F9-4360-8516-8A258CFA1767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c95c36f9-7b23-4b6e-8eba-a6af4d3881a3"/>
    <ds:schemaRef ds:uri="29bc6a8d-14dd-4a95-baab-e16a8c685bba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CMWF_Template_Apr2017</Template>
  <TotalTime>5917</TotalTime>
  <Words>365</Words>
  <Application>Microsoft Macintosh PowerPoint</Application>
  <PresentationFormat>On-screen Show (16:9)</PresentationFormat>
  <Paragraphs>36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Georgia</vt:lpstr>
      <vt:lpstr>InterFace</vt:lpstr>
      <vt:lpstr>LucidaGrande</vt:lpstr>
      <vt:lpstr>Open Sans Light</vt:lpstr>
      <vt:lpstr>Roboto Light</vt:lpstr>
      <vt:lpstr>System Font Regular</vt:lpstr>
      <vt:lpstr>Trebuchet MS</vt:lpstr>
      <vt:lpstr>1_Office Theme</vt:lpstr>
      <vt:lpstr>Planning for 2021 in the Midst of Historic Uncertainty: Implications for States + Medicaid</vt:lpstr>
      <vt:lpstr>States Facing Unprecedented Uncertainty in 2020</vt:lpstr>
      <vt:lpstr>PowerPoint Presentation</vt:lpstr>
      <vt:lpstr>Overall State Health System Performance, 2020 Scorecard</vt:lpstr>
      <vt:lpstr>State-based public health spending per resident ($)</vt:lpstr>
      <vt:lpstr>Effects of Medicaid Expansion on Total, Federal, and State Medicaid Spending, State Fiscal Years 2015–2019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Goals for 2018: DB and More</dc:title>
  <dc:creator>Jen Wilson</dc:creator>
  <cp:lastModifiedBy>Blair Hess</cp:lastModifiedBy>
  <cp:revision>215</cp:revision>
  <cp:lastPrinted>2018-05-16T13:47:02Z</cp:lastPrinted>
  <dcterms:created xsi:type="dcterms:W3CDTF">2018-01-08T16:50:19Z</dcterms:created>
  <dcterms:modified xsi:type="dcterms:W3CDTF">2020-09-25T15:20:01Z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0x010100EA86F167E7CC7A4FA5999C49E55F608F</vt:lpwstr>
  </property>
</Properties>
</file>