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4" r:id="rId5"/>
    <p:sldId id="261" r:id="rId6"/>
    <p:sldId id="257" r:id="rId7"/>
    <p:sldId id="259" r:id="rId8"/>
    <p:sldId id="260" r:id="rId9"/>
    <p:sldId id="263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60136" autoAdjust="0"/>
  </p:normalViewPr>
  <p:slideViewPr>
    <p:cSldViewPr snapToGrid="0">
      <p:cViewPr varScale="1">
        <p:scale>
          <a:sx n="74" d="100"/>
          <a:sy n="74" d="100"/>
        </p:scale>
        <p:origin x="1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nds\Downloads\raw_data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Medicaid Funds SFY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F6-4B65-B8D8-729A79BAEF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F6-4B65-B8D8-729A79BAEF3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F6-4B65-B8D8-729A79BAEF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raw_data!$B$3:$D$3</c:f>
              <c:strCache>
                <c:ptCount val="3"/>
                <c:pt idx="0">
                  <c:v>State General Funds</c:v>
                </c:pt>
                <c:pt idx="1">
                  <c:v>State General and Other Funds</c:v>
                </c:pt>
                <c:pt idx="2">
                  <c:v>Federal Funds</c:v>
                </c:pt>
              </c:strCache>
            </c:strRef>
          </c:cat>
          <c:val>
            <c:numRef>
              <c:f>raw_data!$B$4:$D$4</c:f>
              <c:numCache>
                <c:formatCode>General</c:formatCode>
                <c:ptCount val="3"/>
                <c:pt idx="0">
                  <c:v>0.19</c:v>
                </c:pt>
                <c:pt idx="1">
                  <c:v>0.16</c:v>
                </c:pt>
                <c:pt idx="2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5F6-4B65-B8D8-729A79BAEF3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F26780-425E-46B3-8ABB-3C61BECEA29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</dgm:pt>
    <dgm:pt modelId="{73D31E13-FEAA-4EEE-BB64-6536C588E60B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Benefits</a:t>
          </a:r>
        </a:p>
      </dgm:t>
    </dgm:pt>
    <dgm:pt modelId="{8C06E55B-271A-413A-8D73-C91D5EDB22C3}" type="parTrans" cxnId="{99A970FF-E5C4-492D-8F4B-63D166F44A11}">
      <dgm:prSet/>
      <dgm:spPr/>
      <dgm:t>
        <a:bodyPr/>
        <a:lstStyle/>
        <a:p>
          <a:endParaRPr lang="en-US"/>
        </a:p>
      </dgm:t>
    </dgm:pt>
    <dgm:pt modelId="{04512A04-3B03-4164-938C-0DD22BD55D10}" type="sibTrans" cxnId="{99A970FF-E5C4-492D-8F4B-63D166F44A11}">
      <dgm:prSet/>
      <dgm:spPr/>
      <dgm:t>
        <a:bodyPr/>
        <a:lstStyle/>
        <a:p>
          <a:endParaRPr lang="en-US"/>
        </a:p>
      </dgm:t>
    </dgm:pt>
    <dgm:pt modelId="{7AA1F1ED-07A9-4C29-AC12-003513980A5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Admin</a:t>
          </a:r>
        </a:p>
      </dgm:t>
    </dgm:pt>
    <dgm:pt modelId="{F07B5EBB-DAFE-4944-ADE4-05139E7152C3}" type="parTrans" cxnId="{62730A27-7A7E-4949-BF11-224045745E40}">
      <dgm:prSet/>
      <dgm:spPr/>
      <dgm:t>
        <a:bodyPr/>
        <a:lstStyle/>
        <a:p>
          <a:endParaRPr lang="en-US"/>
        </a:p>
      </dgm:t>
    </dgm:pt>
    <dgm:pt modelId="{19FD55C5-F406-4E32-825E-E38BA11FA6D2}" type="sibTrans" cxnId="{62730A27-7A7E-4949-BF11-224045745E40}">
      <dgm:prSet/>
      <dgm:spPr/>
      <dgm:t>
        <a:bodyPr/>
        <a:lstStyle/>
        <a:p>
          <a:endParaRPr lang="en-US"/>
        </a:p>
      </dgm:t>
    </dgm:pt>
    <dgm:pt modelId="{FF3E869D-27EB-4EBF-A998-E7FC0FBA512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Rates</a:t>
          </a:r>
        </a:p>
      </dgm:t>
    </dgm:pt>
    <dgm:pt modelId="{C48529D8-9429-4651-8087-158FA656EE32}" type="parTrans" cxnId="{9DA36CC2-3CC3-4C54-9EC9-FD0879C6E0E1}">
      <dgm:prSet/>
      <dgm:spPr/>
      <dgm:t>
        <a:bodyPr/>
        <a:lstStyle/>
        <a:p>
          <a:endParaRPr lang="en-US"/>
        </a:p>
      </dgm:t>
    </dgm:pt>
    <dgm:pt modelId="{992FCC1C-C0DB-4D4F-BF9C-DF2BAD86A2A3}" type="sibTrans" cxnId="{9DA36CC2-3CC3-4C54-9EC9-FD0879C6E0E1}">
      <dgm:prSet/>
      <dgm:spPr/>
      <dgm:t>
        <a:bodyPr/>
        <a:lstStyle/>
        <a:p>
          <a:endParaRPr lang="en-US"/>
        </a:p>
      </dgm:t>
    </dgm:pt>
    <dgm:pt modelId="{67FCF0DD-6120-4033-8AEC-9CF9B0292F7A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Eligibility</a:t>
          </a:r>
        </a:p>
      </dgm:t>
    </dgm:pt>
    <dgm:pt modelId="{6BD93927-2EE8-49C3-AF75-B4F61682D198}" type="sibTrans" cxnId="{5BA2C276-26A1-4D1A-B180-4906A24892E5}">
      <dgm:prSet/>
      <dgm:spPr/>
      <dgm:t>
        <a:bodyPr/>
        <a:lstStyle/>
        <a:p>
          <a:endParaRPr lang="en-US"/>
        </a:p>
      </dgm:t>
    </dgm:pt>
    <dgm:pt modelId="{FAC3446D-7988-4E2E-8583-0731B5824355}" type="parTrans" cxnId="{5BA2C276-26A1-4D1A-B180-4906A24892E5}">
      <dgm:prSet/>
      <dgm:spPr/>
      <dgm:t>
        <a:bodyPr/>
        <a:lstStyle/>
        <a:p>
          <a:endParaRPr lang="en-US"/>
        </a:p>
      </dgm:t>
    </dgm:pt>
    <dgm:pt modelId="{9852C056-CFC6-4723-8F12-59D2D9787ADC}" type="pres">
      <dgm:prSet presAssocID="{1BF26780-425E-46B3-8ABB-3C61BECEA297}" presName="root" presStyleCnt="0">
        <dgm:presLayoutVars>
          <dgm:dir/>
          <dgm:resizeHandles val="exact"/>
        </dgm:presLayoutVars>
      </dgm:prSet>
      <dgm:spPr/>
    </dgm:pt>
    <dgm:pt modelId="{2C23BFD5-D8F3-4B0C-95C1-322A67BDDFF5}" type="pres">
      <dgm:prSet presAssocID="{73D31E13-FEAA-4EEE-BB64-6536C588E60B}" presName="compNode" presStyleCnt="0"/>
      <dgm:spPr/>
    </dgm:pt>
    <dgm:pt modelId="{9900EB89-2347-419F-AA85-3B5E418F0AA9}" type="pres">
      <dgm:prSet presAssocID="{73D31E13-FEAA-4EEE-BB64-6536C588E60B}" presName="bgRect" presStyleLbl="bgShp" presStyleIdx="0" presStyleCnt="4"/>
      <dgm:spPr/>
    </dgm:pt>
    <dgm:pt modelId="{3A4EA7DB-8BE9-4049-84BD-EECDBB6972EB}" type="pres">
      <dgm:prSet presAssocID="{73D31E13-FEAA-4EEE-BB64-6536C588E60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349C9112-5DA1-426F-A2FA-91945C1668B6}" type="pres">
      <dgm:prSet presAssocID="{73D31E13-FEAA-4EEE-BB64-6536C588E60B}" presName="spaceRect" presStyleCnt="0"/>
      <dgm:spPr/>
    </dgm:pt>
    <dgm:pt modelId="{251F7A1A-552F-41A0-B4FC-D75110C87FA5}" type="pres">
      <dgm:prSet presAssocID="{73D31E13-FEAA-4EEE-BB64-6536C588E60B}" presName="parTx" presStyleLbl="revTx" presStyleIdx="0" presStyleCnt="4">
        <dgm:presLayoutVars>
          <dgm:chMax val="0"/>
          <dgm:chPref val="0"/>
        </dgm:presLayoutVars>
      </dgm:prSet>
      <dgm:spPr/>
    </dgm:pt>
    <dgm:pt modelId="{65380207-145D-4611-AC35-AB656E8C66B1}" type="pres">
      <dgm:prSet presAssocID="{04512A04-3B03-4164-938C-0DD22BD55D10}" presName="sibTrans" presStyleCnt="0"/>
      <dgm:spPr/>
    </dgm:pt>
    <dgm:pt modelId="{DF8E3A0E-C03D-40A3-A114-D66E94E3B75B}" type="pres">
      <dgm:prSet presAssocID="{7AA1F1ED-07A9-4C29-AC12-003513980A5C}" presName="compNode" presStyleCnt="0"/>
      <dgm:spPr/>
    </dgm:pt>
    <dgm:pt modelId="{C824611B-E716-4460-A0D0-3C984BCC7627}" type="pres">
      <dgm:prSet presAssocID="{7AA1F1ED-07A9-4C29-AC12-003513980A5C}" presName="bgRect" presStyleLbl="bgShp" presStyleIdx="1" presStyleCnt="4"/>
      <dgm:spPr/>
    </dgm:pt>
    <dgm:pt modelId="{6D3B483E-A5F6-402B-B558-53E8B7082877}" type="pres">
      <dgm:prSet presAssocID="{7AA1F1ED-07A9-4C29-AC12-003513980A5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27677A27-B22E-40E4-A867-0E290E873FA8}" type="pres">
      <dgm:prSet presAssocID="{7AA1F1ED-07A9-4C29-AC12-003513980A5C}" presName="spaceRect" presStyleCnt="0"/>
      <dgm:spPr/>
    </dgm:pt>
    <dgm:pt modelId="{4C2765BE-8404-44CE-B3CE-2FE6756574DB}" type="pres">
      <dgm:prSet presAssocID="{7AA1F1ED-07A9-4C29-AC12-003513980A5C}" presName="parTx" presStyleLbl="revTx" presStyleIdx="1" presStyleCnt="4">
        <dgm:presLayoutVars>
          <dgm:chMax val="0"/>
          <dgm:chPref val="0"/>
        </dgm:presLayoutVars>
      </dgm:prSet>
      <dgm:spPr/>
    </dgm:pt>
    <dgm:pt modelId="{927CFCA7-95B2-410B-8666-7C1960B6DE32}" type="pres">
      <dgm:prSet presAssocID="{19FD55C5-F406-4E32-825E-E38BA11FA6D2}" presName="sibTrans" presStyleCnt="0"/>
      <dgm:spPr/>
    </dgm:pt>
    <dgm:pt modelId="{592AFF1B-D47B-461E-9A64-9F12CD548634}" type="pres">
      <dgm:prSet presAssocID="{FF3E869D-27EB-4EBF-A998-E7FC0FBA512E}" presName="compNode" presStyleCnt="0"/>
      <dgm:spPr/>
    </dgm:pt>
    <dgm:pt modelId="{E2968F27-BA22-4626-95A1-E7914A27FCC6}" type="pres">
      <dgm:prSet presAssocID="{FF3E869D-27EB-4EBF-A998-E7FC0FBA512E}" presName="bgRect" presStyleLbl="bgShp" presStyleIdx="2" presStyleCnt="4"/>
      <dgm:spPr/>
    </dgm:pt>
    <dgm:pt modelId="{848AA828-F0DD-4E7F-84D3-44AF7459FC9B}" type="pres">
      <dgm:prSet presAssocID="{FF3E869D-27EB-4EBF-A998-E7FC0FBA512E}" presName="iconRect" presStyleLbl="node1" presStyleIdx="2" presStyleCnt="4" custLinFactNeighborX="-4332" custLinFactNeighborY="-216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261DE8A0-2AD1-4916-942F-68E14C4287EA}" type="pres">
      <dgm:prSet presAssocID="{FF3E869D-27EB-4EBF-A998-E7FC0FBA512E}" presName="spaceRect" presStyleCnt="0"/>
      <dgm:spPr/>
    </dgm:pt>
    <dgm:pt modelId="{52ECD5CD-9549-400E-A96A-E6D5BCB8EE51}" type="pres">
      <dgm:prSet presAssocID="{FF3E869D-27EB-4EBF-A998-E7FC0FBA512E}" presName="parTx" presStyleLbl="revTx" presStyleIdx="2" presStyleCnt="4">
        <dgm:presLayoutVars>
          <dgm:chMax val="0"/>
          <dgm:chPref val="0"/>
        </dgm:presLayoutVars>
      </dgm:prSet>
      <dgm:spPr/>
    </dgm:pt>
    <dgm:pt modelId="{2E44B9EA-E9D5-4B8B-A36C-17AAF2DF5017}" type="pres">
      <dgm:prSet presAssocID="{992FCC1C-C0DB-4D4F-BF9C-DF2BAD86A2A3}" presName="sibTrans" presStyleCnt="0"/>
      <dgm:spPr/>
    </dgm:pt>
    <dgm:pt modelId="{832FCDF0-205E-44C1-ADEE-B2DE8F80C5F9}" type="pres">
      <dgm:prSet presAssocID="{67FCF0DD-6120-4033-8AEC-9CF9B0292F7A}" presName="compNode" presStyleCnt="0"/>
      <dgm:spPr/>
    </dgm:pt>
    <dgm:pt modelId="{572CF601-9C3A-4F42-8356-1986C0E4CD0C}" type="pres">
      <dgm:prSet presAssocID="{67FCF0DD-6120-4033-8AEC-9CF9B0292F7A}" presName="bgRect" presStyleLbl="bgShp" presStyleIdx="3" presStyleCnt="4"/>
      <dgm:spPr/>
    </dgm:pt>
    <dgm:pt modelId="{F163B51E-F0F5-40AD-9376-E9894CC23E14}" type="pres">
      <dgm:prSet presAssocID="{67FCF0DD-6120-4033-8AEC-9CF9B0292F7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D819DE9-2F6A-4AAF-8D36-F8C9E3ECFC50}" type="pres">
      <dgm:prSet presAssocID="{67FCF0DD-6120-4033-8AEC-9CF9B0292F7A}" presName="spaceRect" presStyleCnt="0"/>
      <dgm:spPr/>
    </dgm:pt>
    <dgm:pt modelId="{0845FDAD-B8E1-4C7C-87EE-35A18B61D291}" type="pres">
      <dgm:prSet presAssocID="{67FCF0DD-6120-4033-8AEC-9CF9B0292F7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EF5451F-A992-4627-854B-1FFE399F11D1}" type="presOf" srcId="{73D31E13-FEAA-4EEE-BB64-6536C588E60B}" destId="{251F7A1A-552F-41A0-B4FC-D75110C87FA5}" srcOrd="0" destOrd="0" presId="urn:microsoft.com/office/officeart/2018/2/layout/IconVerticalSolidList"/>
    <dgm:cxn modelId="{62730A27-7A7E-4949-BF11-224045745E40}" srcId="{1BF26780-425E-46B3-8ABB-3C61BECEA297}" destId="{7AA1F1ED-07A9-4C29-AC12-003513980A5C}" srcOrd="1" destOrd="0" parTransId="{F07B5EBB-DAFE-4944-ADE4-05139E7152C3}" sibTransId="{19FD55C5-F406-4E32-825E-E38BA11FA6D2}"/>
    <dgm:cxn modelId="{84B90E2A-E313-4433-A03D-2586B2577A0C}" type="presOf" srcId="{FF3E869D-27EB-4EBF-A998-E7FC0FBA512E}" destId="{52ECD5CD-9549-400E-A96A-E6D5BCB8EE51}" srcOrd="0" destOrd="0" presId="urn:microsoft.com/office/officeart/2018/2/layout/IconVerticalSolidList"/>
    <dgm:cxn modelId="{5BA2C276-26A1-4D1A-B180-4906A24892E5}" srcId="{1BF26780-425E-46B3-8ABB-3C61BECEA297}" destId="{67FCF0DD-6120-4033-8AEC-9CF9B0292F7A}" srcOrd="3" destOrd="0" parTransId="{FAC3446D-7988-4E2E-8583-0731B5824355}" sibTransId="{6BD93927-2EE8-49C3-AF75-B4F61682D198}"/>
    <dgm:cxn modelId="{9DA36CC2-3CC3-4C54-9EC9-FD0879C6E0E1}" srcId="{1BF26780-425E-46B3-8ABB-3C61BECEA297}" destId="{FF3E869D-27EB-4EBF-A998-E7FC0FBA512E}" srcOrd="2" destOrd="0" parTransId="{C48529D8-9429-4651-8087-158FA656EE32}" sibTransId="{992FCC1C-C0DB-4D4F-BF9C-DF2BAD86A2A3}"/>
    <dgm:cxn modelId="{9ED6A5D0-4B7E-40DF-9E56-551C125A7214}" type="presOf" srcId="{67FCF0DD-6120-4033-8AEC-9CF9B0292F7A}" destId="{0845FDAD-B8E1-4C7C-87EE-35A18B61D291}" srcOrd="0" destOrd="0" presId="urn:microsoft.com/office/officeart/2018/2/layout/IconVerticalSolidList"/>
    <dgm:cxn modelId="{576D28EF-233A-4AD2-89E8-94BB7846BF35}" type="presOf" srcId="{1BF26780-425E-46B3-8ABB-3C61BECEA297}" destId="{9852C056-CFC6-4723-8F12-59D2D9787ADC}" srcOrd="0" destOrd="0" presId="urn:microsoft.com/office/officeart/2018/2/layout/IconVerticalSolidList"/>
    <dgm:cxn modelId="{F29936F8-0F75-4338-8585-7E789437D1CB}" type="presOf" srcId="{7AA1F1ED-07A9-4C29-AC12-003513980A5C}" destId="{4C2765BE-8404-44CE-B3CE-2FE6756574DB}" srcOrd="0" destOrd="0" presId="urn:microsoft.com/office/officeart/2018/2/layout/IconVerticalSolidList"/>
    <dgm:cxn modelId="{99A970FF-E5C4-492D-8F4B-63D166F44A11}" srcId="{1BF26780-425E-46B3-8ABB-3C61BECEA297}" destId="{73D31E13-FEAA-4EEE-BB64-6536C588E60B}" srcOrd="0" destOrd="0" parTransId="{8C06E55B-271A-413A-8D73-C91D5EDB22C3}" sibTransId="{04512A04-3B03-4164-938C-0DD22BD55D10}"/>
    <dgm:cxn modelId="{E03C9D77-46A0-47AA-8E08-AAC24AB9C851}" type="presParOf" srcId="{9852C056-CFC6-4723-8F12-59D2D9787ADC}" destId="{2C23BFD5-D8F3-4B0C-95C1-322A67BDDFF5}" srcOrd="0" destOrd="0" presId="urn:microsoft.com/office/officeart/2018/2/layout/IconVerticalSolidList"/>
    <dgm:cxn modelId="{7C10AD92-71E8-45E5-AB6E-C3DD58FE226B}" type="presParOf" srcId="{2C23BFD5-D8F3-4B0C-95C1-322A67BDDFF5}" destId="{9900EB89-2347-419F-AA85-3B5E418F0AA9}" srcOrd="0" destOrd="0" presId="urn:microsoft.com/office/officeart/2018/2/layout/IconVerticalSolidList"/>
    <dgm:cxn modelId="{121BF3A7-52B8-4553-B573-8DCBCC514C2A}" type="presParOf" srcId="{2C23BFD5-D8F3-4B0C-95C1-322A67BDDFF5}" destId="{3A4EA7DB-8BE9-4049-84BD-EECDBB6972EB}" srcOrd="1" destOrd="0" presId="urn:microsoft.com/office/officeart/2018/2/layout/IconVerticalSolidList"/>
    <dgm:cxn modelId="{E0A18052-6F86-49B6-B4D2-6236D00648C2}" type="presParOf" srcId="{2C23BFD5-D8F3-4B0C-95C1-322A67BDDFF5}" destId="{349C9112-5DA1-426F-A2FA-91945C1668B6}" srcOrd="2" destOrd="0" presId="urn:microsoft.com/office/officeart/2018/2/layout/IconVerticalSolidList"/>
    <dgm:cxn modelId="{1447818A-06F1-49BA-8E7B-58B42567B433}" type="presParOf" srcId="{2C23BFD5-D8F3-4B0C-95C1-322A67BDDFF5}" destId="{251F7A1A-552F-41A0-B4FC-D75110C87FA5}" srcOrd="3" destOrd="0" presId="urn:microsoft.com/office/officeart/2018/2/layout/IconVerticalSolidList"/>
    <dgm:cxn modelId="{56207766-D904-4258-8F99-21843C5E3178}" type="presParOf" srcId="{9852C056-CFC6-4723-8F12-59D2D9787ADC}" destId="{65380207-145D-4611-AC35-AB656E8C66B1}" srcOrd="1" destOrd="0" presId="urn:microsoft.com/office/officeart/2018/2/layout/IconVerticalSolidList"/>
    <dgm:cxn modelId="{891995C7-F545-457F-BC75-25571739BCEB}" type="presParOf" srcId="{9852C056-CFC6-4723-8F12-59D2D9787ADC}" destId="{DF8E3A0E-C03D-40A3-A114-D66E94E3B75B}" srcOrd="2" destOrd="0" presId="urn:microsoft.com/office/officeart/2018/2/layout/IconVerticalSolidList"/>
    <dgm:cxn modelId="{5FABBF68-4009-455D-AF9B-7661D304BFB0}" type="presParOf" srcId="{DF8E3A0E-C03D-40A3-A114-D66E94E3B75B}" destId="{C824611B-E716-4460-A0D0-3C984BCC7627}" srcOrd="0" destOrd="0" presId="urn:microsoft.com/office/officeart/2018/2/layout/IconVerticalSolidList"/>
    <dgm:cxn modelId="{8D6119CC-D73F-4714-8F4D-89E759C5C9FE}" type="presParOf" srcId="{DF8E3A0E-C03D-40A3-A114-D66E94E3B75B}" destId="{6D3B483E-A5F6-402B-B558-53E8B7082877}" srcOrd="1" destOrd="0" presId="urn:microsoft.com/office/officeart/2018/2/layout/IconVerticalSolidList"/>
    <dgm:cxn modelId="{E49194F3-0CFF-410B-8446-9A78C6CCE333}" type="presParOf" srcId="{DF8E3A0E-C03D-40A3-A114-D66E94E3B75B}" destId="{27677A27-B22E-40E4-A867-0E290E873FA8}" srcOrd="2" destOrd="0" presId="urn:microsoft.com/office/officeart/2018/2/layout/IconVerticalSolidList"/>
    <dgm:cxn modelId="{975A9213-2FB2-4C0D-89CB-657FEDAEEAFF}" type="presParOf" srcId="{DF8E3A0E-C03D-40A3-A114-D66E94E3B75B}" destId="{4C2765BE-8404-44CE-B3CE-2FE6756574DB}" srcOrd="3" destOrd="0" presId="urn:microsoft.com/office/officeart/2018/2/layout/IconVerticalSolidList"/>
    <dgm:cxn modelId="{72C31D36-D25C-4294-816B-CF07F42332DE}" type="presParOf" srcId="{9852C056-CFC6-4723-8F12-59D2D9787ADC}" destId="{927CFCA7-95B2-410B-8666-7C1960B6DE32}" srcOrd="3" destOrd="0" presId="urn:microsoft.com/office/officeart/2018/2/layout/IconVerticalSolidList"/>
    <dgm:cxn modelId="{3670FE7D-0227-455D-BFCF-A642665AF1A6}" type="presParOf" srcId="{9852C056-CFC6-4723-8F12-59D2D9787ADC}" destId="{592AFF1B-D47B-461E-9A64-9F12CD548634}" srcOrd="4" destOrd="0" presId="urn:microsoft.com/office/officeart/2018/2/layout/IconVerticalSolidList"/>
    <dgm:cxn modelId="{093AAD3D-295B-4AC1-A57E-02D1345FB23B}" type="presParOf" srcId="{592AFF1B-D47B-461E-9A64-9F12CD548634}" destId="{E2968F27-BA22-4626-95A1-E7914A27FCC6}" srcOrd="0" destOrd="0" presId="urn:microsoft.com/office/officeart/2018/2/layout/IconVerticalSolidList"/>
    <dgm:cxn modelId="{932AD871-C656-486F-B3E4-B4B24C5C074E}" type="presParOf" srcId="{592AFF1B-D47B-461E-9A64-9F12CD548634}" destId="{848AA828-F0DD-4E7F-84D3-44AF7459FC9B}" srcOrd="1" destOrd="0" presId="urn:microsoft.com/office/officeart/2018/2/layout/IconVerticalSolidList"/>
    <dgm:cxn modelId="{2306380E-5310-4611-AFFD-891B93EA8A9E}" type="presParOf" srcId="{592AFF1B-D47B-461E-9A64-9F12CD548634}" destId="{261DE8A0-2AD1-4916-942F-68E14C4287EA}" srcOrd="2" destOrd="0" presId="urn:microsoft.com/office/officeart/2018/2/layout/IconVerticalSolidList"/>
    <dgm:cxn modelId="{78B0F5A5-A9CD-4401-8EAE-69E5F1E0EC8F}" type="presParOf" srcId="{592AFF1B-D47B-461E-9A64-9F12CD548634}" destId="{52ECD5CD-9549-400E-A96A-E6D5BCB8EE51}" srcOrd="3" destOrd="0" presId="urn:microsoft.com/office/officeart/2018/2/layout/IconVerticalSolidList"/>
    <dgm:cxn modelId="{E1375638-95FB-44A2-9ED5-DF6FBFD66724}" type="presParOf" srcId="{9852C056-CFC6-4723-8F12-59D2D9787ADC}" destId="{2E44B9EA-E9D5-4B8B-A36C-17AAF2DF5017}" srcOrd="5" destOrd="0" presId="urn:microsoft.com/office/officeart/2018/2/layout/IconVerticalSolidList"/>
    <dgm:cxn modelId="{E4094A90-1C37-48DE-B7F8-913C651BC4EB}" type="presParOf" srcId="{9852C056-CFC6-4723-8F12-59D2D9787ADC}" destId="{832FCDF0-205E-44C1-ADEE-B2DE8F80C5F9}" srcOrd="6" destOrd="0" presId="urn:microsoft.com/office/officeart/2018/2/layout/IconVerticalSolidList"/>
    <dgm:cxn modelId="{1DE9BB3A-8070-488C-9275-C6079593CC39}" type="presParOf" srcId="{832FCDF0-205E-44C1-ADEE-B2DE8F80C5F9}" destId="{572CF601-9C3A-4F42-8356-1986C0E4CD0C}" srcOrd="0" destOrd="0" presId="urn:microsoft.com/office/officeart/2018/2/layout/IconVerticalSolidList"/>
    <dgm:cxn modelId="{B33566E0-837C-4D75-834C-A2B008105379}" type="presParOf" srcId="{832FCDF0-205E-44C1-ADEE-B2DE8F80C5F9}" destId="{F163B51E-F0F5-40AD-9376-E9894CC23E14}" srcOrd="1" destOrd="0" presId="urn:microsoft.com/office/officeart/2018/2/layout/IconVerticalSolidList"/>
    <dgm:cxn modelId="{D153D36B-B204-424D-92A3-F75D65C796E9}" type="presParOf" srcId="{832FCDF0-205E-44C1-ADEE-B2DE8F80C5F9}" destId="{7D819DE9-2F6A-4AAF-8D36-F8C9E3ECFC50}" srcOrd="2" destOrd="0" presId="urn:microsoft.com/office/officeart/2018/2/layout/IconVerticalSolidList"/>
    <dgm:cxn modelId="{17C2334C-17E7-4501-8F21-85E5475DC342}" type="presParOf" srcId="{832FCDF0-205E-44C1-ADEE-B2DE8F80C5F9}" destId="{0845FDAD-B8E1-4C7C-87EE-35A18B61D29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F26780-425E-46B3-8ABB-3C61BECEA29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</dgm:pt>
    <dgm:pt modelId="{73D31E13-FEAA-4EEE-BB64-6536C588E60B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rgbClr val="FF0000"/>
              </a:solidFill>
            </a:rPr>
            <a:t>Benefits</a:t>
          </a:r>
        </a:p>
      </dgm:t>
    </dgm:pt>
    <dgm:pt modelId="{8C06E55B-271A-413A-8D73-C91D5EDB22C3}" type="parTrans" cxnId="{99A970FF-E5C4-492D-8F4B-63D166F44A11}">
      <dgm:prSet/>
      <dgm:spPr/>
      <dgm:t>
        <a:bodyPr/>
        <a:lstStyle/>
        <a:p>
          <a:endParaRPr lang="en-US"/>
        </a:p>
      </dgm:t>
    </dgm:pt>
    <dgm:pt modelId="{04512A04-3B03-4164-938C-0DD22BD55D10}" type="sibTrans" cxnId="{99A970FF-E5C4-492D-8F4B-63D166F44A11}">
      <dgm:prSet/>
      <dgm:spPr/>
      <dgm:t>
        <a:bodyPr/>
        <a:lstStyle/>
        <a:p>
          <a:endParaRPr lang="en-US"/>
        </a:p>
      </dgm:t>
    </dgm:pt>
    <dgm:pt modelId="{7AA1F1ED-07A9-4C29-AC12-003513980A5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Admin</a:t>
          </a:r>
        </a:p>
      </dgm:t>
    </dgm:pt>
    <dgm:pt modelId="{F07B5EBB-DAFE-4944-ADE4-05139E7152C3}" type="parTrans" cxnId="{62730A27-7A7E-4949-BF11-224045745E40}">
      <dgm:prSet/>
      <dgm:spPr/>
      <dgm:t>
        <a:bodyPr/>
        <a:lstStyle/>
        <a:p>
          <a:endParaRPr lang="en-US"/>
        </a:p>
      </dgm:t>
    </dgm:pt>
    <dgm:pt modelId="{19FD55C5-F406-4E32-825E-E38BA11FA6D2}" type="sibTrans" cxnId="{62730A27-7A7E-4949-BF11-224045745E40}">
      <dgm:prSet/>
      <dgm:spPr/>
      <dgm:t>
        <a:bodyPr/>
        <a:lstStyle/>
        <a:p>
          <a:endParaRPr lang="en-US"/>
        </a:p>
      </dgm:t>
    </dgm:pt>
    <dgm:pt modelId="{FF3E869D-27EB-4EBF-A998-E7FC0FBA512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Rates</a:t>
          </a:r>
        </a:p>
      </dgm:t>
    </dgm:pt>
    <dgm:pt modelId="{C48529D8-9429-4651-8087-158FA656EE32}" type="parTrans" cxnId="{9DA36CC2-3CC3-4C54-9EC9-FD0879C6E0E1}">
      <dgm:prSet/>
      <dgm:spPr/>
      <dgm:t>
        <a:bodyPr/>
        <a:lstStyle/>
        <a:p>
          <a:endParaRPr lang="en-US"/>
        </a:p>
      </dgm:t>
    </dgm:pt>
    <dgm:pt modelId="{992FCC1C-C0DB-4D4F-BF9C-DF2BAD86A2A3}" type="sibTrans" cxnId="{9DA36CC2-3CC3-4C54-9EC9-FD0879C6E0E1}">
      <dgm:prSet/>
      <dgm:spPr/>
      <dgm:t>
        <a:bodyPr/>
        <a:lstStyle/>
        <a:p>
          <a:endParaRPr lang="en-US"/>
        </a:p>
      </dgm:t>
    </dgm:pt>
    <dgm:pt modelId="{67FCF0DD-6120-4033-8AEC-9CF9B0292F7A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rgbClr val="FF0000"/>
              </a:solidFill>
            </a:rPr>
            <a:t>Eligibility</a:t>
          </a:r>
        </a:p>
      </dgm:t>
    </dgm:pt>
    <dgm:pt modelId="{6BD93927-2EE8-49C3-AF75-B4F61682D198}" type="sibTrans" cxnId="{5BA2C276-26A1-4D1A-B180-4906A24892E5}">
      <dgm:prSet/>
      <dgm:spPr/>
      <dgm:t>
        <a:bodyPr/>
        <a:lstStyle/>
        <a:p>
          <a:endParaRPr lang="en-US"/>
        </a:p>
      </dgm:t>
    </dgm:pt>
    <dgm:pt modelId="{FAC3446D-7988-4E2E-8583-0731B5824355}" type="parTrans" cxnId="{5BA2C276-26A1-4D1A-B180-4906A24892E5}">
      <dgm:prSet/>
      <dgm:spPr/>
      <dgm:t>
        <a:bodyPr/>
        <a:lstStyle/>
        <a:p>
          <a:endParaRPr lang="en-US"/>
        </a:p>
      </dgm:t>
    </dgm:pt>
    <dgm:pt modelId="{9852C056-CFC6-4723-8F12-59D2D9787ADC}" type="pres">
      <dgm:prSet presAssocID="{1BF26780-425E-46B3-8ABB-3C61BECEA297}" presName="root" presStyleCnt="0">
        <dgm:presLayoutVars>
          <dgm:dir/>
          <dgm:resizeHandles val="exact"/>
        </dgm:presLayoutVars>
      </dgm:prSet>
      <dgm:spPr/>
    </dgm:pt>
    <dgm:pt modelId="{2C23BFD5-D8F3-4B0C-95C1-322A67BDDFF5}" type="pres">
      <dgm:prSet presAssocID="{73D31E13-FEAA-4EEE-BB64-6536C588E60B}" presName="compNode" presStyleCnt="0"/>
      <dgm:spPr/>
    </dgm:pt>
    <dgm:pt modelId="{9900EB89-2347-419F-AA85-3B5E418F0AA9}" type="pres">
      <dgm:prSet presAssocID="{73D31E13-FEAA-4EEE-BB64-6536C588E60B}" presName="bgRect" presStyleLbl="bgShp" presStyleIdx="0" presStyleCnt="4"/>
      <dgm:spPr/>
    </dgm:pt>
    <dgm:pt modelId="{3A4EA7DB-8BE9-4049-84BD-EECDBB6972EB}" type="pres">
      <dgm:prSet presAssocID="{73D31E13-FEAA-4EEE-BB64-6536C588E60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349C9112-5DA1-426F-A2FA-91945C1668B6}" type="pres">
      <dgm:prSet presAssocID="{73D31E13-FEAA-4EEE-BB64-6536C588E60B}" presName="spaceRect" presStyleCnt="0"/>
      <dgm:spPr/>
    </dgm:pt>
    <dgm:pt modelId="{251F7A1A-552F-41A0-B4FC-D75110C87FA5}" type="pres">
      <dgm:prSet presAssocID="{73D31E13-FEAA-4EEE-BB64-6536C588E60B}" presName="parTx" presStyleLbl="revTx" presStyleIdx="0" presStyleCnt="4">
        <dgm:presLayoutVars>
          <dgm:chMax val="0"/>
          <dgm:chPref val="0"/>
        </dgm:presLayoutVars>
      </dgm:prSet>
      <dgm:spPr/>
    </dgm:pt>
    <dgm:pt modelId="{65380207-145D-4611-AC35-AB656E8C66B1}" type="pres">
      <dgm:prSet presAssocID="{04512A04-3B03-4164-938C-0DD22BD55D10}" presName="sibTrans" presStyleCnt="0"/>
      <dgm:spPr/>
    </dgm:pt>
    <dgm:pt modelId="{DF8E3A0E-C03D-40A3-A114-D66E94E3B75B}" type="pres">
      <dgm:prSet presAssocID="{7AA1F1ED-07A9-4C29-AC12-003513980A5C}" presName="compNode" presStyleCnt="0"/>
      <dgm:spPr/>
    </dgm:pt>
    <dgm:pt modelId="{C824611B-E716-4460-A0D0-3C984BCC7627}" type="pres">
      <dgm:prSet presAssocID="{7AA1F1ED-07A9-4C29-AC12-003513980A5C}" presName="bgRect" presStyleLbl="bgShp" presStyleIdx="1" presStyleCnt="4"/>
      <dgm:spPr/>
    </dgm:pt>
    <dgm:pt modelId="{6D3B483E-A5F6-402B-B558-53E8B7082877}" type="pres">
      <dgm:prSet presAssocID="{7AA1F1ED-07A9-4C29-AC12-003513980A5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27677A27-B22E-40E4-A867-0E290E873FA8}" type="pres">
      <dgm:prSet presAssocID="{7AA1F1ED-07A9-4C29-AC12-003513980A5C}" presName="spaceRect" presStyleCnt="0"/>
      <dgm:spPr/>
    </dgm:pt>
    <dgm:pt modelId="{4C2765BE-8404-44CE-B3CE-2FE6756574DB}" type="pres">
      <dgm:prSet presAssocID="{7AA1F1ED-07A9-4C29-AC12-003513980A5C}" presName="parTx" presStyleLbl="revTx" presStyleIdx="1" presStyleCnt="4">
        <dgm:presLayoutVars>
          <dgm:chMax val="0"/>
          <dgm:chPref val="0"/>
        </dgm:presLayoutVars>
      </dgm:prSet>
      <dgm:spPr/>
    </dgm:pt>
    <dgm:pt modelId="{927CFCA7-95B2-410B-8666-7C1960B6DE32}" type="pres">
      <dgm:prSet presAssocID="{19FD55C5-F406-4E32-825E-E38BA11FA6D2}" presName="sibTrans" presStyleCnt="0"/>
      <dgm:spPr/>
    </dgm:pt>
    <dgm:pt modelId="{592AFF1B-D47B-461E-9A64-9F12CD548634}" type="pres">
      <dgm:prSet presAssocID="{FF3E869D-27EB-4EBF-A998-E7FC0FBA512E}" presName="compNode" presStyleCnt="0"/>
      <dgm:spPr/>
    </dgm:pt>
    <dgm:pt modelId="{E2968F27-BA22-4626-95A1-E7914A27FCC6}" type="pres">
      <dgm:prSet presAssocID="{FF3E869D-27EB-4EBF-A998-E7FC0FBA512E}" presName="bgRect" presStyleLbl="bgShp" presStyleIdx="2" presStyleCnt="4"/>
      <dgm:spPr/>
    </dgm:pt>
    <dgm:pt modelId="{848AA828-F0DD-4E7F-84D3-44AF7459FC9B}" type="pres">
      <dgm:prSet presAssocID="{FF3E869D-27EB-4EBF-A998-E7FC0FBA512E}" presName="iconRect" presStyleLbl="node1" presStyleIdx="2" presStyleCnt="4" custLinFactNeighborX="-4332" custLinFactNeighborY="-216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261DE8A0-2AD1-4916-942F-68E14C4287EA}" type="pres">
      <dgm:prSet presAssocID="{FF3E869D-27EB-4EBF-A998-E7FC0FBA512E}" presName="spaceRect" presStyleCnt="0"/>
      <dgm:spPr/>
    </dgm:pt>
    <dgm:pt modelId="{52ECD5CD-9549-400E-A96A-E6D5BCB8EE51}" type="pres">
      <dgm:prSet presAssocID="{FF3E869D-27EB-4EBF-A998-E7FC0FBA512E}" presName="parTx" presStyleLbl="revTx" presStyleIdx="2" presStyleCnt="4">
        <dgm:presLayoutVars>
          <dgm:chMax val="0"/>
          <dgm:chPref val="0"/>
        </dgm:presLayoutVars>
      </dgm:prSet>
      <dgm:spPr/>
    </dgm:pt>
    <dgm:pt modelId="{2E44B9EA-E9D5-4B8B-A36C-17AAF2DF5017}" type="pres">
      <dgm:prSet presAssocID="{992FCC1C-C0DB-4D4F-BF9C-DF2BAD86A2A3}" presName="sibTrans" presStyleCnt="0"/>
      <dgm:spPr/>
    </dgm:pt>
    <dgm:pt modelId="{832FCDF0-205E-44C1-ADEE-B2DE8F80C5F9}" type="pres">
      <dgm:prSet presAssocID="{67FCF0DD-6120-4033-8AEC-9CF9B0292F7A}" presName="compNode" presStyleCnt="0"/>
      <dgm:spPr/>
    </dgm:pt>
    <dgm:pt modelId="{572CF601-9C3A-4F42-8356-1986C0E4CD0C}" type="pres">
      <dgm:prSet presAssocID="{67FCF0DD-6120-4033-8AEC-9CF9B0292F7A}" presName="bgRect" presStyleLbl="bgShp" presStyleIdx="3" presStyleCnt="4"/>
      <dgm:spPr/>
    </dgm:pt>
    <dgm:pt modelId="{F163B51E-F0F5-40AD-9376-E9894CC23E14}" type="pres">
      <dgm:prSet presAssocID="{67FCF0DD-6120-4033-8AEC-9CF9B0292F7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D819DE9-2F6A-4AAF-8D36-F8C9E3ECFC50}" type="pres">
      <dgm:prSet presAssocID="{67FCF0DD-6120-4033-8AEC-9CF9B0292F7A}" presName="spaceRect" presStyleCnt="0"/>
      <dgm:spPr/>
    </dgm:pt>
    <dgm:pt modelId="{0845FDAD-B8E1-4C7C-87EE-35A18B61D291}" type="pres">
      <dgm:prSet presAssocID="{67FCF0DD-6120-4033-8AEC-9CF9B0292F7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EF5451F-A992-4627-854B-1FFE399F11D1}" type="presOf" srcId="{73D31E13-FEAA-4EEE-BB64-6536C588E60B}" destId="{251F7A1A-552F-41A0-B4FC-D75110C87FA5}" srcOrd="0" destOrd="0" presId="urn:microsoft.com/office/officeart/2018/2/layout/IconVerticalSolidList"/>
    <dgm:cxn modelId="{62730A27-7A7E-4949-BF11-224045745E40}" srcId="{1BF26780-425E-46B3-8ABB-3C61BECEA297}" destId="{7AA1F1ED-07A9-4C29-AC12-003513980A5C}" srcOrd="1" destOrd="0" parTransId="{F07B5EBB-DAFE-4944-ADE4-05139E7152C3}" sibTransId="{19FD55C5-F406-4E32-825E-E38BA11FA6D2}"/>
    <dgm:cxn modelId="{84B90E2A-E313-4433-A03D-2586B2577A0C}" type="presOf" srcId="{FF3E869D-27EB-4EBF-A998-E7FC0FBA512E}" destId="{52ECD5CD-9549-400E-A96A-E6D5BCB8EE51}" srcOrd="0" destOrd="0" presId="urn:microsoft.com/office/officeart/2018/2/layout/IconVerticalSolidList"/>
    <dgm:cxn modelId="{5BA2C276-26A1-4D1A-B180-4906A24892E5}" srcId="{1BF26780-425E-46B3-8ABB-3C61BECEA297}" destId="{67FCF0DD-6120-4033-8AEC-9CF9B0292F7A}" srcOrd="3" destOrd="0" parTransId="{FAC3446D-7988-4E2E-8583-0731B5824355}" sibTransId="{6BD93927-2EE8-49C3-AF75-B4F61682D198}"/>
    <dgm:cxn modelId="{9DA36CC2-3CC3-4C54-9EC9-FD0879C6E0E1}" srcId="{1BF26780-425E-46B3-8ABB-3C61BECEA297}" destId="{FF3E869D-27EB-4EBF-A998-E7FC0FBA512E}" srcOrd="2" destOrd="0" parTransId="{C48529D8-9429-4651-8087-158FA656EE32}" sibTransId="{992FCC1C-C0DB-4D4F-BF9C-DF2BAD86A2A3}"/>
    <dgm:cxn modelId="{9ED6A5D0-4B7E-40DF-9E56-551C125A7214}" type="presOf" srcId="{67FCF0DD-6120-4033-8AEC-9CF9B0292F7A}" destId="{0845FDAD-B8E1-4C7C-87EE-35A18B61D291}" srcOrd="0" destOrd="0" presId="urn:microsoft.com/office/officeart/2018/2/layout/IconVerticalSolidList"/>
    <dgm:cxn modelId="{576D28EF-233A-4AD2-89E8-94BB7846BF35}" type="presOf" srcId="{1BF26780-425E-46B3-8ABB-3C61BECEA297}" destId="{9852C056-CFC6-4723-8F12-59D2D9787ADC}" srcOrd="0" destOrd="0" presId="urn:microsoft.com/office/officeart/2018/2/layout/IconVerticalSolidList"/>
    <dgm:cxn modelId="{F29936F8-0F75-4338-8585-7E789437D1CB}" type="presOf" srcId="{7AA1F1ED-07A9-4C29-AC12-003513980A5C}" destId="{4C2765BE-8404-44CE-B3CE-2FE6756574DB}" srcOrd="0" destOrd="0" presId="urn:microsoft.com/office/officeart/2018/2/layout/IconVerticalSolidList"/>
    <dgm:cxn modelId="{99A970FF-E5C4-492D-8F4B-63D166F44A11}" srcId="{1BF26780-425E-46B3-8ABB-3C61BECEA297}" destId="{73D31E13-FEAA-4EEE-BB64-6536C588E60B}" srcOrd="0" destOrd="0" parTransId="{8C06E55B-271A-413A-8D73-C91D5EDB22C3}" sibTransId="{04512A04-3B03-4164-938C-0DD22BD55D10}"/>
    <dgm:cxn modelId="{E03C9D77-46A0-47AA-8E08-AAC24AB9C851}" type="presParOf" srcId="{9852C056-CFC6-4723-8F12-59D2D9787ADC}" destId="{2C23BFD5-D8F3-4B0C-95C1-322A67BDDFF5}" srcOrd="0" destOrd="0" presId="urn:microsoft.com/office/officeart/2018/2/layout/IconVerticalSolidList"/>
    <dgm:cxn modelId="{7C10AD92-71E8-45E5-AB6E-C3DD58FE226B}" type="presParOf" srcId="{2C23BFD5-D8F3-4B0C-95C1-322A67BDDFF5}" destId="{9900EB89-2347-419F-AA85-3B5E418F0AA9}" srcOrd="0" destOrd="0" presId="urn:microsoft.com/office/officeart/2018/2/layout/IconVerticalSolidList"/>
    <dgm:cxn modelId="{121BF3A7-52B8-4553-B573-8DCBCC514C2A}" type="presParOf" srcId="{2C23BFD5-D8F3-4B0C-95C1-322A67BDDFF5}" destId="{3A4EA7DB-8BE9-4049-84BD-EECDBB6972EB}" srcOrd="1" destOrd="0" presId="urn:microsoft.com/office/officeart/2018/2/layout/IconVerticalSolidList"/>
    <dgm:cxn modelId="{E0A18052-6F86-49B6-B4D2-6236D00648C2}" type="presParOf" srcId="{2C23BFD5-D8F3-4B0C-95C1-322A67BDDFF5}" destId="{349C9112-5DA1-426F-A2FA-91945C1668B6}" srcOrd="2" destOrd="0" presId="urn:microsoft.com/office/officeart/2018/2/layout/IconVerticalSolidList"/>
    <dgm:cxn modelId="{1447818A-06F1-49BA-8E7B-58B42567B433}" type="presParOf" srcId="{2C23BFD5-D8F3-4B0C-95C1-322A67BDDFF5}" destId="{251F7A1A-552F-41A0-B4FC-D75110C87FA5}" srcOrd="3" destOrd="0" presId="urn:microsoft.com/office/officeart/2018/2/layout/IconVerticalSolidList"/>
    <dgm:cxn modelId="{56207766-D904-4258-8F99-21843C5E3178}" type="presParOf" srcId="{9852C056-CFC6-4723-8F12-59D2D9787ADC}" destId="{65380207-145D-4611-AC35-AB656E8C66B1}" srcOrd="1" destOrd="0" presId="urn:microsoft.com/office/officeart/2018/2/layout/IconVerticalSolidList"/>
    <dgm:cxn modelId="{891995C7-F545-457F-BC75-25571739BCEB}" type="presParOf" srcId="{9852C056-CFC6-4723-8F12-59D2D9787ADC}" destId="{DF8E3A0E-C03D-40A3-A114-D66E94E3B75B}" srcOrd="2" destOrd="0" presId="urn:microsoft.com/office/officeart/2018/2/layout/IconVerticalSolidList"/>
    <dgm:cxn modelId="{5FABBF68-4009-455D-AF9B-7661D304BFB0}" type="presParOf" srcId="{DF8E3A0E-C03D-40A3-A114-D66E94E3B75B}" destId="{C824611B-E716-4460-A0D0-3C984BCC7627}" srcOrd="0" destOrd="0" presId="urn:microsoft.com/office/officeart/2018/2/layout/IconVerticalSolidList"/>
    <dgm:cxn modelId="{8D6119CC-D73F-4714-8F4D-89E759C5C9FE}" type="presParOf" srcId="{DF8E3A0E-C03D-40A3-A114-D66E94E3B75B}" destId="{6D3B483E-A5F6-402B-B558-53E8B7082877}" srcOrd="1" destOrd="0" presId="urn:microsoft.com/office/officeart/2018/2/layout/IconVerticalSolidList"/>
    <dgm:cxn modelId="{E49194F3-0CFF-410B-8446-9A78C6CCE333}" type="presParOf" srcId="{DF8E3A0E-C03D-40A3-A114-D66E94E3B75B}" destId="{27677A27-B22E-40E4-A867-0E290E873FA8}" srcOrd="2" destOrd="0" presId="urn:microsoft.com/office/officeart/2018/2/layout/IconVerticalSolidList"/>
    <dgm:cxn modelId="{975A9213-2FB2-4C0D-89CB-657FEDAEEAFF}" type="presParOf" srcId="{DF8E3A0E-C03D-40A3-A114-D66E94E3B75B}" destId="{4C2765BE-8404-44CE-B3CE-2FE6756574DB}" srcOrd="3" destOrd="0" presId="urn:microsoft.com/office/officeart/2018/2/layout/IconVerticalSolidList"/>
    <dgm:cxn modelId="{72C31D36-D25C-4294-816B-CF07F42332DE}" type="presParOf" srcId="{9852C056-CFC6-4723-8F12-59D2D9787ADC}" destId="{927CFCA7-95B2-410B-8666-7C1960B6DE32}" srcOrd="3" destOrd="0" presId="urn:microsoft.com/office/officeart/2018/2/layout/IconVerticalSolidList"/>
    <dgm:cxn modelId="{3670FE7D-0227-455D-BFCF-A642665AF1A6}" type="presParOf" srcId="{9852C056-CFC6-4723-8F12-59D2D9787ADC}" destId="{592AFF1B-D47B-461E-9A64-9F12CD548634}" srcOrd="4" destOrd="0" presId="urn:microsoft.com/office/officeart/2018/2/layout/IconVerticalSolidList"/>
    <dgm:cxn modelId="{093AAD3D-295B-4AC1-A57E-02D1345FB23B}" type="presParOf" srcId="{592AFF1B-D47B-461E-9A64-9F12CD548634}" destId="{E2968F27-BA22-4626-95A1-E7914A27FCC6}" srcOrd="0" destOrd="0" presId="urn:microsoft.com/office/officeart/2018/2/layout/IconVerticalSolidList"/>
    <dgm:cxn modelId="{932AD871-C656-486F-B3E4-B4B24C5C074E}" type="presParOf" srcId="{592AFF1B-D47B-461E-9A64-9F12CD548634}" destId="{848AA828-F0DD-4E7F-84D3-44AF7459FC9B}" srcOrd="1" destOrd="0" presId="urn:microsoft.com/office/officeart/2018/2/layout/IconVerticalSolidList"/>
    <dgm:cxn modelId="{2306380E-5310-4611-AFFD-891B93EA8A9E}" type="presParOf" srcId="{592AFF1B-D47B-461E-9A64-9F12CD548634}" destId="{261DE8A0-2AD1-4916-942F-68E14C4287EA}" srcOrd="2" destOrd="0" presId="urn:microsoft.com/office/officeart/2018/2/layout/IconVerticalSolidList"/>
    <dgm:cxn modelId="{78B0F5A5-A9CD-4401-8EAE-69E5F1E0EC8F}" type="presParOf" srcId="{592AFF1B-D47B-461E-9A64-9F12CD548634}" destId="{52ECD5CD-9549-400E-A96A-E6D5BCB8EE51}" srcOrd="3" destOrd="0" presId="urn:microsoft.com/office/officeart/2018/2/layout/IconVerticalSolidList"/>
    <dgm:cxn modelId="{E1375638-95FB-44A2-9ED5-DF6FBFD66724}" type="presParOf" srcId="{9852C056-CFC6-4723-8F12-59D2D9787ADC}" destId="{2E44B9EA-E9D5-4B8B-A36C-17AAF2DF5017}" srcOrd="5" destOrd="0" presId="urn:microsoft.com/office/officeart/2018/2/layout/IconVerticalSolidList"/>
    <dgm:cxn modelId="{E4094A90-1C37-48DE-B7F8-913C651BC4EB}" type="presParOf" srcId="{9852C056-CFC6-4723-8F12-59D2D9787ADC}" destId="{832FCDF0-205E-44C1-ADEE-B2DE8F80C5F9}" srcOrd="6" destOrd="0" presId="urn:microsoft.com/office/officeart/2018/2/layout/IconVerticalSolidList"/>
    <dgm:cxn modelId="{1DE9BB3A-8070-488C-9275-C6079593CC39}" type="presParOf" srcId="{832FCDF0-205E-44C1-ADEE-B2DE8F80C5F9}" destId="{572CF601-9C3A-4F42-8356-1986C0E4CD0C}" srcOrd="0" destOrd="0" presId="urn:microsoft.com/office/officeart/2018/2/layout/IconVerticalSolidList"/>
    <dgm:cxn modelId="{B33566E0-837C-4D75-834C-A2B008105379}" type="presParOf" srcId="{832FCDF0-205E-44C1-ADEE-B2DE8F80C5F9}" destId="{F163B51E-F0F5-40AD-9376-E9894CC23E14}" srcOrd="1" destOrd="0" presId="urn:microsoft.com/office/officeart/2018/2/layout/IconVerticalSolidList"/>
    <dgm:cxn modelId="{D153D36B-B204-424D-92A3-F75D65C796E9}" type="presParOf" srcId="{832FCDF0-205E-44C1-ADEE-B2DE8F80C5F9}" destId="{7D819DE9-2F6A-4AAF-8D36-F8C9E3ECFC50}" srcOrd="2" destOrd="0" presId="urn:microsoft.com/office/officeart/2018/2/layout/IconVerticalSolidList"/>
    <dgm:cxn modelId="{17C2334C-17E7-4501-8F21-85E5475DC342}" type="presParOf" srcId="{832FCDF0-205E-44C1-ADEE-B2DE8F80C5F9}" destId="{0845FDAD-B8E1-4C7C-87EE-35A18B61D29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0EB89-2347-419F-AA85-3B5E418F0AA9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EA7DB-8BE9-4049-84BD-EECDBB6972EB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F7A1A-552F-41A0-B4FC-D75110C87FA5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Benefits</a:t>
          </a:r>
        </a:p>
      </dsp:txBody>
      <dsp:txXfrm>
        <a:off x="1429899" y="2442"/>
        <a:ext cx="5083704" cy="1238008"/>
      </dsp:txXfrm>
    </dsp:sp>
    <dsp:sp modelId="{C824611B-E716-4460-A0D0-3C984BCC7627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B483E-A5F6-402B-B558-53E8B7082877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2765BE-8404-44CE-B3CE-2FE6756574DB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Admin</a:t>
          </a:r>
        </a:p>
      </dsp:txBody>
      <dsp:txXfrm>
        <a:off x="1429899" y="1549953"/>
        <a:ext cx="5083704" cy="1238008"/>
      </dsp:txXfrm>
    </dsp:sp>
    <dsp:sp modelId="{E2968F27-BA22-4626-95A1-E7914A27FCC6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AA828-F0DD-4E7F-84D3-44AF7459FC9B}">
      <dsp:nvSpPr>
        <dsp:cNvPr id="0" name=""/>
        <dsp:cNvSpPr/>
      </dsp:nvSpPr>
      <dsp:spPr>
        <a:xfrm>
          <a:off x="345000" y="3361267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CD5CD-9549-400E-A96A-E6D5BCB8EE51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Rates</a:t>
          </a:r>
        </a:p>
      </dsp:txBody>
      <dsp:txXfrm>
        <a:off x="1429899" y="3097464"/>
        <a:ext cx="5083704" cy="1238008"/>
      </dsp:txXfrm>
    </dsp:sp>
    <dsp:sp modelId="{572CF601-9C3A-4F42-8356-1986C0E4CD0C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3B51E-F0F5-40AD-9376-E9894CC23E14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5FDAD-B8E1-4C7C-87EE-35A18B61D291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Eligibility</a:t>
          </a:r>
        </a:p>
      </dsp:txBody>
      <dsp:txXfrm>
        <a:off x="1429899" y="4644974"/>
        <a:ext cx="5083704" cy="1238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0EB89-2347-419F-AA85-3B5E418F0AA9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EA7DB-8BE9-4049-84BD-EECDBB6972EB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F7A1A-552F-41A0-B4FC-D75110C87FA5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FF0000"/>
              </a:solidFill>
            </a:rPr>
            <a:t>Benefits</a:t>
          </a:r>
        </a:p>
      </dsp:txBody>
      <dsp:txXfrm>
        <a:off x="1429899" y="2442"/>
        <a:ext cx="5083704" cy="1238008"/>
      </dsp:txXfrm>
    </dsp:sp>
    <dsp:sp modelId="{C824611B-E716-4460-A0D0-3C984BCC7627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B483E-A5F6-402B-B558-53E8B7082877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2765BE-8404-44CE-B3CE-2FE6756574DB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Admin</a:t>
          </a:r>
        </a:p>
      </dsp:txBody>
      <dsp:txXfrm>
        <a:off x="1429899" y="1549953"/>
        <a:ext cx="5083704" cy="1238008"/>
      </dsp:txXfrm>
    </dsp:sp>
    <dsp:sp modelId="{E2968F27-BA22-4626-95A1-E7914A27FCC6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AA828-F0DD-4E7F-84D3-44AF7459FC9B}">
      <dsp:nvSpPr>
        <dsp:cNvPr id="0" name=""/>
        <dsp:cNvSpPr/>
      </dsp:nvSpPr>
      <dsp:spPr>
        <a:xfrm>
          <a:off x="345000" y="3361267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CD5CD-9549-400E-A96A-E6D5BCB8EE51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Rates</a:t>
          </a:r>
        </a:p>
      </dsp:txBody>
      <dsp:txXfrm>
        <a:off x="1429899" y="3097464"/>
        <a:ext cx="5083704" cy="1238008"/>
      </dsp:txXfrm>
    </dsp:sp>
    <dsp:sp modelId="{572CF601-9C3A-4F42-8356-1986C0E4CD0C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3B51E-F0F5-40AD-9376-E9894CC23E14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5FDAD-B8E1-4C7C-87EE-35A18B61D291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FF0000"/>
              </a:solidFill>
            </a:rPr>
            <a:t>Eligibility</a:t>
          </a:r>
        </a:p>
      </dsp:txBody>
      <dsp:txXfrm>
        <a:off x="1429899" y="4644974"/>
        <a:ext cx="5083704" cy="1238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5BC41-1BD6-40B6-B395-A7EE6FC4EE3F}" type="datetimeFigureOut">
              <a:rPr lang="en-US" smtClean="0"/>
              <a:t>9/25/20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F591B-4B98-4271-B55A-C38C32285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66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Counter-cyclical – Medicaid enrollment grows as the economy contracts and individuals lose their jobs</a:t>
            </a:r>
          </a:p>
          <a:p>
            <a:r>
              <a:rPr lang="en-US" dirty="0"/>
              <a:t>Largest source of state revenues and also states’ largest budget line item</a:t>
            </a:r>
          </a:p>
          <a:p>
            <a:r>
              <a:rPr lang="en-US" dirty="0"/>
              <a:t>Difficult to balance budgets when revenues drop without cutting Medicaid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F591B-4B98-4271-B55A-C38C322859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51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I’d tee up the fragile networks</a:t>
            </a:r>
            <a:r>
              <a:rPr lang="en-US" baseline="0" dirty="0"/>
              <a:t> point here and stress that the same fragile networks are also taking care of the communities hardest hit and I’ll pick this theme back up.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F591B-4B98-4271-B55A-C38C322859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9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Medicaid is financed jointly by states and the feds – in </a:t>
            </a:r>
          </a:p>
          <a:p>
            <a:r>
              <a:rPr lang="en-US" dirty="0"/>
              <a:t>Need to understand the state general fund impact vs. total fund impact</a:t>
            </a:r>
          </a:p>
          <a:p>
            <a:r>
              <a:rPr lang="en-US" dirty="0"/>
              <a:t>The match math has changed for expansion states. Federal dollars are a larger share. </a:t>
            </a:r>
          </a:p>
          <a:p>
            <a:pPr lvl="1"/>
            <a:r>
              <a:rPr lang="en-US" dirty="0"/>
              <a:t>What is your weighted state match?</a:t>
            </a:r>
          </a:p>
          <a:p>
            <a:pPr lvl="1"/>
            <a:r>
              <a:rPr lang="en-US" dirty="0"/>
              <a:t>i.e., last recession: $33 m state general fund savings cost $100 m, now $33 m in state general fund savings might cost $135 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F591B-4B98-4271-B55A-C38C322859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88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Benefits – Limited by MOE – How much does your state spend in true optional services?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Eligibility – Limited by MOE – How many optional populations do you have?  What is the match?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Provider Rates – What does a 1% reduction buy your state for GF and Total Fund?  What are impacts by provider types – NF?  HCBS?  Hospital?  Physician?  Limits for FQHCs and others?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Admin – If managed care what percent admin load?  Profitability?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F591B-4B98-4271-B55A-C38C322859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85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Benefits – Limited by MOE – How much does your state spend in true optional services?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Eligibility – Limited by MOE – How many optional populations do you have?  What is the match?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Provider Rates – What does a 1% reduction buy your state for GF and Total Fund?  What are impacts by provider types – NF?  HCBS?  Hospital?  Physician?  Limits for FQHCs and others?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Admin – If managed care what percent admin load?  Profitability?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F591B-4B98-4271-B55A-C38C322859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23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RN will </a:t>
            </a:r>
            <a:r>
              <a:rPr lang="en-US"/>
              <a:t>pick it </a:t>
            </a:r>
            <a:r>
              <a:rPr lang="en-US" baseline="0"/>
              <a:t>up </a:t>
            </a:r>
            <a:r>
              <a:rPr lang="en-US" baseline="0" dirty="0"/>
              <a:t>from there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F591B-4B98-4271-B55A-C38C322859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93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5E713-83CC-410A-B4DC-59F1BC067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ABDF60-CAB6-42B8-9284-98C0F4C6B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1AE22-805E-4423-A949-74CE35B93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5B6E-8A80-4444-8D93-1047620CE76A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89312-E658-4651-BC61-CFCDB86C9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BB100-17D6-4EB5-AC69-8419B8C7E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8253-3021-4EBF-9622-B5C795E4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30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B558E-E5DF-4A0D-A018-CFBE18CBD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632F97-6577-4152-A83E-0A7853383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B105D-79F7-4D4C-8776-68BFCD057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5B6E-8A80-4444-8D93-1047620CE76A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9090D-D294-4055-9887-E5890505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4ABFF-4AA4-45AE-8071-F231A7C8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8253-3021-4EBF-9622-B5C795E4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0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0AC9CC-79CB-486E-931C-C414E2452D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76F0C3-2810-4EED-87FA-DD8220089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1157F-DFD0-4589-8427-784259C84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5B6E-8A80-4444-8D93-1047620CE76A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D896F-F8FC-471E-9AE1-487775480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049F8-C15F-43A8-939B-A95EC4DFE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8253-3021-4EBF-9622-B5C795E4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56D79-41D8-4553-B8CA-4057BDCDF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9D4E8-86E7-45D2-98C6-8D75B54BC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3ED45-5F20-4EEA-8E32-06F37F11B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5B6E-8A80-4444-8D93-1047620CE76A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6123E-4183-4D0F-BAB9-EC08D87D1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19F94-ED6E-4230-AA70-3C172B279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8253-3021-4EBF-9622-B5C795E4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7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22B52-00F7-42D9-9CCF-8798EF328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192E1-3CA8-4BD8-BA94-ECAF13A6D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D1388-8D28-44B1-BFF8-18C1589D5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5B6E-8A80-4444-8D93-1047620CE76A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13A4A-09CB-4EE6-8294-500ACD848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6CDC2-0DC8-4298-AF79-63B0F959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8253-3021-4EBF-9622-B5C795E4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8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B0F65-0488-4F4C-B244-0E5716762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8133B-9232-4A24-9C19-C7CD82920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2E9C88-C60E-40C4-9FD5-E4F35FE91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DCD9C-28E9-429B-A8CF-1FB90EABF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5B6E-8A80-4444-8D93-1047620CE76A}" type="datetimeFigureOut">
              <a:rPr lang="en-US" smtClean="0"/>
              <a:t>9/25/20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9EB4D7-44D7-4C35-9CC9-A1619CC6C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FE965B-E77B-4E39-A083-D38200C7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8253-3021-4EBF-9622-B5C795E4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83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AD393-3FB6-4471-A8F4-C8391D6A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70B10-9F49-4EFF-AB17-D0DC3973A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4577EB-1DEE-488B-A773-07A259F18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8712A-91E7-42A2-9C2E-5451C9140C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D69E6D-C0D8-4044-94D7-FAF85938EB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776EA3-D5B1-4B2C-88E3-0E2A04ED8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5B6E-8A80-4444-8D93-1047620CE76A}" type="datetimeFigureOut">
              <a:rPr lang="en-US" smtClean="0"/>
              <a:t>9/25/20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212DE3-C141-483F-BE7E-91FC49E5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96335D-F567-4650-A7C1-DFD08F7F7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8253-3021-4EBF-9622-B5C795E4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60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4DC5-EAAC-4234-98ED-2047C691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DA05DC-B661-4904-8780-8707606FC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5B6E-8A80-4444-8D93-1047620CE76A}" type="datetimeFigureOut">
              <a:rPr lang="en-US" smtClean="0"/>
              <a:t>9/25/20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818CE2-5F0E-4014-96A3-F43329E98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51399-543A-42BF-BA11-1AAC63C15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8253-3021-4EBF-9622-B5C795E4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3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6BFC4E-4B9B-456A-8E0A-78E94AC43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5B6E-8A80-4444-8D93-1047620CE76A}" type="datetimeFigureOut">
              <a:rPr lang="en-US" smtClean="0"/>
              <a:t>9/25/20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A08998-CF09-4510-AF8F-E5CBBC43C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79CF2-B76D-48E3-BD37-91CC44E5B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8253-3021-4EBF-9622-B5C795E4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83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D4775-B911-4745-89FD-A5CD77B1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169E7-E7E6-47C1-B8E1-2D945F4BA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1C2D9A-2DEA-4FF3-A34F-586A0FD3C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45B36-39C0-4765-9B22-C980EAC5C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5B6E-8A80-4444-8D93-1047620CE76A}" type="datetimeFigureOut">
              <a:rPr lang="en-US" smtClean="0"/>
              <a:t>9/25/20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41CDB-E147-4042-8206-0CCC39265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6646A-66B8-46BF-909B-B1015D06A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8253-3021-4EBF-9622-B5C795E4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0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7855D-BE37-4137-B487-1FF317AB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5980BA-D23F-492B-8A98-0B57CCDF6B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EEDF98-9D2A-40F8-9585-F66321C53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A9CF83-92D7-4D46-BE9D-E62E72E7C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5B6E-8A80-4444-8D93-1047620CE76A}" type="datetimeFigureOut">
              <a:rPr lang="en-US" smtClean="0"/>
              <a:t>9/25/20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E16F9-FE45-4F4D-9D3D-4870159A3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D5EAE-1A7A-4359-8CFD-E18350BD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8253-3021-4EBF-9622-B5C795E4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7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11467D-351D-4D05-B201-DB2247EE3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7B71F-BFCE-4EED-8EC1-FC8236A8F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6554E-AAF5-4A38-9655-5E6EA45641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5B6E-8A80-4444-8D93-1047620CE76A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4121C-7A0B-4830-A0F9-DD2006CD6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CE8A8-9D10-4DC5-A65F-5CF6CD412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28253-3021-4EBF-9622-B5C795E4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0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E23EEDE-F021-3D4D-A4D6-91B926138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48"/>
            <a:ext cx="12192000" cy="686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3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3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1C750-7692-40C6-929D-42FB8F0B4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Medicaid’s unique role in recessions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4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close up of a map&#10;&#10;Description automatically generated">
            <a:extLst>
              <a:ext uri="{FF2B5EF4-FFF2-40B4-BE49-F238E27FC236}">
                <a16:creationId xmlns:a16="http://schemas.microsoft.com/office/drawing/2014/main" id="{21AD485B-E959-4AE0-94A9-2EAB20400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4787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62881E-E4FB-4797-9D13-A77B1FE437C8}"/>
              </a:ext>
            </a:extLst>
          </p:cNvPr>
          <p:cNvSpPr txBox="1"/>
          <p:nvPr/>
        </p:nvSpPr>
        <p:spPr>
          <a:xfrm>
            <a:off x="575187" y="6408174"/>
            <a:ext cx="45941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Source: Kaiser Family Foundation</a:t>
            </a:r>
          </a:p>
        </p:txBody>
      </p:sp>
    </p:spTree>
    <p:extLst>
      <p:ext uri="{BB962C8B-B14F-4D97-AF65-F5344CB8AC3E}">
        <p14:creationId xmlns:p14="http://schemas.microsoft.com/office/powerpoint/2010/main" val="2609915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0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E1C750-7692-40C6-929D-42FB8F0B4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What’s different from ‘08-’09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A717-2920-4006-BD90-F44AD45C3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COVID-19</a:t>
            </a:r>
          </a:p>
          <a:p>
            <a:r>
              <a:rPr lang="en-US" dirty="0">
                <a:solidFill>
                  <a:srgbClr val="000000"/>
                </a:solidFill>
              </a:rPr>
              <a:t>Fragile provider networks </a:t>
            </a:r>
          </a:p>
          <a:p>
            <a:r>
              <a:rPr lang="en-US" dirty="0">
                <a:solidFill>
                  <a:srgbClr val="000000"/>
                </a:solidFill>
              </a:rPr>
              <a:t>Medicaid expansion (match math)</a:t>
            </a:r>
          </a:p>
          <a:p>
            <a:r>
              <a:rPr lang="en-US" dirty="0">
                <a:solidFill>
                  <a:srgbClr val="000000"/>
                </a:solidFill>
              </a:rPr>
              <a:t>Maintenance of effort requirement</a:t>
            </a:r>
          </a:p>
          <a:p>
            <a:r>
              <a:rPr lang="en-US" dirty="0">
                <a:solidFill>
                  <a:srgbClr val="000000"/>
                </a:solidFill>
              </a:rPr>
              <a:t>Social distancing measures</a:t>
            </a:r>
          </a:p>
          <a:p>
            <a:r>
              <a:rPr lang="en-US" dirty="0">
                <a:solidFill>
                  <a:srgbClr val="000000"/>
                </a:solidFill>
              </a:rPr>
              <a:t>Federal uncertainty</a:t>
            </a:r>
          </a:p>
        </p:txBody>
      </p:sp>
    </p:spTree>
    <p:extLst>
      <p:ext uri="{BB962C8B-B14F-4D97-AF65-F5344CB8AC3E}">
        <p14:creationId xmlns:p14="http://schemas.microsoft.com/office/powerpoint/2010/main" val="3270550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1CCB34-8CB1-4D48-9D39-AF6CC78B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69951"/>
            <a:ext cx="4977976" cy="14540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Match Math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45CCE-BDA4-4BAD-89E6-22239046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36896"/>
            <a:ext cx="5494285" cy="3974866"/>
          </a:xfrm>
        </p:spPr>
        <p:txBody>
          <a:bodyPr anchor="ctr">
            <a:normAutofit/>
          </a:bodyPr>
          <a:lstStyle/>
          <a:p>
            <a:r>
              <a:rPr lang="en-US" sz="2600" dirty="0">
                <a:solidFill>
                  <a:srgbClr val="000000"/>
                </a:solidFill>
              </a:rPr>
              <a:t>Consider the total fund impact, not just the state share</a:t>
            </a:r>
          </a:p>
          <a:p>
            <a:r>
              <a:rPr lang="en-US" sz="2600" dirty="0">
                <a:solidFill>
                  <a:srgbClr val="000000"/>
                </a:solidFill>
              </a:rPr>
              <a:t>New match math for expansion states</a:t>
            </a:r>
          </a:p>
          <a:p>
            <a:r>
              <a:rPr lang="en-US" sz="2600" dirty="0">
                <a:solidFill>
                  <a:srgbClr val="000000"/>
                </a:solidFill>
              </a:rPr>
              <a:t>i.e., $30M GF savings requires $100M+ cut</a:t>
            </a:r>
          </a:p>
          <a:p>
            <a:r>
              <a:rPr lang="en-US" sz="2600" dirty="0">
                <a:solidFill>
                  <a:srgbClr val="000000"/>
                </a:solidFill>
              </a:rPr>
              <a:t>Economic impact of reducing federal revenue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206321B-826F-4A80-91E4-4B34EE7C2E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556477"/>
              </p:ext>
            </p:extLst>
          </p:nvPr>
        </p:nvGraphicFramePr>
        <p:xfrm>
          <a:off x="60639" y="1429986"/>
          <a:ext cx="4437619" cy="4181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4CE4742-7A83-4D39-B628-119A70FB2989}"/>
              </a:ext>
            </a:extLst>
          </p:cNvPr>
          <p:cNvSpPr txBox="1"/>
          <p:nvPr/>
        </p:nvSpPr>
        <p:spPr>
          <a:xfrm>
            <a:off x="60639" y="6486253"/>
            <a:ext cx="44097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Source: Kaiser Family Foundation</a:t>
            </a:r>
          </a:p>
        </p:txBody>
      </p:sp>
    </p:spTree>
    <p:extLst>
      <p:ext uri="{BB962C8B-B14F-4D97-AF65-F5344CB8AC3E}">
        <p14:creationId xmlns:p14="http://schemas.microsoft.com/office/powerpoint/2010/main" val="386339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1CCB34-8CB1-4D48-9D39-AF6CC78B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Cut options are limited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D9397BE-39EE-4BEF-9AF5-6B5381237E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875099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7551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1CCB34-8CB1-4D48-9D39-AF6CC78B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Cut options are limited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D9397BE-39EE-4BEF-9AF5-6B5381237E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994872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4816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B1CA4F-F401-4C68-ABB9-E2AF0FF52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5200"/>
              <a:t>Federal Uncertainty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DB4E7-667E-4853-8F9F-369C8413B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3716" y="1240989"/>
            <a:ext cx="4971824" cy="4680583"/>
          </a:xfrm>
        </p:spPr>
        <p:txBody>
          <a:bodyPr anchor="ctr">
            <a:normAutofit/>
          </a:bodyPr>
          <a:lstStyle/>
          <a:p>
            <a:r>
              <a:rPr lang="en-US" sz="2500" dirty="0"/>
              <a:t>Public health emergency end date?</a:t>
            </a:r>
          </a:p>
          <a:p>
            <a:r>
              <a:rPr lang="en-US" sz="2500" dirty="0"/>
              <a:t>Congressional action?</a:t>
            </a:r>
          </a:p>
          <a:p>
            <a:r>
              <a:rPr lang="en-US" sz="2500" dirty="0"/>
              <a:t>Provider relief funding?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067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B356E210E8CF4E9F47F406C2547B69" ma:contentTypeVersion="16" ma:contentTypeDescription="Create a new document." ma:contentTypeScope="" ma:versionID="2eb9d25fc117b750a2ff48b4db202165">
  <xsd:schema xmlns:xsd="http://www.w3.org/2001/XMLSchema" xmlns:xs="http://www.w3.org/2001/XMLSchema" xmlns:p="http://schemas.microsoft.com/office/2006/metadata/properties" xmlns:ns2="96ec21b7-bc5d-4f86-8634-b4baef5e9aaf" xmlns:ns3="7e315b84-8b58-4098-ae71-1cd7ecff1437" targetNamespace="http://schemas.microsoft.com/office/2006/metadata/properties" ma:root="true" ma:fieldsID="a62882ee979fe11b6813fa6dab2183dc" ns2:_="" ns3:_="">
    <xsd:import namespace="96ec21b7-bc5d-4f86-8634-b4baef5e9aaf"/>
    <xsd:import namespace="7e315b84-8b58-4098-ae71-1cd7ecff1437"/>
    <xsd:element name="properties">
      <xsd:complexType>
        <xsd:sequence>
          <xsd:element name="documentManagement">
            <xsd:complexType>
              <xsd:all>
                <xsd:element ref="ns2:MigrationSourceURL" minOccurs="0"/>
                <xsd:element ref="ns3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ec21b7-bc5d-4f86-8634-b4baef5e9aaf" elementFormDefault="qualified">
    <xsd:import namespace="http://schemas.microsoft.com/office/2006/documentManagement/types"/>
    <xsd:import namespace="http://schemas.microsoft.com/office/infopath/2007/PartnerControls"/>
    <xsd:element name="MigrationSourceURL" ma:index="8" nillable="true" ma:displayName="MigrationSourceURL" ma:internalName="MigrationSourceURL">
      <xsd:simpleType>
        <xsd:restriction base="dms:Note">
          <xsd:maxLength value="255"/>
        </xsd:restriction>
      </xsd:simple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8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315b84-8b58-4098-ae71-1cd7ecff1437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SourceURL xmlns="96ec21b7-bc5d-4f86-8634-b4baef5e9aa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0BF87E-612B-42F8-B839-FD6B659B76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ec21b7-bc5d-4f86-8634-b4baef5e9aaf"/>
    <ds:schemaRef ds:uri="7e315b84-8b58-4098-ae71-1cd7ecff14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E6C5A9-90A3-48A3-81D1-5511562E5E46}">
  <ds:schemaRefs>
    <ds:schemaRef ds:uri="http://purl.org/dc/elements/1.1/"/>
    <ds:schemaRef ds:uri="96ec21b7-bc5d-4f86-8634-b4baef5e9aaf"/>
    <ds:schemaRef ds:uri="http://purl.org/dc/dcmitype/"/>
    <ds:schemaRef ds:uri="http://schemas.microsoft.com/office/2006/metadata/properties"/>
    <ds:schemaRef ds:uri="http://schemas.microsoft.com/office/2006/documentManagement/types"/>
    <ds:schemaRef ds:uri="7e315b84-8b58-4098-ae71-1cd7ecff1437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09C8D8B-1D40-4456-B750-3D68EE5A1E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448</Words>
  <Application>Microsoft Macintosh PowerPoint</Application>
  <PresentationFormat>Widescreen</PresentationFormat>
  <Paragraphs>55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Medicaid’s unique role in recessions</vt:lpstr>
      <vt:lpstr>What’s different from ‘08-’09</vt:lpstr>
      <vt:lpstr>Match Math</vt:lpstr>
      <vt:lpstr>Cut options are limited</vt:lpstr>
      <vt:lpstr>Cut options are limited</vt:lpstr>
      <vt:lpstr>Federal Uncertainty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Medicaid’s unique role in recessions</dc:title>
  <dc:creator>Lindsey Browning</dc:creator>
  <cp:lastModifiedBy>Blair Hess</cp:lastModifiedBy>
  <cp:revision>5</cp:revision>
  <dcterms:created xsi:type="dcterms:W3CDTF">2020-09-15T16:47:14Z</dcterms:created>
  <dcterms:modified xsi:type="dcterms:W3CDTF">2020-09-25T15:19:22Z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0x0101004FB356E210E8CF4E9F47F406C2547B69</vt:lpwstr>
  </property>
</Properties>
</file>